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2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3.xml" ContentType="application/vnd.openxmlformats-officedocument.presentationml.notesSlide+xml"/>
  <Override PartName="/ppt/tags/tag35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9"/>
  </p:notesMasterIdLst>
  <p:sldIdLst>
    <p:sldId id="282" r:id="rId2"/>
    <p:sldId id="329" r:id="rId3"/>
    <p:sldId id="296" r:id="rId4"/>
    <p:sldId id="297" r:id="rId5"/>
    <p:sldId id="330" r:id="rId6"/>
    <p:sldId id="331" r:id="rId7"/>
    <p:sldId id="332" r:id="rId8"/>
    <p:sldId id="333" r:id="rId9"/>
    <p:sldId id="334" r:id="rId10"/>
    <p:sldId id="362" r:id="rId11"/>
    <p:sldId id="366" r:id="rId12"/>
    <p:sldId id="335" r:id="rId13"/>
    <p:sldId id="364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47" r:id="rId25"/>
    <p:sldId id="348" r:id="rId26"/>
    <p:sldId id="349" r:id="rId27"/>
    <p:sldId id="350" r:id="rId28"/>
    <p:sldId id="351" r:id="rId29"/>
    <p:sldId id="365" r:id="rId30"/>
    <p:sldId id="369" r:id="rId31"/>
    <p:sldId id="368" r:id="rId32"/>
    <p:sldId id="353" r:id="rId33"/>
    <p:sldId id="354" r:id="rId34"/>
    <p:sldId id="355" r:id="rId35"/>
    <p:sldId id="356" r:id="rId36"/>
    <p:sldId id="358" r:id="rId37"/>
    <p:sldId id="359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5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16" autoAdjust="0"/>
    <p:restoredTop sz="94688"/>
  </p:normalViewPr>
  <p:slideViewPr>
    <p:cSldViewPr snapToGrid="0" snapToObjects="1" showGuides="1">
      <p:cViewPr>
        <p:scale>
          <a:sx n="90" d="100"/>
          <a:sy n="90" d="100"/>
        </p:scale>
        <p:origin x="-2160" y="-4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2EED7-B1A1-4A47-9D9A-049087173050}" type="datetimeFigureOut">
              <a:rPr lang="de-DE" smtClean="0"/>
              <a:t>10.06.2021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C560C-6A28-0447-8A38-42D0C45BED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47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918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Probleme in Darstellung der Auswahltabs im Disk Design </a:t>
            </a:r>
            <a:r>
              <a:rPr lang="de-DE" dirty="0" err="1"/>
              <a:t>Window</a:t>
            </a:r>
            <a:endParaRPr lang="de-DE" dirty="0"/>
          </a:p>
          <a:p>
            <a:r>
              <a:rPr lang="de-DE" dirty="0"/>
              <a:t>Keine Anzeige einer </a:t>
            </a:r>
            <a:r>
              <a:rPr lang="de-DE" dirty="0" err="1"/>
              <a:t>Overstressed</a:t>
            </a:r>
            <a:r>
              <a:rPr lang="de-DE" dirty="0"/>
              <a:t> Disk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C560C-6A28-0447-8A38-42D0C45BED64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70067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Kann ich nicht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C560C-6A28-0447-8A38-42D0C45BED64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6721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C560C-6A28-0447-8A38-42D0C45BED64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518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0" y="1440000"/>
            <a:ext cx="3960000" cy="486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rgbClr val="B45AD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Name der</a:t>
            </a:r>
            <a:br>
              <a:rPr lang="de-DE" dirty="0"/>
            </a:br>
            <a:r>
              <a:rPr lang="de-DE" dirty="0"/>
              <a:t>Präsentation</a:t>
            </a:r>
          </a:p>
        </p:txBody>
      </p:sp>
      <p:pic>
        <p:nvPicPr>
          <p:cNvPr id="4" name="Grafik 3" descr="Ein Bild, das Spiegel, Reflexion, schließen enthält.&#10;&#10;Automatisch generierte Beschreibung">
            <a:extLst>
              <a:ext uri="{FF2B5EF4-FFF2-40B4-BE49-F238E27FC236}">
                <a16:creationId xmlns:a16="http://schemas.microsoft.com/office/drawing/2014/main" xmlns="" id="{762749F1-D8C3-4340-9341-054A7B68CF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34228" y="1440746"/>
            <a:ext cx="4381500" cy="3581400"/>
          </a:xfrm>
          <a:prstGeom prst="rect">
            <a:avLst/>
          </a:prstGeom>
        </p:spPr>
      </p:pic>
      <p:sp>
        <p:nvSpPr>
          <p:cNvPr id="15" name="Datumsplatzhalter 14">
            <a:extLst>
              <a:ext uri="{FF2B5EF4-FFF2-40B4-BE49-F238E27FC236}">
                <a16:creationId xmlns:a16="http://schemas.microsoft.com/office/drawing/2014/main" xmlns="" id="{3D7595FE-711A-4449-B880-7CB488C79B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260000" cy="360000"/>
          </a:xfrm>
        </p:spPr>
        <p:txBody>
          <a:bodyPr/>
          <a:lstStyle/>
          <a:p>
            <a:pPr algn="r"/>
            <a:fld id="{39376BED-D37F-4192-BFA1-3F4764F61B2A}" type="datetime1">
              <a:rPr lang="de-DE" smtClean="0"/>
              <a:t>10.06.2021</a:t>
            </a:fld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8E7E7E93-DC5F-6F4D-B88D-74079E77BBFB}"/>
              </a:ext>
            </a:extLst>
          </p:cNvPr>
          <p:cNvSpPr txBox="1"/>
          <p:nvPr userDrawn="1"/>
        </p:nvSpPr>
        <p:spPr>
          <a:xfrm>
            <a:off x="1258223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4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defRPr sz="1600" b="1"/>
            </a:lvl1pPr>
            <a:lvl2pPr>
              <a:defRPr sz="1600" b="1"/>
            </a:lvl2pPr>
            <a:lvl3pPr>
              <a:defRPr sz="1600" b="1"/>
            </a:lvl3pPr>
            <a:lvl4pPr>
              <a:defRPr sz="1600" b="1"/>
            </a:lvl4pPr>
            <a:lvl5pPr>
              <a:defRPr sz="1600" b="1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181C9C3-8423-7A49-8A17-1361496BB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EE90E039-1795-8F4F-8A8D-0562E8EC2FEB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28" name="Datumsplatzhalter 27">
            <a:extLst>
              <a:ext uri="{FF2B5EF4-FFF2-40B4-BE49-F238E27FC236}">
                <a16:creationId xmlns:a16="http://schemas.microsoft.com/office/drawing/2014/main" xmlns="" id="{037767AB-8017-C34A-89CC-BD0CCECD65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54BF350F-221B-48D0-8D77-3E963567D266}" type="datetime1">
              <a:rPr lang="de-DE" smtClean="0"/>
              <a:t>10.06.2021</a:t>
            </a:fld>
            <a:endParaRPr lang="de-DE"/>
          </a:p>
        </p:txBody>
      </p:sp>
      <p:sp>
        <p:nvSpPr>
          <p:cNvPr id="29" name="Fußzeilenplatzhalter 28">
            <a:extLst>
              <a:ext uri="{FF2B5EF4-FFF2-40B4-BE49-F238E27FC236}">
                <a16:creationId xmlns:a16="http://schemas.microsoft.com/office/drawing/2014/main" xmlns="" id="{325680AD-BD23-E345-8F62-3143885A314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Tutorial: Preliminiary Engine Design</a:t>
            </a:r>
            <a:endParaRPr lang="de-DE" b="1"/>
          </a:p>
        </p:txBody>
      </p:sp>
      <p:sp>
        <p:nvSpPr>
          <p:cNvPr id="30" name="Foliennummernplatzhalter 29">
            <a:extLst>
              <a:ext uri="{FF2B5EF4-FFF2-40B4-BE49-F238E27FC236}">
                <a16:creationId xmlns:a16="http://schemas.microsoft.com/office/drawing/2014/main" xmlns="" id="{A64CF172-1769-4445-9DDB-668A5CB60B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xmlns="" id="{CE72AF00-A87B-024C-A656-AE7C82EF9E21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3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886C334-74F2-40BD-B2AF-B3F278370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6F53B26E-1E58-4798-B623-CCD0DD9E3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92A5-8FCF-4F68-B498-626B161561B2}" type="datetime1">
              <a:rPr lang="de-DE" smtClean="0"/>
              <a:t>10.06.2021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1D4A32AE-B1FA-4DA8-B785-FD0F780E6F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fld id="{FC702470-8AE9-4E48-9C5F-817F252A268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05216021-6D6A-4497-B0CA-7B4434580EA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Tutorial: Preliminiary Engine Design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375EADAC-81E6-4123-8951-94628EA24439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6C08C986-43FC-4E74-8A9D-4CD9256FCEFE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</p:spTree>
    <p:extLst>
      <p:ext uri="{BB962C8B-B14F-4D97-AF65-F5344CB8AC3E}">
        <p14:creationId xmlns:p14="http://schemas.microsoft.com/office/powerpoint/2010/main" val="1872181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1092163-583A-2F4B-BFDE-7EFCB995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spcBef>
                <a:spcPts val="0"/>
              </a:spcBef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xmlns="" id="{9087E3F6-B1CF-1448-BC0C-184E33765E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52000" y="1439862"/>
            <a:ext cx="3960000" cy="2700000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B4D44C8A-79F3-A44D-87F1-F317CACA4AAD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xmlns="" id="{365C1F17-23E8-634A-92BF-C2B526E1820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849EC65F-82C3-4FF0-89BA-620DAE0EC14B}" type="datetime1">
              <a:rPr lang="de-DE" smtClean="0"/>
              <a:t>10.06.2021</a:t>
            </a:fld>
            <a:endParaRPr lang="de-DE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xmlns="" id="{174BDC40-CB9C-1844-AA3C-158DC76766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Tutorial: Preliminiary Engine Design</a:t>
            </a:r>
            <a:endParaRPr lang="de-DE" b="1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xmlns="" id="{A3522CDE-30BA-D540-852F-15132EAB30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B98ECBA5-300B-FA4F-BF8A-E60E8952D827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23179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1092163-583A-2F4B-BFDE-7EFCB995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xmlns="" id="{2E02AABC-6200-E643-B58A-7FCDADB10A3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0" y="1440000"/>
            <a:ext cx="3960000" cy="4860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E64D325D-0967-244D-A5A0-D8883BE01077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xmlns="" id="{3A438B45-F881-2246-94A0-2FF39D2DCB5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B77C70F6-17E2-4662-935F-19B1AED36D88}" type="datetime1">
              <a:rPr lang="de-DE" smtClean="0"/>
              <a:t>10.06.2021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xmlns="" id="{8E2E0CD9-DBFD-C747-BEC0-E4EFED4657F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Tutorial: Preliminiary Engine Design</a:t>
            </a:r>
            <a:endParaRPr lang="de-DE" b="1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xmlns="" id="{9A7BFD55-777A-734B-954A-4C53C9872B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68F7F9F0-3592-0C4B-8E97-4BDA795EF13F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424345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ß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2A78F88F-EFCE-F446-97FF-49593E3DA5F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2000" y="1440000"/>
            <a:ext cx="3960000" cy="486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rgbClr val="B45AD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xmlns="" id="{ED03E7CB-462F-2244-9992-44CC3AF97F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8584" y="1435100"/>
            <a:ext cx="4381500" cy="35814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7EAD567A-41A3-C448-9B1E-295CFC050791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28C1D7D6-89CD-6D4C-8D61-04761664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14F6943-C626-4FE0-8D33-1894BB834960}" type="datetime1">
              <a:rPr lang="de-DE" smtClean="0"/>
              <a:t>10.06.2021</a:t>
            </a:fld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xmlns="" id="{A37FBE7D-934D-E64E-8A88-07E474B3B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Tutorial: Preliminiary Engine Design</a:t>
            </a:r>
            <a:endParaRPr lang="de-DE" b="1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xmlns="" id="{3EE30701-34DD-3844-BF24-BB39A7DFA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91A24AD7-99C6-0449-AF46-F2BA76D9558C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328845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4413" y="319888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4413" y="169869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13E7F-675B-4E1F-9C8A-1AB6133EFD6A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C85B0-BC9C-426C-9911-E9BD28E8AC6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288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8C72D-A3CF-4CED-98F2-C93585C3A977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6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29843791-64EE-6344-BCC2-9760E87B2C6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95097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0EA1209B-2654-B740-B779-89B1436F414A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6464300"/>
            <a:ext cx="9144000" cy="3937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1440000"/>
            <a:ext cx="3960000" cy="48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0"/>
            <a:ext cx="6660000" cy="90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1" name="Grafik 10" descr="Ein Bild, das Himmel, Ebene, draußen, fliegend enthält.&#10;&#10;Automatisch generierte Beschreibung">
            <a:extLst>
              <a:ext uri="{FF2B5EF4-FFF2-40B4-BE49-F238E27FC236}">
                <a16:creationId xmlns:a16="http://schemas.microsoft.com/office/drawing/2014/main" xmlns="" id="{BC3D0F2B-46A3-0842-A364-9D402A6FB28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924800" y="6502400"/>
            <a:ext cx="1219200" cy="3556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9E3BC810-BAEC-5E4E-8002-083D9723C8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1200" b="0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fld id="{48408E49-2399-4D06-B79B-CD5B6566D49C}" type="datetime1">
              <a:rPr lang="de-DE" smtClean="0"/>
              <a:t>10.06.2021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2EDBC5D1-4EC5-CF43-8824-44A48F0A8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24752" y="6498000"/>
            <a:ext cx="36000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xmlns="" id="{94A9429E-C0C6-9A46-9554-967910E541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498000"/>
            <a:ext cx="3780000" cy="360000"/>
          </a:xfrm>
          <a:prstGeom prst="rect">
            <a:avLst/>
          </a:prstGeom>
        </p:spPr>
        <p:txBody>
          <a:bodyPr vert="horz" lIns="432000" tIns="0" rIns="0" bIns="0" rtlCol="0" anchor="ctr"/>
          <a:lstStyle>
            <a:lvl1pPr algn="l">
              <a:defRPr sz="1200" b="0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r>
              <a:rPr lang="de-DE"/>
              <a:t>Tutorial: Preliminiary Engine Design</a:t>
            </a:r>
          </a:p>
        </p:txBody>
      </p:sp>
    </p:spTree>
    <p:extLst>
      <p:ext uri="{BB962C8B-B14F-4D97-AF65-F5344CB8AC3E}">
        <p14:creationId xmlns:p14="http://schemas.microsoft.com/office/powerpoint/2010/main" val="404683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1.png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1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5.png"/><Relationship Id="rId2" Type="http://schemas.openxmlformats.org/officeDocument/2006/relationships/tags" Target="../tags/tag1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8.png"/><Relationship Id="rId2" Type="http://schemas.openxmlformats.org/officeDocument/2006/relationships/tags" Target="../tags/tag1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7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emf"/><Relationship Id="rId2" Type="http://schemas.openxmlformats.org/officeDocument/2006/relationships/tags" Target="../tags/tag15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6.png"/><Relationship Id="rId2" Type="http://schemas.openxmlformats.org/officeDocument/2006/relationships/tags" Target="../tags/tag1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5.png"/><Relationship Id="rId5" Type="http://schemas.openxmlformats.org/officeDocument/2006/relationships/image" Target="../media/image7.emf"/><Relationship Id="rId10" Type="http://schemas.openxmlformats.org/officeDocument/2006/relationships/image" Target="../media/image48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50.png"/><Relationship Id="rId2" Type="http://schemas.openxmlformats.org/officeDocument/2006/relationships/tags" Target="../tags/tag1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9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1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52.png"/><Relationship Id="rId2" Type="http://schemas.openxmlformats.org/officeDocument/2006/relationships/tags" Target="../tags/tag18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1.png"/><Relationship Id="rId5" Type="http://schemas.openxmlformats.org/officeDocument/2006/relationships/image" Target="../media/image7.emf"/><Relationship Id="rId10" Type="http://schemas.openxmlformats.org/officeDocument/2006/relationships/image" Target="../media/image55.png"/><Relationship Id="rId4" Type="http://schemas.openxmlformats.org/officeDocument/2006/relationships/oleObject" Target="../embeddings/oleObject18.bin"/><Relationship Id="rId9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57.png"/><Relationship Id="rId2" Type="http://schemas.openxmlformats.org/officeDocument/2006/relationships/tags" Target="../tags/tag19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60.png"/><Relationship Id="rId4" Type="http://schemas.openxmlformats.org/officeDocument/2006/relationships/image" Target="../media/image56.png"/><Relationship Id="rId9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2.png"/><Relationship Id="rId2" Type="http://schemas.openxmlformats.org/officeDocument/2006/relationships/tags" Target="../tags/tag20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4.png"/><Relationship Id="rId2" Type="http://schemas.openxmlformats.org/officeDocument/2006/relationships/tags" Target="../tags/tag21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3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2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6.png"/><Relationship Id="rId2" Type="http://schemas.openxmlformats.org/officeDocument/2006/relationships/tags" Target="../tags/tag2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68.png"/><Relationship Id="rId2" Type="http://schemas.openxmlformats.org/officeDocument/2006/relationships/tags" Target="../tags/tag23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0.png"/><Relationship Id="rId2" Type="http://schemas.openxmlformats.org/officeDocument/2006/relationships/tags" Target="../tags/tag24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69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24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3.png"/><Relationship Id="rId2" Type="http://schemas.openxmlformats.org/officeDocument/2006/relationships/tags" Target="../tags/tag2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7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5.png"/><Relationship Id="rId2" Type="http://schemas.openxmlformats.org/officeDocument/2006/relationships/tags" Target="../tags/tag26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7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emf"/><Relationship Id="rId2" Type="http://schemas.openxmlformats.org/officeDocument/2006/relationships/tags" Target="../tags/tag28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77.png"/><Relationship Id="rId4" Type="http://schemas.openxmlformats.org/officeDocument/2006/relationships/notesSlide" Target="../notesSlides/notesSlide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9.png"/><Relationship Id="rId2" Type="http://schemas.openxmlformats.org/officeDocument/2006/relationships/tags" Target="../tags/tag29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78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29.bin"/><Relationship Id="rId9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8.png"/><Relationship Id="rId2" Type="http://schemas.openxmlformats.org/officeDocument/2006/relationships/tags" Target="../tags/tag30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83.png"/><Relationship Id="rId2" Type="http://schemas.openxmlformats.org/officeDocument/2006/relationships/tags" Target="../tags/tag31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82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31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4.png"/><Relationship Id="rId2" Type="http://schemas.openxmlformats.org/officeDocument/2006/relationships/tags" Target="../tags/tag3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3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85.png"/><Relationship Id="rId2" Type="http://schemas.openxmlformats.org/officeDocument/2006/relationships/tags" Target="../tags/tag34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4.bin"/><Relationship Id="rId4" Type="http://schemas.openxmlformats.org/officeDocument/2006/relationships/notesSlide" Target="../notesSlides/notesSlide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86.png"/><Relationship Id="rId2" Type="http://schemas.openxmlformats.org/officeDocument/2006/relationships/tags" Target="../tags/tag35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5.bin"/><Relationship Id="rId4" Type="http://schemas.openxmlformats.org/officeDocument/2006/relationships/notesSlide" Target="../notesSlides/notes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2.png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6.png"/><Relationship Id="rId2" Type="http://schemas.openxmlformats.org/officeDocument/2006/relationships/tags" Target="../tags/tag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7.emf"/><Relationship Id="rId10" Type="http://schemas.openxmlformats.org/officeDocument/2006/relationships/image" Target="../media/image19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emf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4.png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B69B397B-987C-4F9C-A53D-13874AA45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6BA69-53A9-483D-8B40-88EE3B2F94EC}" type="datetime1">
              <a:rPr lang="de-DE" smtClean="0"/>
              <a:t>10.06.2021</a:t>
            </a:fld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267D7FD9-5649-4B4B-9DA7-C427B74686F3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83638" y="6497638"/>
            <a:ext cx="360362" cy="360362"/>
          </a:xfrm>
        </p:spPr>
        <p:txBody>
          <a:bodyPr/>
          <a:lstStyle/>
          <a:p>
            <a:fld id="{716C85B0-BC9C-426C-9911-E9BD28E8AC6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Untertitel 1">
            <a:extLst>
              <a:ext uri="{FF2B5EF4-FFF2-40B4-BE49-F238E27FC236}">
                <a16:creationId xmlns:a16="http://schemas.microsoft.com/office/drawing/2014/main" xmlns="" id="{A4A68E0B-2C09-4C01-BB39-9F0708F38F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1440000"/>
            <a:ext cx="3960000" cy="4860000"/>
          </a:xfrm>
        </p:spPr>
        <p:txBody>
          <a:bodyPr/>
          <a:lstStyle/>
          <a:p>
            <a:r>
              <a:rPr lang="de-DE" dirty="0" err="1"/>
              <a:t>Preliminiary</a:t>
            </a:r>
            <a:r>
              <a:rPr lang="de-DE" dirty="0"/>
              <a:t> Engine Design</a:t>
            </a:r>
            <a:br>
              <a:rPr lang="de-DE" dirty="0"/>
            </a:br>
            <a:endParaRPr lang="de-DE" dirty="0"/>
          </a:p>
          <a:p>
            <a:r>
              <a:rPr lang="de-DE" sz="2400" dirty="0">
                <a:solidFill>
                  <a:schemeClr val="accent1"/>
                </a:solidFill>
              </a:rPr>
              <a:t>GasTurb 14 Tutorial</a:t>
            </a:r>
          </a:p>
          <a:p>
            <a:endParaRPr lang="de-DE" sz="2400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69856" y="5740094"/>
            <a:ext cx="84865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Hint: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Animations are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used to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show the functionality of GasTurb in this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tutorial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Therefore, please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select the presentation mode (</a:t>
            </a:r>
            <a:r>
              <a:rPr lang="en-GB" sz="105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Slide Show)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make best use of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this tutorial. </a:t>
            </a:r>
            <a:endParaRPr lang="en-GB" sz="105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switch from full screen to a window slide show, please select 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Set Up Slide Show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and switch the </a:t>
            </a:r>
            <a:r>
              <a:rPr lang="en-GB" sz="9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how type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Browsed by an individual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9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hmen_Fenstergröße" hidden="1">
            <a:extLst>
              <a:ext uri="{FF2B5EF4-FFF2-40B4-BE49-F238E27FC236}">
                <a16:creationId xmlns:a16="http://schemas.microsoft.com/office/drawing/2014/main" xmlns="" id="{0F94623A-CC02-4DE6-8680-6181F746A47C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:a16="http://schemas.microsoft.com/office/drawing/2014/main" xmlns="" id="{08E4051D-4846-4A10-96B2-F172198FAE43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7B56C6E5-DB1F-45AF-8C09-6F6E14CD1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355" y="1252110"/>
            <a:ext cx="5179664" cy="4681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 Flow Annulus Shape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01758D8-563C-407A-9F92-DF5880944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37C82-777F-4308-AF67-04C831A47AAA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688C8ED-9931-47F4-9781-7489EFE97A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B69FD58-BC71-427F-AAEA-9F5A07BBD4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789981" y="1396702"/>
            <a:ext cx="1935464" cy="3175297"/>
          </a:xfrm>
          <a:prstGeom prst="wedgeRoundRectCallout">
            <a:avLst>
              <a:gd name="adj1" fmla="val 69782"/>
              <a:gd name="adj2" fmla="val -761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The compressor annulus shape can also be altered in the control panel. Different modes are offered:</a:t>
            </a:r>
          </a:p>
          <a:p>
            <a:pPr algn="ctr"/>
            <a:endParaRPr lang="en-US" sz="1000" dirty="0">
              <a:latin typeface="Arial" charset="0"/>
            </a:endParaRPr>
          </a:p>
          <a:p>
            <a:pPr marL="171450" indent="-171450" algn="ctr">
              <a:buFontTx/>
              <a:buChar char="-"/>
            </a:pPr>
            <a:r>
              <a:rPr lang="en-US" sz="1000" dirty="0">
                <a:latin typeface="Arial" charset="0"/>
              </a:rPr>
              <a:t>Simple: define the shape descriptor</a:t>
            </a:r>
          </a:p>
          <a:p>
            <a:pPr marL="171450" indent="-171450" algn="ctr">
              <a:buFontTx/>
              <a:buChar char="-"/>
            </a:pPr>
            <a:endParaRPr lang="en-US" sz="1000" dirty="0">
              <a:latin typeface="Arial" charset="0"/>
            </a:endParaRPr>
          </a:p>
          <a:p>
            <a:pPr marL="171450" indent="-171450" algn="ctr">
              <a:buFontTx/>
              <a:buChar char="-"/>
            </a:pPr>
            <a:r>
              <a:rPr lang="en-US" sz="1000" dirty="0" err="1">
                <a:latin typeface="Arial" charset="0"/>
              </a:rPr>
              <a:t>Bézier</a:t>
            </a:r>
            <a:r>
              <a:rPr lang="en-US" sz="1000" dirty="0">
                <a:latin typeface="Arial" charset="0"/>
              </a:rPr>
              <a:t>: use a </a:t>
            </a:r>
            <a:r>
              <a:rPr lang="en-US" sz="1000" dirty="0" err="1">
                <a:latin typeface="Arial" charset="0"/>
              </a:rPr>
              <a:t>Bézier</a:t>
            </a:r>
            <a:r>
              <a:rPr lang="en-US" sz="1000" dirty="0">
                <a:latin typeface="Arial" charset="0"/>
              </a:rPr>
              <a:t> curve to define the shape</a:t>
            </a:r>
          </a:p>
          <a:p>
            <a:pPr marL="171450" indent="-171450" algn="ctr">
              <a:buFontTx/>
              <a:buChar char="-"/>
            </a:pPr>
            <a:endParaRPr lang="en-US" sz="1000" dirty="0">
              <a:latin typeface="Arial" charset="0"/>
            </a:endParaRPr>
          </a:p>
          <a:p>
            <a:pPr marL="171450" indent="-171450" algn="ctr">
              <a:buFontTx/>
              <a:buChar char="-"/>
            </a:pPr>
            <a:r>
              <a:rPr lang="en-US" sz="1000" dirty="0">
                <a:latin typeface="Arial" charset="0"/>
              </a:rPr>
              <a:t>Sketch: use a </a:t>
            </a:r>
            <a:r>
              <a:rPr lang="en-US" sz="1000" dirty="0" err="1">
                <a:latin typeface="Arial" charset="0"/>
              </a:rPr>
              <a:t>Bézier</a:t>
            </a:r>
            <a:r>
              <a:rPr lang="en-US" sz="1000" dirty="0">
                <a:latin typeface="Arial" charset="0"/>
              </a:rPr>
              <a:t> curve to define the shape. Additionally you may define blade geometry for each stage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3202930" y="2562225"/>
            <a:ext cx="1799257" cy="9673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16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18" grpId="1" animBg="1"/>
      <p:bldP spid="19" grpId="0" animBg="1"/>
      <p:bldP spid="1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hmen_Fenstergröße" hidden="1">
            <a:extLst>
              <a:ext uri="{FF2B5EF4-FFF2-40B4-BE49-F238E27FC236}">
                <a16:creationId xmlns:a16="http://schemas.microsoft.com/office/drawing/2014/main" xmlns="" id="{4557924A-1541-4F06-96A7-BFCC532071D0}"/>
              </a:ext>
            </a:extLst>
          </p:cNvPr>
          <p:cNvSpPr/>
          <p:nvPr/>
        </p:nvSpPr>
        <p:spPr>
          <a:xfrm>
            <a:off x="3174354" y="1252110"/>
            <a:ext cx="517966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ahmen_Fenstergröße" hidden="1">
            <a:extLst>
              <a:ext uri="{FF2B5EF4-FFF2-40B4-BE49-F238E27FC236}">
                <a16:creationId xmlns:a16="http://schemas.microsoft.com/office/drawing/2014/main" xmlns="" id="{2A74CF96-2533-4989-950E-6251A170AF78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Sprechblase_Position" hidden="1">
            <a:extLst>
              <a:ext uri="{FF2B5EF4-FFF2-40B4-BE49-F238E27FC236}">
                <a16:creationId xmlns:a16="http://schemas.microsoft.com/office/drawing/2014/main" xmlns="" id="{6F5A0FF2-DCBB-482B-8444-84BBFA37B0D4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936C0FEA-511B-43E1-A00C-FEB096CB6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355" y="1252110"/>
            <a:ext cx="5179664" cy="4681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8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 Flow Annulus Shape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C89F28CE-94F6-4877-B6E9-B5D10E29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6FE6-CD80-4C27-9FCA-1BC3BB3D21DB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51351198-195C-4B0F-8671-53DF28FD16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0DF40841-E472-4B04-AC20-B81D97B0CD8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20" name="Abgerundetes Rechteck 19"/>
          <p:cNvSpPr/>
          <p:nvPr/>
        </p:nvSpPr>
        <p:spPr>
          <a:xfrm>
            <a:off x="3245400" y="5465843"/>
            <a:ext cx="735988" cy="1955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789981" y="4714349"/>
            <a:ext cx="1958975" cy="1108075"/>
          </a:xfrm>
          <a:prstGeom prst="wedgeRoundRectCallout">
            <a:avLst>
              <a:gd name="adj1" fmla="val 73950"/>
              <a:gd name="adj2" fmla="val 2749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If you deselect “Show Axis”, by pressing Control you will be able to move the Drawing with your mouse in a drag and drop way.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4053765" y="5456021"/>
            <a:ext cx="864463" cy="20921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789980" y="3748468"/>
            <a:ext cx="1958975" cy="588322"/>
          </a:xfrm>
          <a:prstGeom prst="wedgeRoundRectCallout">
            <a:avLst>
              <a:gd name="adj1" fmla="val 123101"/>
              <a:gd name="adj2" fmla="val 21960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By selecting “Show Disk Mass”, the masses will be displayed in the drawing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xmlns="" id="{F575F731-6605-459A-972F-9AC3D113C62B}"/>
              </a:ext>
            </a:extLst>
          </p:cNvPr>
          <p:cNvSpPr/>
          <p:nvPr/>
        </p:nvSpPr>
        <p:spPr>
          <a:xfrm>
            <a:off x="5937250" y="1590010"/>
            <a:ext cx="567578" cy="21087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6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  <p:bldP spid="22" grpId="0" animBg="1"/>
      <p:bldP spid="14" grpId="0" animBg="1"/>
      <p:bldP spid="15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x_Size" hidden="1">
            <a:extLst>
              <a:ext uri="{FF2B5EF4-FFF2-40B4-BE49-F238E27FC236}">
                <a16:creationId xmlns:a16="http://schemas.microsoft.com/office/drawing/2014/main" xmlns="" id="{D148BF2E-92DA-460B-95CC-07942921860A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1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 Length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1109FEA1-D6AC-40F0-85FC-E0EE8BB0C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1A403-FAAC-452E-9E96-87C8D5C87AF5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F3A55339-16A3-47C4-A1C7-702B024F5E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xmlns="" id="{23D8E438-4424-4618-AD91-FBF55709E834}"/>
              </a:ext>
            </a:extLst>
          </p:cNvPr>
          <p:cNvGrpSpPr/>
          <p:nvPr/>
        </p:nvGrpSpPr>
        <p:grpSpPr>
          <a:xfrm>
            <a:off x="1684400" y="2248655"/>
            <a:ext cx="5775199" cy="2360689"/>
            <a:chOff x="1271573" y="2201278"/>
            <a:chExt cx="5775199" cy="2360689"/>
          </a:xfrm>
        </p:grpSpPr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3400996" y="2923667"/>
              <a:ext cx="1638300" cy="1638300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5408472" y="2923667"/>
              <a:ext cx="1638300" cy="1638300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pic>
          <p:nvPicPr>
            <p:cNvPr id="15" name="Picture 3" descr="ComprVaneNomenclature1"/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1271573" y="2201278"/>
              <a:ext cx="1437601" cy="2262187"/>
            </a:xfrm>
            <a:prstGeom prst="rect">
              <a:avLst/>
            </a:prstGeom>
            <a:noFill/>
          </p:spPr>
        </p:pic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3400996" y="2571625"/>
              <a:ext cx="16383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Aspect Ratio = 1.5</a:t>
              </a:r>
            </a:p>
          </p:txBody>
        </p:sp>
        <p:sp>
          <p:nvSpPr>
            <p:cNvPr id="21" name="Text Box 6"/>
            <p:cNvSpPr txBox="1">
              <a:spLocks noChangeArrowheads="1"/>
            </p:cNvSpPr>
            <p:nvPr/>
          </p:nvSpPr>
          <p:spPr bwMode="auto">
            <a:xfrm>
              <a:off x="5408472" y="2618867"/>
              <a:ext cx="16383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</a:rPr>
                <a:t>Aspect Ratio =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14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ahmen_Fenstergröße" hidden="1">
            <a:extLst>
              <a:ext uri="{FF2B5EF4-FFF2-40B4-BE49-F238E27FC236}">
                <a16:creationId xmlns:a16="http://schemas.microsoft.com/office/drawing/2014/main" xmlns="" id="{63C46C6C-3F6A-4BEE-AA9B-2FB1C05F9B8D}"/>
              </a:ext>
            </a:extLst>
          </p:cNvPr>
          <p:cNvSpPr/>
          <p:nvPr/>
        </p:nvSpPr>
        <p:spPr>
          <a:xfrm>
            <a:off x="3187699" y="1252110"/>
            <a:ext cx="5166320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:a16="http://schemas.microsoft.com/office/drawing/2014/main" xmlns="" id="{C5FAAD74-1B03-4113-BB86-85A66F358BD6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27ECFFE2-D018-4EB4-BA34-361F1B8837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700" y="1252146"/>
            <a:ext cx="5166319" cy="46691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6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 Annulus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37658062-F8CE-4169-BB44-313D3E691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A3736-85EC-4CCE-8260-E0882FD48E8B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4EF84834-042E-4168-ACDC-30291B92D3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11" name="Abgerundetes Rechteck 10"/>
          <p:cNvSpPr/>
          <p:nvPr/>
        </p:nvSpPr>
        <p:spPr>
          <a:xfrm>
            <a:off x="4650980" y="2530476"/>
            <a:ext cx="432195" cy="3897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789981" y="2476163"/>
            <a:ext cx="1958975" cy="588322"/>
          </a:xfrm>
          <a:prstGeom prst="wedgeRoundRectCallout">
            <a:avLst>
              <a:gd name="adj1" fmla="val 142733"/>
              <a:gd name="adj2" fmla="val -636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Here you can get a detailed overview of the compressor annulus geometry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xmlns="" id="{C0D8F786-2812-4DA3-88EE-DB3AF1F8C3B5}"/>
              </a:ext>
            </a:extLst>
          </p:cNvPr>
          <p:cNvSpPr/>
          <p:nvPr/>
        </p:nvSpPr>
        <p:spPr>
          <a:xfrm>
            <a:off x="3705225" y="2237373"/>
            <a:ext cx="414338" cy="21087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558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ahmen_Fenstergröße" hidden="1">
            <a:extLst>
              <a:ext uri="{FF2B5EF4-FFF2-40B4-BE49-F238E27FC236}">
                <a16:creationId xmlns:a16="http://schemas.microsoft.com/office/drawing/2014/main" xmlns="" id="{A41939B6-6E48-464A-B409-B81681C04158}"/>
              </a:ext>
            </a:extLst>
          </p:cNvPr>
          <p:cNvSpPr/>
          <p:nvPr/>
        </p:nvSpPr>
        <p:spPr>
          <a:xfrm>
            <a:off x="3187699" y="1252110"/>
            <a:ext cx="5166320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Sprechblase_Position" hidden="1">
            <a:extLst>
              <a:ext uri="{FF2B5EF4-FFF2-40B4-BE49-F238E27FC236}">
                <a16:creationId xmlns:a16="http://schemas.microsoft.com/office/drawing/2014/main" xmlns="" id="{EFF027BF-9559-45A5-894B-26C164C91245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0B0C4F43-CF3D-4946-88B9-0092EAE90C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660" y="1252109"/>
            <a:ext cx="5166359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9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Interactive Design</a:t>
            </a:r>
            <a:br>
              <a:rPr lang="en-US" dirty="0"/>
            </a:br>
            <a:r>
              <a:rPr lang="en-US" sz="2000" dirty="0"/>
              <a:t>See how an input quantity affects the design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AD096832-44FE-429A-9C9D-43472A532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84D42-5C81-4C6B-89AE-CE67D3E70201}" type="datetime1">
              <a:rPr lang="de-DE" smtClean="0"/>
              <a:t>10.06.2021</a:t>
            </a:fld>
            <a:endParaRPr lang="en-US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xmlns="" id="{A74ABA53-BEAB-4046-9B35-6784E21713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789981" y="3059605"/>
            <a:ext cx="1673819" cy="352425"/>
          </a:xfrm>
          <a:prstGeom prst="wedgeRoundRectCallout">
            <a:avLst>
              <a:gd name="adj1" fmla="val 94505"/>
              <a:gd name="adj2" fmla="val 6112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</a:t>
            </a:r>
            <a:r>
              <a:rPr lang="en-US" sz="1000" b="1" dirty="0">
                <a:latin typeface="Arial" charset="0"/>
              </a:rPr>
              <a:t>Slider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670882" y="1534325"/>
            <a:ext cx="1188707" cy="352425"/>
          </a:xfrm>
          <a:prstGeom prst="wedgeRoundRectCallout">
            <a:avLst>
              <a:gd name="adj1" fmla="val 97954"/>
              <a:gd name="adj2" fmla="val 11601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a quantity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977646" y="3746406"/>
            <a:ext cx="1188707" cy="352425"/>
          </a:xfrm>
          <a:prstGeom prst="wedgeRoundRectCallout">
            <a:avLst>
              <a:gd name="adj1" fmla="val 78866"/>
              <a:gd name="adj2" fmla="val 13285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Choose quantity from the list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770839" y="1698456"/>
            <a:ext cx="1188707" cy="528637"/>
          </a:xfrm>
          <a:prstGeom prst="wedgeRoundRectCallout">
            <a:avLst>
              <a:gd name="adj1" fmla="val -5551"/>
              <a:gd name="adj2" fmla="val 14127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Adjust min and max value and click </a:t>
            </a:r>
            <a:r>
              <a:rPr lang="en-US" sz="1000" b="1" dirty="0">
                <a:latin typeface="Arial" charset="0"/>
              </a:rPr>
              <a:t>OK</a:t>
            </a:r>
          </a:p>
        </p:txBody>
      </p:sp>
    </p:spTree>
    <p:extLst>
      <p:ext uri="{BB962C8B-B14F-4D97-AF65-F5344CB8AC3E}">
        <p14:creationId xmlns:p14="http://schemas.microsoft.com/office/powerpoint/2010/main" val="346979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4"/>
          <a:srcRect t="1" b="23695"/>
          <a:stretch/>
        </p:blipFill>
        <p:spPr>
          <a:xfrm>
            <a:off x="5742449" y="1682171"/>
            <a:ext cx="2259326" cy="3880429"/>
          </a:xfrm>
          <a:prstGeom prst="rect">
            <a:avLst/>
          </a:prstGeom>
        </p:spPr>
      </p:pic>
      <p:sp>
        <p:nvSpPr>
          <p:cNvPr id="16" name="Max_Size" hidden="1">
            <a:extLst>
              <a:ext uri="{FF2B5EF4-FFF2-40B4-BE49-F238E27FC236}">
                <a16:creationId xmlns:a16="http://schemas.microsoft.com/office/drawing/2014/main" xmlns="" id="{90C8529E-03C6-45D8-B987-FD65B7B7C848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4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9"/>
          <p:cNvPicPr>
            <a:picLocks noChangeAspect="1" noChangeArrowheads="1"/>
          </p:cNvPicPr>
          <p:nvPr/>
        </p:nvPicPr>
        <p:blipFill rotWithShape="1">
          <a:blip r:embed="rId7" cstate="print"/>
          <a:srcRect l="502" t="11098" r="10919"/>
          <a:stretch/>
        </p:blipFill>
        <p:spPr bwMode="auto">
          <a:xfrm>
            <a:off x="789981" y="1621054"/>
            <a:ext cx="4652921" cy="1745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Burner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AE45865A-12DA-4021-B032-837F2EB1A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F7E65-6723-467F-AF2C-42A527C84396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3A834345-138C-400D-8E33-5D42CE0BDF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809433" y="4052245"/>
            <a:ext cx="4714129" cy="2094555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3268194" y="2916923"/>
            <a:ext cx="184943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>
                <a:latin typeface="Arial" charset="0"/>
              </a:rPr>
              <a:t>The diffusor area ratio is an input on the HP compressor input page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1175403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3849408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6277758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Compressor Input</a:t>
            </a:r>
          </a:p>
        </p:txBody>
      </p:sp>
      <p:cxnSp>
        <p:nvCxnSpPr>
          <p:cNvPr id="14" name="Gerade Verbindung mit Pfeil 13"/>
          <p:cNvCxnSpPr/>
          <p:nvPr/>
        </p:nvCxnSpPr>
        <p:spPr>
          <a:xfrm flipV="1">
            <a:off x="4971581" y="3496361"/>
            <a:ext cx="77086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51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Max_Size" hidden="1">
            <a:extLst>
              <a:ext uri="{FF2B5EF4-FFF2-40B4-BE49-F238E27FC236}">
                <a16:creationId xmlns:a16="http://schemas.microsoft.com/office/drawing/2014/main" xmlns="" id="{679CBB66-B8AF-4DE7-8F11-4D24CAE75D5D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8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Burner Shape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0AFC2D3A-3A20-4615-8930-388388CA1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9F023-B573-4A87-AF47-B9813AC36937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D484024C-98BD-4178-94A9-387963ED85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xmlns="" id="{76540333-C24C-4ED3-8D42-EA8645CAF30B}"/>
              </a:ext>
            </a:extLst>
          </p:cNvPr>
          <p:cNvGrpSpPr/>
          <p:nvPr/>
        </p:nvGrpSpPr>
        <p:grpSpPr>
          <a:xfrm>
            <a:off x="1576293" y="1264810"/>
            <a:ext cx="5991414" cy="4936179"/>
            <a:chOff x="1732730" y="1250522"/>
            <a:chExt cx="5991414" cy="4936179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5565144" y="1252110"/>
              <a:ext cx="1922462" cy="1922462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1878477" y="1250522"/>
              <a:ext cx="1924050" cy="1924050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1732730" y="3174572"/>
              <a:ext cx="2196741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</a:rPr>
                <a:t>Can Width/Length = 0.4</a:t>
              </a:r>
            </a:p>
            <a:p>
              <a:pPr algn="ctr"/>
              <a:r>
                <a:rPr lang="en-US" sz="1400" dirty="0">
                  <a:latin typeface="Arial" charset="0"/>
                </a:rPr>
                <a:t>Length/Inlet Radius = 1</a:t>
              </a:r>
            </a:p>
            <a:p>
              <a:pPr algn="ctr"/>
              <a:r>
                <a:rPr lang="en-US" sz="1400" dirty="0">
                  <a:latin typeface="Arial" charset="0"/>
                </a:rPr>
                <a:t>Exit/Inlet Radius = 1.1</a:t>
              </a: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5424239" y="3187273"/>
              <a:ext cx="219195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latin typeface="Arial" charset="0"/>
                </a:rPr>
                <a:t>Can Width/Length = 0.6</a:t>
              </a:r>
            </a:p>
          </p:txBody>
        </p:sp>
        <p:pic>
          <p:nvPicPr>
            <p:cNvPr id="15" name="Picture 7"/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5582606" y="3924349"/>
              <a:ext cx="1905000" cy="1905000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5424239" y="5881901"/>
              <a:ext cx="229990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Length/Inlet Radius = 1.5</a:t>
              </a:r>
            </a:p>
          </p:txBody>
        </p:sp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9" cstate="print"/>
            <a:stretch>
              <a:fillRect/>
            </a:stretch>
          </p:blipFill>
          <p:spPr bwMode="auto">
            <a:xfrm>
              <a:off x="1878477" y="3914824"/>
              <a:ext cx="1914525" cy="1914525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1878477" y="5861005"/>
              <a:ext cx="19145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Exit/Inlet Radius = 1.3</a:t>
              </a:r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3809259" y="3338085"/>
              <a:ext cx="175588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3793002" y="3562087"/>
              <a:ext cx="1631237" cy="24572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7" y="0"/>
                </a:cxn>
                <a:cxn ang="0">
                  <a:pos x="1709" y="1362"/>
                </a:cxn>
                <a:cxn ang="0">
                  <a:pos x="2150" y="1361"/>
                </a:cxn>
              </a:cxnLst>
              <a:rect l="0" t="0" r="r" b="b"/>
              <a:pathLst>
                <a:path w="2150" h="1362">
                  <a:moveTo>
                    <a:pt x="0" y="0"/>
                  </a:moveTo>
                  <a:lnTo>
                    <a:pt x="1007" y="0"/>
                  </a:lnTo>
                  <a:lnTo>
                    <a:pt x="1709" y="1362"/>
                  </a:lnTo>
                  <a:lnTo>
                    <a:pt x="2150" y="13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809261" y="3798460"/>
              <a:ext cx="624708" cy="22209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02" y="0"/>
                </a:cxn>
                <a:cxn ang="0">
                  <a:pos x="1511" y="1396"/>
                </a:cxn>
                <a:cxn ang="0">
                  <a:pos x="356" y="1399"/>
                </a:cxn>
              </a:cxnLst>
              <a:rect l="0" t="0" r="r" b="b"/>
              <a:pathLst>
                <a:path w="1511" h="1399">
                  <a:moveTo>
                    <a:pt x="0" y="0"/>
                  </a:moveTo>
                  <a:lnTo>
                    <a:pt x="902" y="0"/>
                  </a:lnTo>
                  <a:lnTo>
                    <a:pt x="1511" y="1396"/>
                  </a:lnTo>
                  <a:lnTo>
                    <a:pt x="356" y="1399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239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ax_Size" hidden="1">
            <a:extLst>
              <a:ext uri="{FF2B5EF4-FFF2-40B4-BE49-F238E27FC236}">
                <a16:creationId xmlns:a16="http://schemas.microsoft.com/office/drawing/2014/main" xmlns="" id="{A92811B8-51CD-487B-AD2F-93373EF76AA9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3" name="Picture 12"/>
          <p:cNvPicPr>
            <a:picLocks noChangeAspect="1" noChangeArrowheads="1"/>
          </p:cNvPicPr>
          <p:nvPr/>
        </p:nvPicPr>
        <p:blipFill rotWithShape="1">
          <a:blip r:embed="rId4" cstate="print"/>
          <a:srcRect t="14540"/>
          <a:stretch/>
        </p:blipFill>
        <p:spPr bwMode="auto">
          <a:xfrm>
            <a:off x="2790016" y="4738704"/>
            <a:ext cx="1623748" cy="1387656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 rotWithShape="1">
          <a:blip r:embed="rId5" cstate="print"/>
          <a:srcRect t="14359" b="1236"/>
          <a:stretch/>
        </p:blipFill>
        <p:spPr bwMode="auto">
          <a:xfrm>
            <a:off x="992517" y="4738704"/>
            <a:ext cx="1644188" cy="1387776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think-cell Folie" r:id="rId6" imgW="360" imgH="360" progId="">
                  <p:embed/>
                </p:oleObj>
              </mc:Choice>
              <mc:Fallback>
                <p:oleObj name="think-cell Folie" r:id="rId6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9"/>
          <p:cNvPicPr>
            <a:picLocks noChangeAspect="1" noChangeArrowheads="1"/>
          </p:cNvPicPr>
          <p:nvPr/>
        </p:nvPicPr>
        <p:blipFill rotWithShape="1">
          <a:blip r:embed="rId8" cstate="print"/>
          <a:srcRect l="680" t="13108" r="1347"/>
          <a:stretch/>
        </p:blipFill>
        <p:spPr bwMode="auto">
          <a:xfrm>
            <a:off x="1006679" y="1663979"/>
            <a:ext cx="5356928" cy="2725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Turbine Design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F39778A1-51AA-4560-9BCC-53BD5CCA6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CFDAB-C4D4-4D8A-834F-73AF58F40BBB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DC47F2D-4309-45C1-A837-5F1A6823D7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15" name="Picture 14" descr="InletGeoNomenclature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4582510" y="3514125"/>
            <a:ext cx="3620749" cy="2613281"/>
          </a:xfrm>
          <a:prstGeom prst="rect">
            <a:avLst/>
          </a:prstGeom>
          <a:noFill/>
          <a:ln>
            <a:solidFill>
              <a:srgbClr val="1F497D"/>
            </a:solidFill>
          </a:ln>
        </p:spPr>
      </p:pic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1348513" y="4409216"/>
            <a:ext cx="96051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latin typeface="Arial" charset="0"/>
              </a:rPr>
              <a:t>Shrouded</a:t>
            </a: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2977360" y="4389847"/>
            <a:ext cx="12490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Arial" charset="0"/>
              </a:rPr>
              <a:t>Un-Shrouded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1424966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4155953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11441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6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Turbine Flow Annulus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32B16BD7-3C04-4231-A782-EEE3DB720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0C01C-371D-496E-A410-81CC585C6CC8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38566E8-9F3A-4477-AB13-9A3621FA32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xmlns="" id="{7B52C771-8620-4ADD-A04E-4DBFD7A0C36D}"/>
              </a:ext>
            </a:extLst>
          </p:cNvPr>
          <p:cNvGrpSpPr/>
          <p:nvPr/>
        </p:nvGrpSpPr>
        <p:grpSpPr>
          <a:xfrm>
            <a:off x="532701" y="1266624"/>
            <a:ext cx="8078598" cy="4883554"/>
            <a:chOff x="595611" y="1263246"/>
            <a:chExt cx="8252097" cy="5114853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5787918" y="1264834"/>
              <a:ext cx="1699083" cy="1699083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1877873" y="1263246"/>
              <a:ext cx="1700671" cy="1700671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13" name="Text Box 5"/>
            <p:cNvSpPr txBox="1">
              <a:spLocks noChangeArrowheads="1"/>
            </p:cNvSpPr>
            <p:nvPr/>
          </p:nvSpPr>
          <p:spPr bwMode="auto">
            <a:xfrm>
              <a:off x="1141312" y="2992654"/>
              <a:ext cx="3100716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Aspect Ratio (Span/Chord) = 1.2</a:t>
              </a:r>
            </a:p>
            <a:p>
              <a:r>
                <a:rPr lang="en-US" sz="1400" dirty="0">
                  <a:latin typeface="Arial" charset="0"/>
                </a:rPr>
                <a:t>Inner Radius: </a:t>
              </a:r>
              <a:r>
                <a:rPr lang="en-US" sz="1400" dirty="0" err="1">
                  <a:latin typeface="Arial" charset="0"/>
                </a:rPr>
                <a:t>R,exit</a:t>
              </a:r>
              <a:r>
                <a:rPr lang="en-US" sz="1400" dirty="0">
                  <a:latin typeface="Arial" charset="0"/>
                </a:rPr>
                <a:t>/</a:t>
              </a:r>
              <a:r>
                <a:rPr lang="en-US" sz="1400" dirty="0" err="1">
                  <a:latin typeface="Arial" charset="0"/>
                </a:rPr>
                <a:t>R,inlet</a:t>
              </a:r>
              <a:r>
                <a:rPr lang="en-US" sz="1400" dirty="0">
                  <a:latin typeface="Arial" charset="0"/>
                </a:rPr>
                <a:t> = 0.97</a:t>
              </a:r>
            </a:p>
            <a:p>
              <a:r>
                <a:rPr lang="en-US" sz="1400" dirty="0">
                  <a:latin typeface="Arial" charset="0"/>
                </a:rPr>
                <a:t>Inner Annulus Slope @ Inlet = 0°</a:t>
              </a:r>
            </a:p>
            <a:p>
              <a:r>
                <a:rPr lang="en-US" sz="1400" dirty="0">
                  <a:latin typeface="Arial" charset="0"/>
                </a:rPr>
                <a:t>Inner Annulus Slope @ Exit = -10°</a:t>
              </a: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6075276" y="4324604"/>
              <a:ext cx="277243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Inner Radius: </a:t>
              </a:r>
              <a:r>
                <a:rPr lang="en-US" sz="1400" dirty="0" err="1">
                  <a:latin typeface="Arial" charset="0"/>
                </a:rPr>
                <a:t>R,exit</a:t>
              </a:r>
              <a:r>
                <a:rPr lang="en-US" sz="1400" dirty="0">
                  <a:latin typeface="Arial" charset="0"/>
                </a:rPr>
                <a:t>/</a:t>
              </a:r>
              <a:r>
                <a:rPr lang="en-US" sz="1400" dirty="0" err="1">
                  <a:latin typeface="Arial" charset="0"/>
                </a:rPr>
                <a:t>R,inlet</a:t>
              </a:r>
              <a:r>
                <a:rPr lang="en-US" sz="1400" dirty="0">
                  <a:latin typeface="Arial" charset="0"/>
                </a:rPr>
                <a:t> = </a:t>
              </a:r>
              <a:r>
                <a:rPr lang="en-US" sz="1400" dirty="0">
                  <a:solidFill>
                    <a:srgbClr val="1F497D"/>
                  </a:solidFill>
                  <a:latin typeface="Arial" charset="0"/>
                </a:rPr>
                <a:t>0.9</a:t>
              </a:r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5780987" y="3025301"/>
              <a:ext cx="17108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Aspect Ratio  = </a:t>
              </a:r>
              <a:r>
                <a:rPr lang="en-US" sz="1400" dirty="0">
                  <a:solidFill>
                    <a:srgbClr val="1F497D"/>
                  </a:solidFill>
                  <a:latin typeface="Arial" charset="0"/>
                </a:rPr>
                <a:t>1.5</a:t>
              </a:r>
            </a:p>
          </p:txBody>
        </p:sp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6573604" y="4677430"/>
              <a:ext cx="1700669" cy="1700669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24" name="Line 11"/>
            <p:cNvSpPr>
              <a:spLocks noChangeShapeType="1"/>
            </p:cNvSpPr>
            <p:nvPr/>
          </p:nvSpPr>
          <p:spPr bwMode="auto">
            <a:xfrm>
              <a:off x="3949888" y="3154397"/>
              <a:ext cx="18708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1"/>
            <p:cNvSpPr>
              <a:spLocks noChangeShapeType="1"/>
            </p:cNvSpPr>
            <p:nvPr/>
          </p:nvSpPr>
          <p:spPr bwMode="auto">
            <a:xfrm>
              <a:off x="2415377" y="3910885"/>
              <a:ext cx="0" cy="413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29" name="Gewinkelte Verbindung 28"/>
            <p:cNvCxnSpPr>
              <a:endCxn id="14" idx="1"/>
            </p:cNvCxnSpPr>
            <p:nvPr/>
          </p:nvCxnSpPr>
          <p:spPr>
            <a:xfrm>
              <a:off x="3928867" y="3354094"/>
              <a:ext cx="2146409" cy="1124399"/>
            </a:xfrm>
            <a:prstGeom prst="bentConnector3">
              <a:avLst>
                <a:gd name="adj1" fmla="val 86725"/>
              </a:avLst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winkelte Verbindung 42"/>
            <p:cNvCxnSpPr>
              <a:endCxn id="15" idx="0"/>
            </p:cNvCxnSpPr>
            <p:nvPr/>
          </p:nvCxnSpPr>
          <p:spPr>
            <a:xfrm>
              <a:off x="3944633" y="3590577"/>
              <a:ext cx="761162" cy="550825"/>
            </a:xfrm>
            <a:prstGeom prst="bentConnector2">
              <a:avLst/>
            </a:prstGeom>
            <a:ln w="9525" cap="sq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uppieren 27"/>
            <p:cNvGrpSpPr/>
            <p:nvPr/>
          </p:nvGrpSpPr>
          <p:grpSpPr>
            <a:xfrm>
              <a:off x="3078350" y="4141402"/>
              <a:ext cx="3084918" cy="2045361"/>
              <a:chOff x="2933207" y="3950922"/>
              <a:chExt cx="3084918" cy="2045361"/>
            </a:xfrm>
          </p:grpSpPr>
          <p:pic>
            <p:nvPicPr>
              <p:cNvPr id="15" name="Picture 7"/>
              <p:cNvPicPr>
                <a:picLocks noChangeAspect="1" noChangeArrowheads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 bwMode="auto">
              <a:xfrm>
                <a:off x="3710317" y="3950922"/>
                <a:ext cx="1700670" cy="1700670"/>
              </a:xfrm>
              <a:prstGeom prst="rect">
                <a:avLst/>
              </a:prstGeom>
              <a:noFill/>
              <a:ln w="9525">
                <a:solidFill>
                  <a:srgbClr val="1F497D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22" name="Text Box 10"/>
              <p:cNvSpPr txBox="1">
                <a:spLocks noChangeArrowheads="1"/>
              </p:cNvSpPr>
              <p:nvPr/>
            </p:nvSpPr>
            <p:spPr bwMode="auto">
              <a:xfrm>
                <a:off x="3135861" y="5688506"/>
                <a:ext cx="2882264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latin typeface="Arial" charset="0"/>
                  </a:rPr>
                  <a:t>Inner Annulus Slope @ Inlet = </a:t>
                </a:r>
                <a:r>
                  <a:rPr lang="en-US" sz="1400" dirty="0">
                    <a:solidFill>
                      <a:srgbClr val="1F497D"/>
                    </a:solidFill>
                    <a:latin typeface="Arial" charset="0"/>
                  </a:rPr>
                  <a:t>10°</a:t>
                </a:r>
              </a:p>
            </p:txBody>
          </p:sp>
          <p:sp>
            <p:nvSpPr>
              <p:cNvPr id="20" name="Line 12"/>
              <p:cNvSpPr>
                <a:spLocks noChangeShapeType="1"/>
              </p:cNvSpPr>
              <p:nvPr/>
            </p:nvSpPr>
            <p:spPr bwMode="auto">
              <a:xfrm flipH="1">
                <a:off x="3342782" y="4685388"/>
                <a:ext cx="923925" cy="95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Line 13"/>
              <p:cNvSpPr>
                <a:spLocks noChangeShapeType="1"/>
              </p:cNvSpPr>
              <p:nvPr/>
            </p:nvSpPr>
            <p:spPr bwMode="auto">
              <a:xfrm>
                <a:off x="3331670" y="4685388"/>
                <a:ext cx="93821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Line 14"/>
              <p:cNvSpPr>
                <a:spLocks noChangeShapeType="1"/>
              </p:cNvSpPr>
              <p:nvPr/>
            </p:nvSpPr>
            <p:spPr bwMode="auto">
              <a:xfrm>
                <a:off x="3369770" y="4486950"/>
                <a:ext cx="1588" cy="198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 flipV="1">
                <a:off x="3366595" y="4777463"/>
                <a:ext cx="1588" cy="198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Text Box 16"/>
              <p:cNvSpPr txBox="1">
                <a:spLocks noChangeArrowheads="1"/>
              </p:cNvSpPr>
              <p:nvPr/>
            </p:nvSpPr>
            <p:spPr bwMode="auto">
              <a:xfrm>
                <a:off x="2933207" y="4606013"/>
                <a:ext cx="449263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latin typeface="Arial" charset="0"/>
                  </a:rPr>
                  <a:t>+10°</a:t>
                </a:r>
              </a:p>
            </p:txBody>
          </p:sp>
        </p:grpSp>
        <p:grpSp>
          <p:nvGrpSpPr>
            <p:cNvPr id="35" name="Gruppieren 34"/>
            <p:cNvGrpSpPr/>
            <p:nvPr/>
          </p:nvGrpSpPr>
          <p:grpSpPr>
            <a:xfrm>
              <a:off x="595611" y="4297179"/>
              <a:ext cx="2846649" cy="2059900"/>
              <a:chOff x="450468" y="4106699"/>
              <a:chExt cx="2846649" cy="2059900"/>
            </a:xfrm>
          </p:grpSpPr>
          <p:pic>
            <p:nvPicPr>
              <p:cNvPr id="17" name="Picture 9"/>
              <p:cNvPicPr>
                <a:picLocks noChangeAspect="1" noChangeArrowheads="1"/>
              </p:cNvPicPr>
              <p:nvPr/>
            </p:nvPicPr>
            <p:blipFill>
              <a:blip r:embed="rId10" cstate="print"/>
              <a:stretch>
                <a:fillRect/>
              </a:stretch>
            </p:blipFill>
            <p:spPr bwMode="auto">
              <a:xfrm>
                <a:off x="996168" y="4465929"/>
                <a:ext cx="1700670" cy="1700670"/>
              </a:xfrm>
              <a:prstGeom prst="rect">
                <a:avLst/>
              </a:prstGeom>
              <a:noFill/>
              <a:ln w="9525">
                <a:solidFill>
                  <a:srgbClr val="1F497D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8" name="Text Box 10"/>
              <p:cNvSpPr txBox="1">
                <a:spLocks noChangeArrowheads="1"/>
              </p:cNvSpPr>
              <p:nvPr/>
            </p:nvSpPr>
            <p:spPr bwMode="auto">
              <a:xfrm>
                <a:off x="450468" y="4106699"/>
                <a:ext cx="2794098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latin typeface="Arial" charset="0"/>
                  </a:rPr>
                  <a:t>Inner Annulus Slope @ Exit= </a:t>
                </a:r>
                <a:r>
                  <a:rPr lang="en-US" sz="1400" dirty="0">
                    <a:solidFill>
                      <a:srgbClr val="1F497D"/>
                    </a:solidFill>
                    <a:latin typeface="Arial" charset="0"/>
                  </a:rPr>
                  <a:t>10°</a:t>
                </a:r>
              </a:p>
            </p:txBody>
          </p:sp>
          <p:sp>
            <p:nvSpPr>
              <p:cNvPr id="30" name="Line 20"/>
              <p:cNvSpPr>
                <a:spLocks noChangeShapeType="1"/>
              </p:cNvSpPr>
              <p:nvPr/>
            </p:nvSpPr>
            <p:spPr bwMode="auto">
              <a:xfrm flipH="1">
                <a:off x="1930279" y="5154906"/>
                <a:ext cx="923925" cy="9525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21"/>
              <p:cNvSpPr>
                <a:spLocks noChangeShapeType="1"/>
              </p:cNvSpPr>
              <p:nvPr/>
            </p:nvSpPr>
            <p:spPr bwMode="auto">
              <a:xfrm>
                <a:off x="1922341" y="5253331"/>
                <a:ext cx="93821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22"/>
              <p:cNvSpPr>
                <a:spLocks noChangeShapeType="1"/>
              </p:cNvSpPr>
              <p:nvPr/>
            </p:nvSpPr>
            <p:spPr bwMode="auto">
              <a:xfrm>
                <a:off x="2825629" y="4954881"/>
                <a:ext cx="1588" cy="198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23"/>
              <p:cNvSpPr>
                <a:spLocks noChangeShapeType="1"/>
              </p:cNvSpPr>
              <p:nvPr/>
            </p:nvSpPr>
            <p:spPr bwMode="auto">
              <a:xfrm flipV="1">
                <a:off x="2822454" y="5245393"/>
                <a:ext cx="1588" cy="1984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Text Box 24"/>
              <p:cNvSpPr txBox="1">
                <a:spLocks noChangeArrowheads="1"/>
              </p:cNvSpPr>
              <p:nvPr/>
            </p:nvSpPr>
            <p:spPr bwMode="auto">
              <a:xfrm>
                <a:off x="2847854" y="5078706"/>
                <a:ext cx="449263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000">
                    <a:latin typeface="Arial" charset="0"/>
                  </a:rPr>
                  <a:t>+10°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7228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x_Size" hidden="1">
            <a:extLst>
              <a:ext uri="{FF2B5EF4-FFF2-40B4-BE49-F238E27FC236}">
                <a16:creationId xmlns:a16="http://schemas.microsoft.com/office/drawing/2014/main" xmlns="" id="{9269CE0B-7203-4B48-807A-232C4A9D4498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0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9"/>
          <p:cNvPicPr>
            <a:picLocks noChangeAspect="1" noChangeArrowheads="1"/>
          </p:cNvPicPr>
          <p:nvPr/>
        </p:nvPicPr>
        <p:blipFill rotWithShape="1">
          <a:blip r:embed="rId6" cstate="print"/>
          <a:srcRect l="293" t="14766" r="11880"/>
          <a:stretch/>
        </p:blipFill>
        <p:spPr bwMode="auto">
          <a:xfrm>
            <a:off x="1197657" y="1612442"/>
            <a:ext cx="6303697" cy="176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Turbine Exhaust Chasing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EC121850-9F20-43CC-A2E3-5B6FEFB00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AE9BA-CA8E-4D4F-816D-C7D921E0FA5B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1F35613D-487A-4CFD-8006-5EFAF4D338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2117652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5487910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  <p:pic>
        <p:nvPicPr>
          <p:cNvPr id="13" name="Picture 14" descr="InletGeoNomenclature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4333756" y="3229692"/>
            <a:ext cx="4020263" cy="2917108"/>
          </a:xfrm>
          <a:prstGeom prst="rect">
            <a:avLst/>
          </a:prstGeom>
          <a:noFill/>
          <a:ln>
            <a:solidFill>
              <a:srgbClr val="1F497D"/>
            </a:solidFill>
          </a:ln>
        </p:spPr>
      </p:pic>
    </p:spTree>
    <p:extLst>
      <p:ext uri="{BB962C8B-B14F-4D97-AF65-F5344CB8AC3E}">
        <p14:creationId xmlns:p14="http://schemas.microsoft.com/office/powerpoint/2010/main" val="342128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4" y="1252109"/>
            <a:ext cx="6192833" cy="4669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ahmen_Fenstergröße" hidden="1">
            <a:extLst>
              <a:ext uri="{FF2B5EF4-FFF2-40B4-BE49-F238E27FC236}">
                <a16:creationId xmlns:a16="http://schemas.microsoft.com/office/drawing/2014/main" xmlns="" id="{19F7E994-5065-4755-A086-758194CDB823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Sprechblase_Position" hidden="1">
            <a:extLst>
              <a:ext uri="{FF2B5EF4-FFF2-40B4-BE49-F238E27FC236}">
                <a16:creationId xmlns:a16="http://schemas.microsoft.com/office/drawing/2014/main" xmlns="" id="{5742EE90-8AB2-448F-B3A9-BA0BAC8000A5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GasTurb 14 Main Window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6926472-1876-4DF1-9223-04F969CB4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2E378-8D04-4253-B9E0-6B3F85A020E6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EE5F2076-9E45-4B0B-B35A-8619BD1583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4726375" y="416502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Ellipse 9"/>
          <p:cNvSpPr/>
          <p:nvPr/>
        </p:nvSpPr>
        <p:spPr>
          <a:xfrm>
            <a:off x="3586036" y="1554910"/>
            <a:ext cx="734291" cy="34771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Ellipse 10"/>
          <p:cNvSpPr/>
          <p:nvPr/>
        </p:nvSpPr>
        <p:spPr>
          <a:xfrm>
            <a:off x="3894146" y="1917546"/>
            <a:ext cx="1064405" cy="83187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bgerundetes Rechteck 11"/>
          <p:cNvSpPr/>
          <p:nvPr/>
        </p:nvSpPr>
        <p:spPr>
          <a:xfrm>
            <a:off x="5797078" y="3853823"/>
            <a:ext cx="2336800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For this tutorial we will use a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Turbojet</a:t>
            </a: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and the scope</a:t>
            </a:r>
          </a:p>
          <a:p>
            <a:pPr algn="ctr"/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More…</a:t>
            </a:r>
          </a:p>
        </p:txBody>
      </p:sp>
    </p:spTree>
    <p:extLst>
      <p:ext uri="{BB962C8B-B14F-4D97-AF65-F5344CB8AC3E}">
        <p14:creationId xmlns:p14="http://schemas.microsoft.com/office/powerpoint/2010/main" val="33525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-0.15504 -0.0236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60" y="-118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153" grpId="0" animBg="1"/>
      <p:bldP spid="6153" grpId="1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Max_Size" hidden="1">
            <a:extLst>
              <a:ext uri="{FF2B5EF4-FFF2-40B4-BE49-F238E27FC236}">
                <a16:creationId xmlns:a16="http://schemas.microsoft.com/office/drawing/2014/main" xmlns="" id="{E2D1759E-8B23-47F5-84C7-479EE534D89B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5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Turbine Exhaust Flow Annulus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805E55AF-7652-4397-B02E-8B1754B5E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91668-5C30-435E-A3D4-BD67557F9456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2DB3264D-1927-4E64-926C-C391D8EE6D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5209449" y="1264102"/>
            <a:ext cx="2111005" cy="1477703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272855" y="1267498"/>
            <a:ext cx="2106154" cy="1474307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004838" y="2748919"/>
            <a:ext cx="264041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latin typeface="Arial" charset="0"/>
              </a:rPr>
              <a:t>Cone Angle = 19°</a:t>
            </a:r>
          </a:p>
          <a:p>
            <a:r>
              <a:rPr lang="en-US" sz="1400" dirty="0">
                <a:latin typeface="Arial" charset="0"/>
              </a:rPr>
              <a:t>Casing Length/Inlet Radius = 1</a:t>
            </a:r>
          </a:p>
          <a:p>
            <a:r>
              <a:rPr lang="en-US" sz="1400" dirty="0">
                <a:latin typeface="Arial" charset="0"/>
              </a:rPr>
              <a:t>Cone Length/Inlet Radius = 0.5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634002" y="4070359"/>
            <a:ext cx="248865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charset="0"/>
              </a:rPr>
              <a:t>Cone Length/Inlet Radius = 1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434306" y="2771056"/>
            <a:ext cx="17108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latin typeface="Arial" charset="0"/>
              </a:rPr>
              <a:t>Cone Angle = 30°</a:t>
            </a: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816587" y="4391050"/>
            <a:ext cx="2111005" cy="1477703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24" name="Line 11"/>
          <p:cNvSpPr>
            <a:spLocks noChangeShapeType="1"/>
          </p:cNvSpPr>
          <p:nvPr/>
        </p:nvSpPr>
        <p:spPr bwMode="auto">
          <a:xfrm>
            <a:off x="2531153" y="2900152"/>
            <a:ext cx="294289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3295701" y="4042934"/>
            <a:ext cx="2138605" cy="1497022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2962076" y="5624741"/>
            <a:ext cx="28483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charset="0"/>
              </a:rPr>
              <a:t>Cone Length/Inlet Radius = 0.95</a:t>
            </a:r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794629" y="4349949"/>
            <a:ext cx="2139693" cy="1497784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1142309" y="4042172"/>
            <a:ext cx="15119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latin typeface="Arial" charset="0"/>
              </a:rPr>
              <a:t>Cone Length = 0</a:t>
            </a:r>
          </a:p>
        </p:txBody>
      </p:sp>
      <p:sp>
        <p:nvSpPr>
          <p:cNvPr id="47" name="Rechteck 46"/>
          <p:cNvSpPr/>
          <p:nvPr/>
        </p:nvSpPr>
        <p:spPr>
          <a:xfrm>
            <a:off x="3356214" y="5042803"/>
            <a:ext cx="1245475" cy="43088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1F497D"/>
                </a:solidFill>
                <a:latin typeface="Arial" charset="0"/>
              </a:rPr>
              <a:t>Cone ends in the exhaust duct</a:t>
            </a:r>
          </a:p>
        </p:txBody>
      </p:sp>
      <p:sp>
        <p:nvSpPr>
          <p:cNvPr id="48" name="Rechteck 47"/>
          <p:cNvSpPr/>
          <p:nvPr/>
        </p:nvSpPr>
        <p:spPr>
          <a:xfrm>
            <a:off x="5873441" y="5384388"/>
            <a:ext cx="1245475" cy="43088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1F497D"/>
                </a:solidFill>
                <a:latin typeface="Arial" charset="0"/>
              </a:rPr>
              <a:t>Cone continues in nozzle</a:t>
            </a:r>
          </a:p>
        </p:txBody>
      </p:sp>
      <p:grpSp>
        <p:nvGrpSpPr>
          <p:cNvPr id="49" name="Group 16"/>
          <p:cNvGrpSpPr>
            <a:grpSpLocks/>
          </p:cNvGrpSpPr>
          <p:nvPr/>
        </p:nvGrpSpPr>
        <p:grpSpPr bwMode="auto">
          <a:xfrm>
            <a:off x="7334379" y="4617774"/>
            <a:ext cx="1013771" cy="573634"/>
            <a:chOff x="4874" y="2949"/>
            <a:chExt cx="580" cy="400"/>
          </a:xfrm>
        </p:grpSpPr>
        <p:sp>
          <p:nvSpPr>
            <p:cNvPr id="50" name="Line 17"/>
            <p:cNvSpPr>
              <a:spLocks noChangeShapeType="1"/>
            </p:cNvSpPr>
            <p:nvPr/>
          </p:nvSpPr>
          <p:spPr bwMode="auto">
            <a:xfrm>
              <a:off x="4874" y="2949"/>
              <a:ext cx="462" cy="0"/>
            </a:xfrm>
            <a:prstGeom prst="line">
              <a:avLst/>
            </a:prstGeom>
            <a:noFill/>
            <a:ln w="9525">
              <a:solidFill>
                <a:srgbClr val="1F497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18"/>
            <p:cNvSpPr>
              <a:spLocks noChangeShapeType="1"/>
            </p:cNvSpPr>
            <p:nvPr/>
          </p:nvSpPr>
          <p:spPr bwMode="auto">
            <a:xfrm>
              <a:off x="4874" y="3347"/>
              <a:ext cx="462" cy="0"/>
            </a:xfrm>
            <a:prstGeom prst="line">
              <a:avLst/>
            </a:prstGeom>
            <a:noFill/>
            <a:ln w="9525">
              <a:solidFill>
                <a:srgbClr val="1F497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19"/>
            <p:cNvSpPr>
              <a:spLocks noChangeShapeType="1"/>
            </p:cNvSpPr>
            <p:nvPr/>
          </p:nvSpPr>
          <p:spPr bwMode="auto">
            <a:xfrm>
              <a:off x="5285" y="2951"/>
              <a:ext cx="0" cy="398"/>
            </a:xfrm>
            <a:prstGeom prst="line">
              <a:avLst/>
            </a:prstGeom>
            <a:noFill/>
            <a:ln w="9525">
              <a:solidFill>
                <a:srgbClr val="1F497D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Text Box 20"/>
            <p:cNvSpPr txBox="1">
              <a:spLocks noChangeArrowheads="1"/>
            </p:cNvSpPr>
            <p:nvPr/>
          </p:nvSpPr>
          <p:spPr bwMode="auto">
            <a:xfrm>
              <a:off x="5259" y="3051"/>
              <a:ext cx="195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1F497D"/>
                  </a:solidFill>
                  <a:latin typeface="Arial" charset="0"/>
                </a:rPr>
                <a:t>A</a:t>
              </a:r>
              <a:r>
                <a:rPr lang="en-US" sz="1400" baseline="-25000" dirty="0">
                  <a:solidFill>
                    <a:srgbClr val="1F497D"/>
                  </a:solidFill>
                  <a:latin typeface="Arial" charset="0"/>
                </a:rPr>
                <a:t>6</a:t>
              </a:r>
            </a:p>
          </p:txBody>
        </p:sp>
      </p:grpSp>
      <p:sp>
        <p:nvSpPr>
          <p:cNvPr id="54" name="Rechteck 53"/>
          <p:cNvSpPr/>
          <p:nvPr/>
        </p:nvSpPr>
        <p:spPr>
          <a:xfrm>
            <a:off x="7097897" y="3240733"/>
            <a:ext cx="1261580" cy="769441"/>
          </a:xfrm>
          <a:prstGeom prst="rect">
            <a:avLst/>
          </a:prstGeom>
          <a:ln>
            <a:solidFill>
              <a:srgbClr val="1F497D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1F497D"/>
                </a:solidFill>
                <a:latin typeface="Arial" charset="0"/>
              </a:rPr>
              <a:t>Casing outer exit radius moves because A</a:t>
            </a:r>
            <a:r>
              <a:rPr lang="en-US" sz="1100" baseline="-25000" dirty="0">
                <a:solidFill>
                  <a:srgbClr val="1F497D"/>
                </a:solidFill>
                <a:latin typeface="Arial" charset="0"/>
              </a:rPr>
              <a:t>6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is retained</a:t>
            </a:r>
          </a:p>
        </p:txBody>
      </p:sp>
      <p:grpSp>
        <p:nvGrpSpPr>
          <p:cNvPr id="59" name="Gruppieren 58"/>
          <p:cNvGrpSpPr/>
          <p:nvPr/>
        </p:nvGrpSpPr>
        <p:grpSpPr>
          <a:xfrm>
            <a:off x="4828976" y="4463238"/>
            <a:ext cx="998568" cy="1096033"/>
            <a:chOff x="5030514" y="4527003"/>
            <a:chExt cx="998568" cy="1096033"/>
          </a:xfrm>
        </p:grpSpPr>
        <p:sp>
          <p:nvSpPr>
            <p:cNvPr id="55" name="Line 23"/>
            <p:cNvSpPr>
              <a:spLocks noChangeShapeType="1"/>
            </p:cNvSpPr>
            <p:nvPr/>
          </p:nvSpPr>
          <p:spPr bwMode="auto">
            <a:xfrm>
              <a:off x="5030514" y="4527003"/>
              <a:ext cx="733425" cy="0"/>
            </a:xfrm>
            <a:prstGeom prst="line">
              <a:avLst/>
            </a:prstGeom>
            <a:noFill/>
            <a:ln w="9525">
              <a:solidFill>
                <a:srgbClr val="1F497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24"/>
            <p:cNvSpPr>
              <a:spLocks noChangeShapeType="1"/>
            </p:cNvSpPr>
            <p:nvPr/>
          </p:nvSpPr>
          <p:spPr bwMode="auto">
            <a:xfrm>
              <a:off x="5062264" y="5612907"/>
              <a:ext cx="733425" cy="0"/>
            </a:xfrm>
            <a:prstGeom prst="line">
              <a:avLst/>
            </a:prstGeom>
            <a:noFill/>
            <a:ln w="9525">
              <a:solidFill>
                <a:srgbClr val="1F497D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25"/>
            <p:cNvSpPr>
              <a:spLocks noChangeShapeType="1"/>
            </p:cNvSpPr>
            <p:nvPr/>
          </p:nvSpPr>
          <p:spPr bwMode="auto">
            <a:xfrm flipH="1">
              <a:off x="5717627" y="4527004"/>
              <a:ext cx="0" cy="1096032"/>
            </a:xfrm>
            <a:prstGeom prst="line">
              <a:avLst/>
            </a:prstGeom>
            <a:noFill/>
            <a:ln w="9525">
              <a:solidFill>
                <a:srgbClr val="1F497D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26"/>
            <p:cNvSpPr txBox="1">
              <a:spLocks noChangeArrowheads="1"/>
            </p:cNvSpPr>
            <p:nvPr/>
          </p:nvSpPr>
          <p:spPr bwMode="auto">
            <a:xfrm>
              <a:off x="5656864" y="4968929"/>
              <a:ext cx="37221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rgbClr val="1F497D"/>
                  </a:solidFill>
                  <a:latin typeface="Arial" charset="0"/>
                </a:rPr>
                <a:t>A</a:t>
              </a:r>
              <a:r>
                <a:rPr lang="en-US" sz="1400" baseline="-25000" dirty="0">
                  <a:solidFill>
                    <a:srgbClr val="1F497D"/>
                  </a:solidFill>
                  <a:latin typeface="Arial" charset="0"/>
                </a:rPr>
                <a:t>6</a:t>
              </a:r>
            </a:p>
          </p:txBody>
        </p:sp>
      </p:grpSp>
      <p:grpSp>
        <p:nvGrpSpPr>
          <p:cNvPr id="16387" name="Gruppieren 16386"/>
          <p:cNvGrpSpPr/>
          <p:nvPr/>
        </p:nvGrpSpPr>
        <p:grpSpPr>
          <a:xfrm>
            <a:off x="1869000" y="3336090"/>
            <a:ext cx="5009329" cy="734270"/>
            <a:chOff x="1869000" y="3399855"/>
            <a:chExt cx="5009329" cy="734270"/>
          </a:xfrm>
        </p:grpSpPr>
        <p:sp>
          <p:nvSpPr>
            <p:cNvPr id="25" name="Line 11"/>
            <p:cNvSpPr>
              <a:spLocks noChangeShapeType="1"/>
            </p:cNvSpPr>
            <p:nvPr/>
          </p:nvSpPr>
          <p:spPr bwMode="auto">
            <a:xfrm>
              <a:off x="2070538" y="3773215"/>
              <a:ext cx="0" cy="3609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cxnSp>
          <p:nvCxnSpPr>
            <p:cNvPr id="43" name="Gewinkelte Verbindung 42"/>
            <p:cNvCxnSpPr>
              <a:endCxn id="15" idx="0"/>
            </p:cNvCxnSpPr>
            <p:nvPr/>
          </p:nvCxnSpPr>
          <p:spPr>
            <a:xfrm>
              <a:off x="1869000" y="3709449"/>
              <a:ext cx="2496004" cy="333485"/>
            </a:xfrm>
            <a:prstGeom prst="bentConnector2">
              <a:avLst/>
            </a:prstGeom>
            <a:ln w="9525" cap="sq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winkelte Verbindung 38"/>
            <p:cNvCxnSpPr>
              <a:endCxn id="14" idx="0"/>
            </p:cNvCxnSpPr>
            <p:nvPr/>
          </p:nvCxnSpPr>
          <p:spPr>
            <a:xfrm>
              <a:off x="4370462" y="3709449"/>
              <a:ext cx="2507867" cy="360910"/>
            </a:xfrm>
            <a:prstGeom prst="bentConnector2">
              <a:avLst/>
            </a:prstGeom>
            <a:ln w="9525" cap="sq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winkelte Verbindung 6"/>
            <p:cNvCxnSpPr/>
            <p:nvPr/>
          </p:nvCxnSpPr>
          <p:spPr>
            <a:xfrm>
              <a:off x="3765624" y="3399855"/>
              <a:ext cx="796851" cy="372045"/>
            </a:xfrm>
            <a:prstGeom prst="bentConnector3">
              <a:avLst>
                <a:gd name="adj1" fmla="val 100204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010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x_Size" hidden="1">
            <a:extLst>
              <a:ext uri="{FF2B5EF4-FFF2-40B4-BE49-F238E27FC236}">
                <a16:creationId xmlns:a16="http://schemas.microsoft.com/office/drawing/2014/main" xmlns="" id="{24CBB484-918B-45F0-92BD-DD3835C651DA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0963" y="4577272"/>
            <a:ext cx="4251970" cy="1560154"/>
          </a:xfrm>
          <a:prstGeom prst="rect">
            <a:avLst/>
          </a:prstGeom>
          <a:ln w="19050">
            <a:solidFill>
              <a:srgbClr val="1F497D"/>
            </a:solidFill>
          </a:ln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8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9"/>
          <p:cNvPicPr>
            <a:picLocks noChangeAspect="1" noChangeArrowheads="1"/>
          </p:cNvPicPr>
          <p:nvPr/>
        </p:nvPicPr>
        <p:blipFill rotWithShape="1">
          <a:blip r:embed="rId7" cstate="print"/>
          <a:srcRect l="113" t="14138" r="8077"/>
          <a:stretch/>
        </p:blipFill>
        <p:spPr bwMode="auto">
          <a:xfrm>
            <a:off x="1011504" y="1730263"/>
            <a:ext cx="3859902" cy="111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Convergent Nozzles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EAF1B685-3FCA-457A-B00F-5B5A25B61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B193C-CB45-4B14-A9BE-048B6F5D6EBC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5862826E-E473-4C9F-9245-595B216774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 rotWithShape="1">
          <a:blip r:embed="rId8" cstate="print"/>
          <a:srcRect l="307" t="13345" r="9617"/>
          <a:stretch/>
        </p:blipFill>
        <p:spPr bwMode="auto">
          <a:xfrm>
            <a:off x="1019596" y="3388624"/>
            <a:ext cx="3787073" cy="112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InletGeoNomenclature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5454869" y="1284038"/>
            <a:ext cx="2676627" cy="1512747"/>
          </a:xfrm>
          <a:prstGeom prst="rect">
            <a:avLst/>
          </a:prstGeom>
          <a:noFill/>
          <a:ln>
            <a:solidFill>
              <a:srgbClr val="1F497D"/>
            </a:solidFill>
          </a:ln>
        </p:spPr>
      </p:pic>
      <p:pic>
        <p:nvPicPr>
          <p:cNvPr id="8" name="Picture 14" descr="InletGeoNomenclature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5446050" y="3107448"/>
            <a:ext cx="2674937" cy="1210877"/>
          </a:xfrm>
          <a:prstGeom prst="rect">
            <a:avLst/>
          </a:prstGeom>
          <a:noFill/>
          <a:ln>
            <a:solidFill>
              <a:srgbClr val="1F497D"/>
            </a:solidFill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006679" y="1241205"/>
            <a:ext cx="3949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>
                <a:latin typeface="Arial" charset="0"/>
              </a:rPr>
              <a:t>Turbine Exhaust Cone ends in nozzle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006681" y="2909892"/>
            <a:ext cx="3949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 dirty="0">
                <a:latin typeface="Arial" charset="0"/>
              </a:rPr>
              <a:t>Turbine Exhaust Cone continues in nozzle</a:t>
            </a:r>
          </a:p>
        </p:txBody>
      </p:sp>
      <p:sp>
        <p:nvSpPr>
          <p:cNvPr id="15" name="Rechteck 14"/>
          <p:cNvSpPr/>
          <p:nvPr/>
        </p:nvSpPr>
        <p:spPr>
          <a:xfrm>
            <a:off x="1006679" y="1241205"/>
            <a:ext cx="7177368" cy="160813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hteck 16"/>
          <p:cNvSpPr/>
          <p:nvPr/>
        </p:nvSpPr>
        <p:spPr>
          <a:xfrm>
            <a:off x="1006681" y="2909892"/>
            <a:ext cx="7177368" cy="160813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1507922" y="1523864"/>
            <a:ext cx="690322" cy="19863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3526505" y="1523864"/>
            <a:ext cx="690322" cy="19863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507922" y="3206270"/>
            <a:ext cx="690322" cy="19863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3526505" y="3206270"/>
            <a:ext cx="690322" cy="19863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4074884" y="5282907"/>
            <a:ext cx="2176079" cy="400110"/>
          </a:xfrm>
          <a:prstGeom prst="rect">
            <a:avLst/>
          </a:prstGeom>
          <a:noFill/>
          <a:ln w="19050">
            <a:solidFill>
              <a:srgbClr val="1F497D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00" dirty="0">
                <a:latin typeface="Arial" charset="0"/>
              </a:rPr>
              <a:t>Petal angle is input on the Nozzle Calculation page (cycle design)</a:t>
            </a:r>
          </a:p>
        </p:txBody>
      </p:sp>
    </p:spTree>
    <p:extLst>
      <p:ext uri="{BB962C8B-B14F-4D97-AF65-F5344CB8AC3E}">
        <p14:creationId xmlns:p14="http://schemas.microsoft.com/office/powerpoint/2010/main" val="321377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x_Size" hidden="1">
            <a:extLst>
              <a:ext uri="{FF2B5EF4-FFF2-40B4-BE49-F238E27FC236}">
                <a16:creationId xmlns:a16="http://schemas.microsoft.com/office/drawing/2014/main" xmlns="" id="{D095B80B-7DEA-4F16-99F9-9CE08F038747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4" cstate="print"/>
          <a:srcRect l="425" t="14307" r="7089"/>
          <a:stretch/>
        </p:blipFill>
        <p:spPr bwMode="auto">
          <a:xfrm>
            <a:off x="789981" y="1615212"/>
            <a:ext cx="6486525" cy="186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2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Plug Nozzle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DC30FD56-33A1-4D60-9862-E2CB04CA2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56571-42BC-486E-8ED5-9114881250C9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06DB27F1-A077-4E41-9E31-E394F885A7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305397" y="3555740"/>
            <a:ext cx="5048622" cy="2591060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1575613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4945871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340457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x_Size" hidden="1">
            <a:extLst>
              <a:ext uri="{FF2B5EF4-FFF2-40B4-BE49-F238E27FC236}">
                <a16:creationId xmlns:a16="http://schemas.microsoft.com/office/drawing/2014/main" xmlns="" id="{E3EC73E8-F1A2-4D89-A9FC-70AC7617CDEB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6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9"/>
          <p:cNvPicPr>
            <a:picLocks noChangeAspect="1" noChangeArrowheads="1"/>
          </p:cNvPicPr>
          <p:nvPr/>
        </p:nvPicPr>
        <p:blipFill rotWithShape="1">
          <a:blip r:embed="rId6" cstate="print"/>
          <a:srcRect l="424" t="12116" r="7769"/>
          <a:stretch/>
        </p:blipFill>
        <p:spPr bwMode="auto">
          <a:xfrm>
            <a:off x="789981" y="1567588"/>
            <a:ext cx="6438900" cy="191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Generation Exhaust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98BB11A9-48B4-40F0-AB62-B22D67AF1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150-BE62-4DB8-A1BB-3D90AA29BAFE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7A4FAA1D-2823-4272-8D97-B9925C098F0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4179864" y="3570254"/>
            <a:ext cx="4174155" cy="2591060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1575612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4945870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292047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x_Size" hidden="1">
            <a:extLst>
              <a:ext uri="{FF2B5EF4-FFF2-40B4-BE49-F238E27FC236}">
                <a16:creationId xmlns:a16="http://schemas.microsoft.com/office/drawing/2014/main" xmlns="" id="{9D4FAFE6-14BE-4D61-B3BD-F5420E280BDA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196930" y="3271005"/>
            <a:ext cx="4157089" cy="2875795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0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9"/>
          <p:cNvPicPr>
            <a:picLocks noChangeAspect="1" noChangeArrowheads="1"/>
          </p:cNvPicPr>
          <p:nvPr/>
        </p:nvPicPr>
        <p:blipFill rotWithShape="1">
          <a:blip r:embed="rId7" cstate="print"/>
          <a:srcRect l="425" t="17459" r="6682"/>
          <a:stretch/>
        </p:blipFill>
        <p:spPr bwMode="auto">
          <a:xfrm>
            <a:off x="789981" y="1605688"/>
            <a:ext cx="6515100" cy="142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Interduct</a:t>
            </a:r>
            <a:endParaRPr lang="en-US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6E23E7BE-AE9A-479F-BC95-B05E22C2F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C709F-FC6A-4A3F-A54F-56EC63A1C12D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CBBBFB72-1165-4205-BE4E-A4F5A8D1CD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89981" y="3514111"/>
            <a:ext cx="279375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>
                <a:latin typeface="Arial" charset="0"/>
              </a:rPr>
              <a:t>The inner contour of the flow annulus is described with a 3rd order </a:t>
            </a:r>
            <a:r>
              <a:rPr lang="en-US" sz="1400" dirty="0" err="1">
                <a:latin typeface="Arial" charset="0"/>
              </a:rPr>
              <a:t>polynominal</a:t>
            </a:r>
            <a:r>
              <a:rPr lang="en-US" sz="1400" dirty="0">
                <a:latin typeface="Arial" charset="0"/>
              </a:rPr>
              <a:t> with given slopes at the inlet and the exit of the duct.</a:t>
            </a:r>
          </a:p>
          <a:p>
            <a:endParaRPr lang="en-US" sz="1400" dirty="0">
              <a:latin typeface="Arial" charset="0"/>
            </a:endParaRPr>
          </a:p>
          <a:p>
            <a:r>
              <a:rPr lang="en-US" sz="1400" dirty="0">
                <a:latin typeface="Arial" charset="0"/>
              </a:rPr>
              <a:t>The outer contour follows from a linear area change from the inlet to the exit of the duct.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1575612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4945870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262410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x_Size" hidden="1">
            <a:extLst>
              <a:ext uri="{FF2B5EF4-FFF2-40B4-BE49-F238E27FC236}">
                <a16:creationId xmlns:a16="http://schemas.microsoft.com/office/drawing/2014/main" xmlns="" id="{B684300F-06AC-4383-8D1C-B374F7BF1233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 rotWithShape="1">
          <a:blip r:embed="rId4" cstate="print"/>
          <a:srcRect l="289" t="14307" r="7633"/>
          <a:stretch/>
        </p:blipFill>
        <p:spPr bwMode="auto">
          <a:xfrm>
            <a:off x="789981" y="1615212"/>
            <a:ext cx="6457950" cy="1863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4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Bypass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C6340C35-5328-48A5-BFC2-2898F243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FC78-1DD1-4B0A-B813-1DB53D9CF291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9BAB3791-F71E-4B11-BC5D-F51906AC8D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021618" y="3585311"/>
            <a:ext cx="5332401" cy="1731365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585137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4955395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196531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ax_Size" hidden="1">
            <a:extLst>
              <a:ext uri="{FF2B5EF4-FFF2-40B4-BE49-F238E27FC236}">
                <a16:creationId xmlns:a16="http://schemas.microsoft.com/office/drawing/2014/main" xmlns="" id="{93185A0A-BEB2-4AFF-AA89-F1FB2EF11DEA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8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Bypass Shape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8EF0B7D8-83D0-46BB-90C9-614DC9CF3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61476-543E-4AA4-8D30-96E1E8A5F85E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2BE3FD8D-A125-43F4-A3AA-9B2BAD3983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3591067" y="4554815"/>
            <a:ext cx="4764111" cy="1588037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789981" y="1252110"/>
            <a:ext cx="4764111" cy="1588037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2189944" y="2892698"/>
            <a:ext cx="4764111" cy="1588037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14" name="Rechteck 13"/>
          <p:cNvSpPr/>
          <p:nvPr/>
        </p:nvSpPr>
        <p:spPr>
          <a:xfrm>
            <a:off x="3933535" y="1304661"/>
            <a:ext cx="1578517" cy="43088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Arial" charset="0"/>
              </a:rPr>
              <a:t>Flat Point Radius/Inlet Radius = 1,27</a:t>
            </a:r>
          </a:p>
        </p:txBody>
      </p:sp>
      <p:sp>
        <p:nvSpPr>
          <p:cNvPr id="15" name="Rechteck 14"/>
          <p:cNvSpPr/>
          <p:nvPr/>
        </p:nvSpPr>
        <p:spPr>
          <a:xfrm>
            <a:off x="5333497" y="2944274"/>
            <a:ext cx="1578517" cy="43088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Arial" charset="0"/>
              </a:rPr>
              <a:t>Flat Point Radius/Inlet Radius = 1,37</a:t>
            </a:r>
          </a:p>
        </p:txBody>
      </p:sp>
      <p:sp>
        <p:nvSpPr>
          <p:cNvPr id="16" name="Rechteck 15"/>
          <p:cNvSpPr/>
          <p:nvPr/>
        </p:nvSpPr>
        <p:spPr>
          <a:xfrm>
            <a:off x="5692770" y="4618047"/>
            <a:ext cx="2592261" cy="43088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Arial" charset="0"/>
              </a:rPr>
              <a:t>Flat Point Radius/Inlet Radius = 1,27</a:t>
            </a:r>
          </a:p>
          <a:p>
            <a:r>
              <a:rPr lang="en-US" sz="1100" dirty="0">
                <a:latin typeface="Arial" charset="0"/>
              </a:rPr>
              <a:t>Flat Point Position = 40% of Length</a:t>
            </a:r>
          </a:p>
        </p:txBody>
      </p:sp>
    </p:spTree>
    <p:extLst>
      <p:ext uri="{BB962C8B-B14F-4D97-AF65-F5344CB8AC3E}">
        <p14:creationId xmlns:p14="http://schemas.microsoft.com/office/powerpoint/2010/main" val="396695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x_Size" hidden="1">
            <a:extLst>
              <a:ext uri="{FF2B5EF4-FFF2-40B4-BE49-F238E27FC236}">
                <a16:creationId xmlns:a16="http://schemas.microsoft.com/office/drawing/2014/main" xmlns="" id="{6D1E2F56-AAC8-44AE-98B4-A50672DD4463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 rotWithShape="1">
          <a:blip r:embed="rId4" cstate="print"/>
          <a:srcRect l="424" t="12992" r="5732"/>
          <a:stretch/>
        </p:blipFill>
        <p:spPr bwMode="auto">
          <a:xfrm>
            <a:off x="789981" y="1586637"/>
            <a:ext cx="6581775" cy="189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2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Bypass with Struts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2FF35F89-7AA3-408E-B090-7D7C39A9B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C6B0D-FD71-43CF-B9A4-8C02D36516A1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E5F664F0-B7DE-452A-8AAD-98A52AEE3D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156052" y="4427149"/>
            <a:ext cx="5194095" cy="1731365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760243" y="3685750"/>
            <a:ext cx="3674199" cy="68326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Nozzle position is measured relative to inner bypass length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(Station 13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Arial" charset="0"/>
              </a:rPr>
              <a:t>→ Station 5)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4371381" y="3685750"/>
            <a:ext cx="368227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Strut position is measured relative to outer bypass length</a:t>
            </a:r>
            <a:br>
              <a:rPr lang="en-US" sz="16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(Station 13 </a:t>
            </a:r>
            <a:r>
              <a:rPr lang="en-US" sz="1600" dirty="0">
                <a:latin typeface="Verdana" pitchFamily="34" charset="0"/>
                <a:ea typeface="Verdana" pitchFamily="34" charset="0"/>
              </a:rPr>
              <a:t>→ Station 16)</a:t>
            </a:r>
            <a:endParaRPr lang="en-US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7" name="Gruppieren 26"/>
          <p:cNvGrpSpPr/>
          <p:nvPr/>
        </p:nvGrpSpPr>
        <p:grpSpPr>
          <a:xfrm>
            <a:off x="4949059" y="4427149"/>
            <a:ext cx="1985141" cy="1257046"/>
            <a:chOff x="3767959" y="4315079"/>
            <a:chExt cx="1985141" cy="1257046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3767959" y="4560487"/>
              <a:ext cx="1599380" cy="277812"/>
              <a:chOff x="3752193" y="4315079"/>
              <a:chExt cx="1743029" cy="277812"/>
            </a:xfrm>
          </p:grpSpPr>
          <p:sp>
            <p:nvSpPr>
              <p:cNvPr id="13" name="Line 6"/>
              <p:cNvSpPr>
                <a:spLocks noChangeShapeType="1"/>
              </p:cNvSpPr>
              <p:nvPr/>
            </p:nvSpPr>
            <p:spPr bwMode="auto">
              <a:xfrm>
                <a:off x="3881438" y="4592891"/>
                <a:ext cx="14788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Text Box 7"/>
              <p:cNvSpPr txBox="1">
                <a:spLocks noChangeArrowheads="1"/>
              </p:cNvSpPr>
              <p:nvPr/>
            </p:nvSpPr>
            <p:spPr bwMode="auto">
              <a:xfrm>
                <a:off x="3752193" y="4315079"/>
                <a:ext cx="1743029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>
                    <a:latin typeface="Arial" charset="0"/>
                  </a:rPr>
                  <a:t>Outer Bypass Length</a:t>
                </a:r>
              </a:p>
            </p:txBody>
          </p:sp>
        </p:grpSp>
        <p:grpSp>
          <p:nvGrpSpPr>
            <p:cNvPr id="17" name="Gruppieren 16"/>
            <p:cNvGrpSpPr/>
            <p:nvPr/>
          </p:nvGrpSpPr>
          <p:grpSpPr>
            <a:xfrm>
              <a:off x="3892550" y="4315079"/>
              <a:ext cx="1860550" cy="261610"/>
              <a:chOff x="3892550" y="4576689"/>
              <a:chExt cx="1898650" cy="261610"/>
            </a:xfrm>
          </p:grpSpPr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3892550" y="4576689"/>
                <a:ext cx="1898650" cy="261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>
                    <a:latin typeface="Arial" charset="0"/>
                  </a:rPr>
                  <a:t>Inner Bypass Length</a:t>
                </a:r>
              </a:p>
            </p:txBody>
          </p:sp>
          <p:sp>
            <p:nvSpPr>
              <p:cNvPr id="16" name="Line 9"/>
              <p:cNvSpPr>
                <a:spLocks noChangeShapeType="1"/>
              </p:cNvSpPr>
              <p:nvPr/>
            </p:nvSpPr>
            <p:spPr bwMode="auto">
              <a:xfrm>
                <a:off x="3892550" y="4838299"/>
                <a:ext cx="18986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0" name="Gerade Verbindung 19"/>
            <p:cNvCxnSpPr>
              <a:stCxn id="15" idx="1"/>
            </p:cNvCxnSpPr>
            <p:nvPr/>
          </p:nvCxnSpPr>
          <p:spPr>
            <a:xfrm>
              <a:off x="3892550" y="4445884"/>
              <a:ext cx="0" cy="95643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/>
          </p:nvCxnSpPr>
          <p:spPr>
            <a:xfrm>
              <a:off x="5243513" y="4695825"/>
              <a:ext cx="0" cy="6206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/>
          </p:nvCxnSpPr>
          <p:spPr>
            <a:xfrm>
              <a:off x="5753100" y="4445884"/>
              <a:ext cx="0" cy="11262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1575613" y="1252109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4945871" y="1252109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333096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x_Size" hidden="1">
            <a:extLst>
              <a:ext uri="{FF2B5EF4-FFF2-40B4-BE49-F238E27FC236}">
                <a16:creationId xmlns:a16="http://schemas.microsoft.com/office/drawing/2014/main" xmlns="" id="{7C38924C-17B6-4EE7-BA26-B1A1884E28C4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89981" y="1378367"/>
            <a:ext cx="5907330" cy="422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6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Nomenclature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5E84B13F-A6B9-4851-89C9-6D8E5E52B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600D-34C7-413F-A395-FB31D66C14CA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8FDDBF43-AB97-45CB-888E-9249309DF1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6678088" y="2361664"/>
            <a:ext cx="1296063" cy="2073701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6279005" y="4850195"/>
            <a:ext cx="836611" cy="205281"/>
          </a:xfrm>
          <a:prstGeom prst="wedgeRoundRectCallout">
            <a:avLst>
              <a:gd name="adj1" fmla="val 44940"/>
              <a:gd name="adj2" fmla="val -35317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Web disk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7278526" y="4755601"/>
            <a:ext cx="836611" cy="383957"/>
          </a:xfrm>
          <a:prstGeom prst="wedgeRoundRectCallout">
            <a:avLst>
              <a:gd name="adj1" fmla="val -31694"/>
              <a:gd name="adj2" fmla="val -18563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Hyperbolic disk</a:t>
            </a:r>
            <a:endParaRPr lang="en-US" sz="10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262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:a16="http://schemas.microsoft.com/office/drawing/2014/main" xmlns="" id="{2C7C6F30-0899-4C99-B514-E06121B18AC1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:a16="http://schemas.microsoft.com/office/drawing/2014/main" xmlns="" id="{E7598260-D215-438B-B2EA-34D947B14B0C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1A65DE31-843D-466F-A77A-266573630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700" y="1252110"/>
            <a:ext cx="5166319" cy="46691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9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Design Data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AEE7F471-CAC4-4A37-84A1-ACF895432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5B23-EA66-469B-96BF-144A2FF2519D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71F5C220-24D9-4207-92EE-A260762403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10" name="Abgerundetes Rechteck 9"/>
          <p:cNvSpPr/>
          <p:nvPr/>
        </p:nvSpPr>
        <p:spPr>
          <a:xfrm>
            <a:off x="4135592" y="1891167"/>
            <a:ext cx="461807" cy="36943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794345" y="1614148"/>
            <a:ext cx="1958975" cy="554038"/>
          </a:xfrm>
          <a:prstGeom prst="wedgeRoundRectCallout">
            <a:avLst>
              <a:gd name="adj1" fmla="val 90192"/>
              <a:gd name="adj2" fmla="val -3373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To access the disk design select any component that includes disks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3681314" y="1616064"/>
            <a:ext cx="890685" cy="1459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789981" y="2615683"/>
            <a:ext cx="1958975" cy="554038"/>
          </a:xfrm>
          <a:prstGeom prst="wedgeRoundRectCallout">
            <a:avLst>
              <a:gd name="adj1" fmla="val 115726"/>
              <a:gd name="adj2" fmla="val -13837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“Disk” to perform disk calculations </a:t>
            </a:r>
          </a:p>
        </p:txBody>
      </p:sp>
    </p:spTree>
    <p:extLst>
      <p:ext uri="{BB962C8B-B14F-4D97-AF65-F5344CB8AC3E}">
        <p14:creationId xmlns:p14="http://schemas.microsoft.com/office/powerpoint/2010/main" val="979192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12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ahmen_Fenstergröße" hidden="1">
            <a:extLst>
              <a:ext uri="{FF2B5EF4-FFF2-40B4-BE49-F238E27FC236}">
                <a16:creationId xmlns:a16="http://schemas.microsoft.com/office/drawing/2014/main" xmlns="" id="{F4B52934-D0FE-4B51-A94A-38E67D17478D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Sprechblase_Position" hidden="1">
            <a:extLst>
              <a:ext uri="{FF2B5EF4-FFF2-40B4-BE49-F238E27FC236}">
                <a16:creationId xmlns:a16="http://schemas.microsoft.com/office/drawing/2014/main" xmlns="" id="{23CDB3EA-B929-4773-AA4F-34CA3A9EDE3D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FB92804A-4626-4E6A-9BC1-881C8EEEB8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4956" y="1252110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4" name="Objek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Need Some Data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41339653-CE9E-4FB4-89F3-498DA478E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C9ABF-6FC7-4BC4-9ED2-8F3383ED72FC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0D49D81A-3778-45A7-8DC1-16A2B06ECB0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14342" name="Freeform 6"/>
          <p:cNvSpPr>
            <a:spLocks/>
          </p:cNvSpPr>
          <p:nvPr/>
        </p:nvSpPr>
        <p:spPr bwMode="auto">
          <a:xfrm rot="20239365">
            <a:off x="7769225" y="3905250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5099841" y="2536942"/>
            <a:ext cx="1188707" cy="352425"/>
          </a:xfrm>
          <a:prstGeom prst="wedgeRoundRectCallout">
            <a:avLst>
              <a:gd name="adj1" fmla="val -40382"/>
              <a:gd name="adj2" fmla="val 12078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the engine model</a:t>
            </a: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7261182" y="4487733"/>
            <a:ext cx="1188707" cy="352425"/>
          </a:xfrm>
          <a:prstGeom prst="wedgeRoundRectCallout">
            <a:avLst>
              <a:gd name="adj1" fmla="val -57525"/>
              <a:gd name="adj2" fmla="val 13234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Open the engine model</a:t>
            </a:r>
          </a:p>
        </p:txBody>
      </p:sp>
    </p:spTree>
    <p:extLst>
      <p:ext uri="{BB962C8B-B14F-4D97-AF65-F5344CB8AC3E}">
        <p14:creationId xmlns:p14="http://schemas.microsoft.com/office/powerpoint/2010/main" val="138699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22222E-6 L -0.32049 -0.1020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24" y="-511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049 -0.10208 L -0.0816 0.1895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44" y="14583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4342" grpId="0" animBg="1"/>
      <p:bldP spid="14342" grpId="1" animBg="1"/>
      <p:bldP spid="14342" grpId="2" animBg="1"/>
      <p:bldP spid="14" grpId="0" animBg="1"/>
      <p:bldP spid="14" grpId="1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74" name="Picture 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801" y="1252109"/>
            <a:ext cx="6192832" cy="4669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ahmen_Fenstergröße" hidden="1">
            <a:extLst>
              <a:ext uri="{FF2B5EF4-FFF2-40B4-BE49-F238E27FC236}">
                <a16:creationId xmlns:a16="http://schemas.microsoft.com/office/drawing/2014/main" xmlns="" id="{C89B6951-7A75-4FC2-9CFE-B91F6985EA21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Sprechblase_Position" hidden="1">
            <a:extLst>
              <a:ext uri="{FF2B5EF4-FFF2-40B4-BE49-F238E27FC236}">
                <a16:creationId xmlns:a16="http://schemas.microsoft.com/office/drawing/2014/main" xmlns="" id="{33F43AAA-5BD0-4C39-A457-A3490B698BA5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76" name="think-cell Folie" r:id="rId6" imgW="360" imgH="360" progId="">
                  <p:embed/>
                </p:oleObj>
              </mc:Choice>
              <mc:Fallback>
                <p:oleObj name="think-cell Folie" r:id="rId6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Design Data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52E883CF-820A-43BA-A502-B373BEC56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A4703-52D6-4711-82A1-908557AE98E0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79AA8695-B00F-4145-9E92-07139E3F22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13" name="Abgerundetes Rechteck 12"/>
          <p:cNvSpPr/>
          <p:nvPr/>
        </p:nvSpPr>
        <p:spPr>
          <a:xfrm>
            <a:off x="3419872" y="2348880"/>
            <a:ext cx="1524268" cy="3744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789978" y="2535513"/>
            <a:ext cx="1933903" cy="526835"/>
          </a:xfrm>
          <a:prstGeom prst="wedgeRoundRectCallout">
            <a:avLst>
              <a:gd name="adj1" fmla="val 81660"/>
              <a:gd name="adj2" fmla="val -2973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An Optimization of each individual stage is possible and is controlled here.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6367037" y="2186279"/>
            <a:ext cx="1933903" cy="999879"/>
          </a:xfrm>
          <a:prstGeom prst="wedgeRoundRectCallout">
            <a:avLst>
              <a:gd name="adj1" fmla="val 17093"/>
              <a:gd name="adj2" fmla="val 10353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 smtClean="0">
                <a:latin typeface="Arial" charset="0"/>
              </a:rPr>
              <a:t>Switch the Material of Stage 4 to </a:t>
            </a:r>
            <a:r>
              <a:rPr lang="en-US" sz="1000" i="1" dirty="0" smtClean="0">
                <a:latin typeface="Arial" charset="0"/>
              </a:rPr>
              <a:t>Ti-6AI-4V</a:t>
            </a:r>
            <a:r>
              <a:rPr lang="en-US" sz="1000" dirty="0" smtClean="0">
                <a:latin typeface="Arial" charset="0"/>
              </a:rPr>
              <a:t> and click </a:t>
            </a:r>
            <a:r>
              <a:rPr lang="en-US" sz="1000" i="1" dirty="0" smtClean="0">
                <a:latin typeface="Arial" charset="0"/>
              </a:rPr>
              <a:t>Update</a:t>
            </a:r>
            <a:r>
              <a:rPr lang="en-US" sz="1000" dirty="0" smtClean="0">
                <a:latin typeface="Arial" charset="0"/>
              </a:rPr>
              <a:t>. The disk of Stage 4 is now overstressed (</a:t>
            </a:r>
            <a:r>
              <a:rPr lang="en-US" sz="1000" dirty="0">
                <a:latin typeface="Arial" charset="0"/>
              </a:rPr>
              <a:t>displayed </a:t>
            </a:r>
            <a:r>
              <a:rPr lang="en-US" sz="1000" dirty="0" smtClean="0">
                <a:latin typeface="Arial" charset="0"/>
              </a:rPr>
              <a:t>yellow) in the schematic.</a:t>
            </a:r>
            <a:endParaRPr lang="en-US" sz="1000" dirty="0">
              <a:latin typeface="Arial" charset="0"/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3551292" y="2980650"/>
            <a:ext cx="1271798" cy="1633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789979" y="3281881"/>
            <a:ext cx="1933903" cy="1044371"/>
          </a:xfrm>
          <a:prstGeom prst="wedgeRoundRectCallout">
            <a:avLst>
              <a:gd name="adj1" fmla="val 83120"/>
              <a:gd name="adj2" fmla="val -5989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Just like in the geometry design window, Input, calculated Boundary Conditions and Output of each disk can be accessed here</a:t>
            </a: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789977" y="1771764"/>
            <a:ext cx="1933903" cy="617339"/>
          </a:xfrm>
          <a:prstGeom prst="wedgeRoundRectCallout">
            <a:avLst>
              <a:gd name="adj1" fmla="val 54476"/>
              <a:gd name="adj2" fmla="val -1533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Here we can select the stage we want to work on and define a material for each stage.</a:t>
            </a:r>
          </a:p>
        </p:txBody>
      </p:sp>
      <p:sp>
        <p:nvSpPr>
          <p:cNvPr id="21" name="Abgerundetes Rechteck 20"/>
          <p:cNvSpPr/>
          <p:nvPr/>
        </p:nvSpPr>
        <p:spPr>
          <a:xfrm>
            <a:off x="3208898" y="1888321"/>
            <a:ext cx="1837079" cy="23311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14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  <p:bldP spid="14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ax_Size" hidden="1">
            <a:extLst>
              <a:ext uri="{FF2B5EF4-FFF2-40B4-BE49-F238E27FC236}">
                <a16:creationId xmlns:a16="http://schemas.microsoft.com/office/drawing/2014/main" xmlns="" id="{0C99C4FA-26B5-47B7-AA24-AA4BBEEBCDA3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auto">
          <a:xfrm rot="5400000" flipH="1">
            <a:off x="1281969" y="4976083"/>
            <a:ext cx="1139781" cy="255899"/>
          </a:xfrm>
          <a:prstGeom prst="leftArrow">
            <a:avLst>
              <a:gd name="adj1" fmla="val 50000"/>
              <a:gd name="adj2" fmla="val 359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8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Design Data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72A3D849-B50B-444C-8D64-8BCEFB29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054AA-3F3A-43A4-A840-5AEC5A965B58}" type="datetime1">
              <a:rPr lang="de-DE" smtClean="0"/>
              <a:t>10.06.2021</a:t>
            </a:fld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4AA22874-32D1-4655-9773-E51844E1BA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28" name="AutoShape 7"/>
          <p:cNvSpPr>
            <a:spLocks noChangeArrowheads="1"/>
          </p:cNvSpPr>
          <p:nvPr/>
        </p:nvSpPr>
        <p:spPr bwMode="auto">
          <a:xfrm>
            <a:off x="789981" y="4757235"/>
            <a:ext cx="2147624" cy="526135"/>
          </a:xfrm>
          <a:prstGeom prst="wedgeRoundRectCallout">
            <a:avLst>
              <a:gd name="adj1" fmla="val -15750"/>
              <a:gd name="adj2" fmla="val 639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n-US" sz="1000" dirty="0">
                <a:latin typeface="Arial" charset="0"/>
              </a:rPr>
              <a:t>The lower limit of the bore radius is defined in the geometry design of the corresponding component.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318" y="1701603"/>
            <a:ext cx="2086286" cy="280322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2745" y="1714953"/>
            <a:ext cx="2101369" cy="227467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29256" y="1701603"/>
            <a:ext cx="2081106" cy="3581767"/>
          </a:xfrm>
          <a:prstGeom prst="rect">
            <a:avLst/>
          </a:prstGeom>
        </p:spPr>
      </p:pic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1370291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6375455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3872873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de-DE" sz="1000" dirty="0" err="1">
                <a:latin typeface="Arial" charset="0"/>
              </a:rPr>
              <a:t>Calculated</a:t>
            </a:r>
            <a:r>
              <a:rPr lang="de-DE" sz="1000" dirty="0">
                <a:latin typeface="Arial" charset="0"/>
              </a:rPr>
              <a:t> Input</a:t>
            </a:r>
            <a:endParaRPr lang="en-US" sz="1000" dirty="0">
              <a:latin typeface="Arial" charset="0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851318" y="4387298"/>
            <a:ext cx="1416367" cy="1175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1318" y="5680559"/>
            <a:ext cx="2086286" cy="15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7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Max_Size" hidden="1">
            <a:extLst>
              <a:ext uri="{FF2B5EF4-FFF2-40B4-BE49-F238E27FC236}">
                <a16:creationId xmlns:a16="http://schemas.microsoft.com/office/drawing/2014/main" xmlns="" id="{5633BE87-A9C8-488F-8C3E-4C869BDC5D36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14987" y="3897171"/>
            <a:ext cx="3240321" cy="2315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2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 Design Data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6796BC8A-FB30-4D51-B790-4D63B257C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CFE9A-BCBF-4FBC-A312-8A6C138BA70A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0E444078-FDDA-4FA4-8523-A4BF36E91A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4635884" y="1152653"/>
            <a:ext cx="1933903" cy="526835"/>
          </a:xfrm>
          <a:prstGeom prst="wedgeRoundRectCallout">
            <a:avLst>
              <a:gd name="adj1" fmla="val -86988"/>
              <a:gd name="adj2" fmla="val 5091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Equal to the temperature difference from the platform to the center point of the disk.</a:t>
            </a: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 flipH="1">
            <a:off x="3965062" y="1947502"/>
            <a:ext cx="4788" cy="698938"/>
          </a:xfrm>
          <a:prstGeom prst="line">
            <a:avLst/>
          </a:prstGeom>
          <a:noFill/>
          <a:ln w="57150">
            <a:solidFill>
              <a:srgbClr val="1F497D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 flipH="1">
            <a:off x="4091186" y="2648409"/>
            <a:ext cx="0" cy="870389"/>
          </a:xfrm>
          <a:prstGeom prst="line">
            <a:avLst/>
          </a:prstGeom>
          <a:noFill/>
          <a:ln w="57150">
            <a:solidFill>
              <a:srgbClr val="1F497D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4658744" y="1814153"/>
            <a:ext cx="1933903" cy="526835"/>
          </a:xfrm>
          <a:prstGeom prst="wedgeRoundRectCallout">
            <a:avLst>
              <a:gd name="adj1" fmla="val -85902"/>
              <a:gd name="adj2" fmla="val 4493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Disk shape optimization options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4658744" y="2467764"/>
            <a:ext cx="1933903" cy="526835"/>
          </a:xfrm>
          <a:prstGeom prst="wedgeRoundRectCallout">
            <a:avLst>
              <a:gd name="adj1" fmla="val -78293"/>
              <a:gd name="adj2" fmla="val 6687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Disk design criteria</a:t>
            </a: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 flipH="1">
            <a:off x="4191035" y="3518798"/>
            <a:ext cx="0" cy="1881352"/>
          </a:xfrm>
          <a:prstGeom prst="line">
            <a:avLst/>
          </a:prstGeom>
          <a:noFill/>
          <a:ln w="57150">
            <a:solidFill>
              <a:srgbClr val="1F497D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4658744" y="3139109"/>
            <a:ext cx="1933903" cy="526835"/>
          </a:xfrm>
          <a:prstGeom prst="wedgeRoundRectCallout">
            <a:avLst>
              <a:gd name="adj1" fmla="val -73945"/>
              <a:gd name="adj2" fmla="val 21251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Blades are modeled as plates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981" y="1416989"/>
            <a:ext cx="3117571" cy="418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91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x_Size" hidden="1">
            <a:extLst>
              <a:ext uri="{FF2B5EF4-FFF2-40B4-BE49-F238E27FC236}">
                <a16:creationId xmlns:a16="http://schemas.microsoft.com/office/drawing/2014/main" xmlns="" id="{094C4425-1330-4AEB-A4C1-03B8A9E41506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6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Blade Attachment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xmlns="" id="{D70D0E02-9600-4A45-BCE1-02EA5CE56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F34F8-3C47-4D63-85E2-468D4B1F297C}" type="datetime1">
              <a:rPr lang="de-DE" smtClean="0"/>
              <a:t>10.06.2021</a:t>
            </a:fld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59F90818-458F-4138-9F29-063CBC662D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xmlns="" id="{BD7D7AA9-614E-477E-A236-A33DF70B031C}"/>
              </a:ext>
            </a:extLst>
          </p:cNvPr>
          <p:cNvGrpSpPr/>
          <p:nvPr/>
        </p:nvGrpSpPr>
        <p:grpSpPr>
          <a:xfrm>
            <a:off x="790779" y="1577588"/>
            <a:ext cx="7184170" cy="3702823"/>
            <a:chOff x="1006679" y="1479570"/>
            <a:chExt cx="7184170" cy="3702823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06679" y="1644895"/>
              <a:ext cx="3829050" cy="35374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7221" y="1479570"/>
              <a:ext cx="2663628" cy="1797743"/>
            </a:xfrm>
            <a:prstGeom prst="rect">
              <a:avLst/>
            </a:prstGeom>
          </p:spPr>
        </p:pic>
        <p:pic>
          <p:nvPicPr>
            <p:cNvPr id="24" name="Grafik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7221" y="3573533"/>
              <a:ext cx="2663628" cy="14464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5742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x_Size" hidden="1">
            <a:extLst>
              <a:ext uri="{FF2B5EF4-FFF2-40B4-BE49-F238E27FC236}">
                <a16:creationId xmlns:a16="http://schemas.microsoft.com/office/drawing/2014/main" xmlns="" id="{64412FF2-51BA-4863-A269-803A3C01184F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/>
          <a:srcRect b="54157"/>
          <a:stretch/>
        </p:blipFill>
        <p:spPr>
          <a:xfrm>
            <a:off x="1040769" y="1252110"/>
            <a:ext cx="3117571" cy="1920334"/>
          </a:xfrm>
          <a:prstGeom prst="rect">
            <a:avLst/>
          </a:prstGeom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0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Stress Adaptation Options</a:t>
            </a:r>
            <a:br>
              <a:rPr lang="en-US" altLang="de-DE" dirty="0"/>
            </a:br>
            <a:r>
              <a:rPr lang="en-US" altLang="de-DE" sz="2400" dirty="0"/>
              <a:t>Optimization </a:t>
            </a:r>
            <a:r>
              <a:rPr lang="en-US" altLang="de-DE" sz="2400" dirty="0">
                <a:solidFill>
                  <a:srgbClr val="1F497D"/>
                </a:solidFill>
              </a:rPr>
              <a:t>Off</a:t>
            </a:r>
            <a:endParaRPr lang="en-US" sz="2400" dirty="0">
              <a:solidFill>
                <a:srgbClr val="1F497D"/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7CC60534-D593-4BD3-9563-47AFEA25B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A1BC-3B17-4557-9688-3DA23D0FD031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B9ABE86-CB20-459D-BD41-7796DC4D5B9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109029" y="1173547"/>
            <a:ext cx="2994202" cy="213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93665"/>
              </p:ext>
            </p:extLst>
          </p:nvPr>
        </p:nvGraphicFramePr>
        <p:xfrm>
          <a:off x="1006679" y="3603534"/>
          <a:ext cx="7147352" cy="1608767"/>
        </p:xfrm>
        <a:graphic>
          <a:graphicData uri="http://schemas.openxmlformats.org/drawingml/2006/table">
            <a:tbl>
              <a:tblPr/>
              <a:tblGrid>
                <a:gridCol w="17800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64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64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745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91462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Width = 0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width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is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as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given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by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input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Width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=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width is adapted</a:t>
                      </a:r>
                      <a:b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 to the target design stress margin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34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Radius = 0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Radius = 1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Radius = 0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Radius = 1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523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radius is as given by input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radius is adapted to the target design stress margin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radius is as given by input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radius is set to its 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lower limit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747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ax_Size" hidden="1">
            <a:extLst>
              <a:ext uri="{FF2B5EF4-FFF2-40B4-BE49-F238E27FC236}">
                <a16:creationId xmlns:a16="http://schemas.microsoft.com/office/drawing/2014/main" xmlns="" id="{51E777CF-E80E-4EA1-A63B-6A492A1A6706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159829" y="1173547"/>
            <a:ext cx="2994202" cy="213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4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Stress Adaptation Options</a:t>
            </a:r>
            <a:br>
              <a:rPr lang="en-US" altLang="de-DE" dirty="0"/>
            </a:br>
            <a:r>
              <a:rPr lang="en-US" altLang="de-DE" sz="2400" dirty="0"/>
              <a:t>Optimization </a:t>
            </a:r>
            <a:r>
              <a:rPr lang="en-US" altLang="de-DE" sz="2400" dirty="0">
                <a:solidFill>
                  <a:srgbClr val="1F497D"/>
                </a:solidFill>
              </a:rPr>
              <a:t>On</a:t>
            </a:r>
            <a:endParaRPr lang="en-US" sz="2400" dirty="0">
              <a:solidFill>
                <a:srgbClr val="1F497D"/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ED0807A5-D1AC-432A-8811-969794B69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55867-6370-4617-8B3F-291838CFD30C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B360BF03-BEDD-4E3B-9582-9E2B092BF4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graphicFrame>
        <p:nvGraphicFramePr>
          <p:cNvPr id="10" name="Group 3"/>
          <p:cNvGraphicFramePr>
            <a:graphicFrameLocks noGrp="1"/>
          </p:cNvGraphicFramePr>
          <p:nvPr/>
        </p:nvGraphicFramePr>
        <p:xfrm>
          <a:off x="1006679" y="3613669"/>
          <a:ext cx="7147352" cy="1608767"/>
        </p:xfrm>
        <a:graphic>
          <a:graphicData uri="http://schemas.openxmlformats.org/drawingml/2006/table">
            <a:tbl>
              <a:tblPr/>
              <a:tblGrid>
                <a:gridCol w="17800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64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964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7453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66446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Width = 0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width is as given by input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Width = 1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width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is an optimization variable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de-D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34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Radius = 0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Radius = 1</a:t>
                      </a:r>
                      <a:endParaRPr kumimoji="0" lang="en-US" altLang="de-D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Radius = 0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Adapt Bore Radius = 1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523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radius is as given by input</a:t>
                      </a:r>
                      <a:endParaRPr kumimoji="0" lang="en-US" altLang="de-D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radius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is an 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optimization variable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radius is as given by input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bore radius </a:t>
                      </a: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is an 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optimization variable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Text Box 47"/>
          <p:cNvSpPr txBox="1">
            <a:spLocks noChangeArrowheads="1"/>
          </p:cNvSpPr>
          <p:nvPr/>
        </p:nvSpPr>
        <p:spPr bwMode="auto">
          <a:xfrm>
            <a:off x="1006679" y="2829270"/>
            <a:ext cx="391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800" b="1" dirty="0">
                <a:latin typeface="Arial" charset="0"/>
              </a:rPr>
              <a:t>Figure of Merit = Weight</a:t>
            </a:r>
          </a:p>
          <a:p>
            <a:r>
              <a:rPr lang="en-US" altLang="de-DE" sz="1800" dirty="0">
                <a:solidFill>
                  <a:srgbClr val="1F497D"/>
                </a:solidFill>
                <a:latin typeface="Arial" charset="0"/>
              </a:rPr>
              <a:t>Constraint = All Design Margins &gt;= 0</a:t>
            </a:r>
          </a:p>
        </p:txBody>
      </p:sp>
      <p:graphicFrame>
        <p:nvGraphicFramePr>
          <p:cNvPr id="11" name="Group 3"/>
          <p:cNvGraphicFramePr>
            <a:graphicFrameLocks noGrp="1"/>
          </p:cNvGraphicFramePr>
          <p:nvPr/>
        </p:nvGraphicFramePr>
        <p:xfrm>
          <a:off x="1006679" y="1555000"/>
          <a:ext cx="4136821" cy="1097280"/>
        </p:xfrm>
        <a:graphic>
          <a:graphicData uri="http://schemas.openxmlformats.org/drawingml/2006/table">
            <a:tbl>
              <a:tblPr/>
              <a:tblGrid>
                <a:gridCol w="21855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797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715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841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lower limit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upper limit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Outer Rim Height/Rim Width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41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Web Width/Rim Width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0.15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2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latin typeface="Arial" charset="0"/>
                          <a:cs typeface="Arial" charset="0"/>
                        </a:rPr>
                        <a:t>Inner Rim Height/Rim Width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14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12" name="Text Box 45"/>
          <p:cNvSpPr txBox="1">
            <a:spLocks noChangeArrowheads="1"/>
          </p:cNvSpPr>
          <p:nvPr/>
        </p:nvSpPr>
        <p:spPr bwMode="auto">
          <a:xfrm>
            <a:off x="1006679" y="1173546"/>
            <a:ext cx="2470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sz="1800" dirty="0">
                <a:solidFill>
                  <a:srgbClr val="1F497D"/>
                </a:solidFill>
                <a:latin typeface="Arial" charset="0"/>
              </a:rPr>
              <a:t>Optimization Variables</a:t>
            </a:r>
          </a:p>
        </p:txBody>
      </p:sp>
    </p:spTree>
    <p:extLst>
      <p:ext uri="{BB962C8B-B14F-4D97-AF65-F5344CB8AC3E}">
        <p14:creationId xmlns:p14="http://schemas.microsoft.com/office/powerpoint/2010/main" val="403035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7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Disk Stress Details</a:t>
            </a:r>
            <a:br>
              <a:rPr lang="en-US" altLang="de-DE" dirty="0"/>
            </a:br>
            <a:r>
              <a:rPr lang="en-US" altLang="de-DE" sz="2400" dirty="0"/>
              <a:t>An Option in GasTurb Details 6</a:t>
            </a:r>
            <a:endParaRPr lang="en-US" sz="24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797AEAAF-DAF5-4D89-8193-631F75EA6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8E4BE-FCE1-4914-B36A-43FC68ED1FF2}" type="datetime1">
              <a:rPr lang="de-DE" smtClean="0"/>
              <a:t>10.06.2021</a:t>
            </a:fld>
            <a:endParaRPr lang="en-US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xmlns="" id="{22DF8968-6389-48A0-94D4-A9950CCFDE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1608" y="1258271"/>
            <a:ext cx="6741228" cy="505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6715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41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Material Data Bank Editor</a:t>
            </a:r>
            <a:br>
              <a:rPr lang="en-US" altLang="de-DE" dirty="0"/>
            </a:br>
            <a:r>
              <a:rPr lang="en-US" altLang="de-DE" sz="2400" dirty="0"/>
              <a:t> A Feature of GasTurb Details 6</a:t>
            </a:r>
            <a:endParaRPr lang="en-US" sz="2400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BF0D5218-0AD0-4746-80EA-14E61E92C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C4D0-37FE-472B-87A5-5CEBF796CF63}" type="datetime1">
              <a:rPr lang="de-DE" smtClean="0"/>
              <a:t>10.06.2021</a:t>
            </a:fld>
            <a:endParaRPr lang="en-US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xmlns="" id="{129EC5A4-024B-4FA7-9628-AA0BBDB740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1608" y="1258271"/>
            <a:ext cx="6741227" cy="505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024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ahmen_Fenstergröße" hidden="1">
            <a:extLst>
              <a:ext uri="{FF2B5EF4-FFF2-40B4-BE49-F238E27FC236}">
                <a16:creationId xmlns:a16="http://schemas.microsoft.com/office/drawing/2014/main" xmlns="" id="{DFFC9B18-2373-4AF4-8FDC-D4EF6A6F150C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:a16="http://schemas.microsoft.com/office/drawing/2014/main" xmlns="" id="{55E18714-7418-4BB4-89F9-B3174ED94EB9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9531BB8A-DA1D-42A8-BE19-41481DEAFA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Data Page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DB0DEEAF-70BA-4B24-86E6-F0D067BBC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E0D84-8676-4AEF-8A70-C79E04CD905C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9C53F1FF-657A-4E55-9154-E81E475B22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16400" name="Freeform 16"/>
          <p:cNvSpPr>
            <a:spLocks/>
          </p:cNvSpPr>
          <p:nvPr/>
        </p:nvSpPr>
        <p:spPr bwMode="auto">
          <a:xfrm rot="20239365">
            <a:off x="4492212" y="3971471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" name="Abgerundetes Rechteck 9"/>
          <p:cNvSpPr/>
          <p:nvPr/>
        </p:nvSpPr>
        <p:spPr>
          <a:xfrm>
            <a:off x="4375558" y="5047964"/>
            <a:ext cx="1241764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There are two more buttons with this scope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2225579" y="3268790"/>
            <a:ext cx="749645" cy="34986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9981" y="2362215"/>
            <a:ext cx="1188707" cy="352425"/>
          </a:xfrm>
          <a:prstGeom prst="wedgeRoundRectCallout">
            <a:avLst>
              <a:gd name="adj1" fmla="val 104486"/>
              <a:gd name="adj2" fmla="val 22293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</a:t>
            </a:r>
          </a:p>
          <a:p>
            <a:pPr algn="ctr"/>
            <a:r>
              <a:rPr lang="en-US" sz="1000" b="1" dirty="0">
                <a:latin typeface="Arial" charset="0"/>
              </a:rPr>
              <a:t>Edit Geometry</a:t>
            </a:r>
          </a:p>
        </p:txBody>
      </p:sp>
    </p:spTree>
    <p:extLst>
      <p:ext uri="{BB962C8B-B14F-4D97-AF65-F5344CB8AC3E}">
        <p14:creationId xmlns:p14="http://schemas.microsoft.com/office/powerpoint/2010/main" val="340961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44444E-6 L -0.17986 -0.0754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93" y="-377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400" grpId="0" animBg="1"/>
      <p:bldP spid="16400" grpId="1" animBg="1"/>
      <p:bldP spid="10" grpId="0" animBg="1"/>
      <p:bldP spid="8" grpId="0" animBg="1"/>
      <p:bldP spid="8" grpId="1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48E2FFC6-A153-4909-AE07-C2556AFD8B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7660" y="1252110"/>
            <a:ext cx="5166359" cy="466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ahmen_Fenstergröße" hidden="1">
            <a:extLst>
              <a:ext uri="{FF2B5EF4-FFF2-40B4-BE49-F238E27FC236}">
                <a16:creationId xmlns:a16="http://schemas.microsoft.com/office/drawing/2014/main" xmlns="" id="{9510B977-25C8-4014-BBDC-91F6C68D6988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Sprechblase_Position" hidden="1">
            <a:extLst>
              <a:ext uri="{FF2B5EF4-FFF2-40B4-BE49-F238E27FC236}">
                <a16:creationId xmlns:a16="http://schemas.microsoft.com/office/drawing/2014/main" xmlns="" id="{84E651D1-DA97-416B-8D9F-F0A97BC238AE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Arrangement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D862F571-52FC-4E27-8998-74E770234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99655-2A3C-47E5-9540-1868D0D9899B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3802BB2E-43F6-4474-8489-2D74CFDE86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8" name="AutoShape 7">
            <a:extLst>
              <a:ext uri="{FF2B5EF4-FFF2-40B4-BE49-F238E27FC236}">
                <a16:creationId xmlns:a16="http://schemas.microsoft.com/office/drawing/2014/main" xmlns="" id="{978EBD0F-6FF1-485E-A0E6-1A5F7E051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981" y="1758003"/>
            <a:ext cx="1904136" cy="475880"/>
          </a:xfrm>
          <a:prstGeom prst="wedgeRoundRectCallout">
            <a:avLst>
              <a:gd name="adj1" fmla="val 99999"/>
              <a:gd name="adj2" fmla="val -6806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the component you want to design</a:t>
            </a:r>
          </a:p>
        </p:txBody>
      </p:sp>
      <p:sp>
        <p:nvSpPr>
          <p:cNvPr id="9" name="Abgerundetes Rechteck 7">
            <a:extLst>
              <a:ext uri="{FF2B5EF4-FFF2-40B4-BE49-F238E27FC236}">
                <a16:creationId xmlns:a16="http://schemas.microsoft.com/office/drawing/2014/main" xmlns="" id="{8CB8DFF2-2B92-4DD7-A431-6FFE3EBA1DAE}"/>
              </a:ext>
            </a:extLst>
          </p:cNvPr>
          <p:cNvSpPr/>
          <p:nvPr/>
        </p:nvSpPr>
        <p:spPr>
          <a:xfrm>
            <a:off x="3496705" y="2276579"/>
            <a:ext cx="546660" cy="13423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AutoShape 7">
            <a:extLst>
              <a:ext uri="{FF2B5EF4-FFF2-40B4-BE49-F238E27FC236}">
                <a16:creationId xmlns:a16="http://schemas.microsoft.com/office/drawing/2014/main" xmlns="" id="{DA2BEA41-4915-4850-8934-22510B4A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981" y="2320628"/>
            <a:ext cx="1904136" cy="1108372"/>
          </a:xfrm>
          <a:prstGeom prst="wedgeRoundRectCallout">
            <a:avLst>
              <a:gd name="adj1" fmla="val 88194"/>
              <a:gd name="adj2" fmla="val -4458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For each Component the Input and output is listed in the corresponding Tab</a:t>
            </a:r>
          </a:p>
        </p:txBody>
      </p:sp>
      <p:sp>
        <p:nvSpPr>
          <p:cNvPr id="11" name="Abgerundetes Rechteck 8">
            <a:extLst>
              <a:ext uri="{FF2B5EF4-FFF2-40B4-BE49-F238E27FC236}">
                <a16:creationId xmlns:a16="http://schemas.microsoft.com/office/drawing/2014/main" xmlns="" id="{75846A44-600F-46A4-BE5F-1F10B2B3D568}"/>
              </a:ext>
            </a:extLst>
          </p:cNvPr>
          <p:cNvSpPr/>
          <p:nvPr/>
        </p:nvSpPr>
        <p:spPr>
          <a:xfrm>
            <a:off x="3242498" y="4311563"/>
            <a:ext cx="835010" cy="28155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utoShape 7">
            <a:extLst>
              <a:ext uri="{FF2B5EF4-FFF2-40B4-BE49-F238E27FC236}">
                <a16:creationId xmlns:a16="http://schemas.microsoft.com/office/drawing/2014/main" xmlns="" id="{298F5F41-4C83-48B3-B534-8B65314FD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981" y="3515745"/>
            <a:ext cx="1899567" cy="1153545"/>
          </a:xfrm>
          <a:prstGeom prst="wedgeRoundRectCallout">
            <a:avLst>
              <a:gd name="adj1" fmla="val 76014"/>
              <a:gd name="adj2" fmla="val 2800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If you deselect “Show Axis”, by pressing Control you will be able to move the Drawing with your mouse in a drag and drop way.</a:t>
            </a:r>
          </a:p>
        </p:txBody>
      </p:sp>
      <p:sp>
        <p:nvSpPr>
          <p:cNvPr id="13" name="AutoShape 7">
            <a:extLst>
              <a:ext uri="{FF2B5EF4-FFF2-40B4-BE49-F238E27FC236}">
                <a16:creationId xmlns:a16="http://schemas.microsoft.com/office/drawing/2014/main" xmlns="" id="{5461C062-3DE6-4BB5-8D4C-E96F679E7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981" y="4777422"/>
            <a:ext cx="1958975" cy="588322"/>
          </a:xfrm>
          <a:prstGeom prst="wedgeRoundRectCallout">
            <a:avLst>
              <a:gd name="adj1" fmla="val 117608"/>
              <a:gd name="adj2" fmla="val -7866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By selecting “Show Disk Mass”, the masses will be displayed in the drawing</a:t>
            </a:r>
          </a:p>
        </p:txBody>
      </p:sp>
      <p:sp>
        <p:nvSpPr>
          <p:cNvPr id="14" name="Abgerundetes Rechteck 12">
            <a:extLst>
              <a:ext uri="{FF2B5EF4-FFF2-40B4-BE49-F238E27FC236}">
                <a16:creationId xmlns:a16="http://schemas.microsoft.com/office/drawing/2014/main" xmlns="" id="{00399D02-B6D2-4B1A-BC6E-4B29E2002ADD}"/>
              </a:ext>
            </a:extLst>
          </p:cNvPr>
          <p:cNvSpPr/>
          <p:nvPr/>
        </p:nvSpPr>
        <p:spPr>
          <a:xfrm>
            <a:off x="4096423" y="4313628"/>
            <a:ext cx="870865" cy="28155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Abgerundetes Rechteck 12">
            <a:extLst>
              <a:ext uri="{FF2B5EF4-FFF2-40B4-BE49-F238E27FC236}">
                <a16:creationId xmlns:a16="http://schemas.microsoft.com/office/drawing/2014/main" xmlns="" id="{BAF01A67-4361-4F42-8DC0-2FF290D1473F}"/>
              </a:ext>
            </a:extLst>
          </p:cNvPr>
          <p:cNvSpPr/>
          <p:nvPr/>
        </p:nvSpPr>
        <p:spPr>
          <a:xfrm>
            <a:off x="3708829" y="3370252"/>
            <a:ext cx="397473" cy="31602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7">
            <a:extLst>
              <a:ext uri="{FF2B5EF4-FFF2-40B4-BE49-F238E27FC236}">
                <a16:creationId xmlns:a16="http://schemas.microsoft.com/office/drawing/2014/main" xmlns="" id="{F09E4B57-1BE5-41F2-B4C8-C9A96F539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980" y="3582305"/>
            <a:ext cx="1958975" cy="1108075"/>
          </a:xfrm>
          <a:prstGeom prst="wedgeRoundRectCallout">
            <a:avLst>
              <a:gd name="adj1" fmla="val 93730"/>
              <a:gd name="adj2" fmla="val -4707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If you select “Measure” zooming will be disabled and you can measure distances and angles of your design</a:t>
            </a:r>
          </a:p>
        </p:txBody>
      </p:sp>
    </p:spTree>
    <p:extLst>
      <p:ext uri="{BB962C8B-B14F-4D97-AF65-F5344CB8AC3E}">
        <p14:creationId xmlns:p14="http://schemas.microsoft.com/office/powerpoint/2010/main" val="252425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prechblase_Position" hidden="1">
            <a:extLst>
              <a:ext uri="{FF2B5EF4-FFF2-40B4-BE49-F238E27FC236}">
                <a16:creationId xmlns:a16="http://schemas.microsoft.com/office/drawing/2014/main" xmlns="" id="{67FA70FB-B6EC-472D-8CEC-FF2DE4E9A574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8" name="Max_Size" hidden="1">
            <a:extLst>
              <a:ext uri="{FF2B5EF4-FFF2-40B4-BE49-F238E27FC236}">
                <a16:creationId xmlns:a16="http://schemas.microsoft.com/office/drawing/2014/main" xmlns="" id="{042A3576-7A51-4540-95A2-860C669FA1DB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9"/>
          <p:cNvPicPr>
            <a:picLocks noChangeAspect="1" noChangeArrowheads="1"/>
          </p:cNvPicPr>
          <p:nvPr/>
        </p:nvPicPr>
        <p:blipFill rotWithShape="1">
          <a:blip r:embed="rId6" cstate="print"/>
          <a:srcRect l="257" t="18845" r="1706"/>
          <a:stretch/>
        </p:blipFill>
        <p:spPr bwMode="auto">
          <a:xfrm>
            <a:off x="789981" y="1652282"/>
            <a:ext cx="7564038" cy="154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Inlet Design Options (1)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97CD3AEF-9044-451A-ABE8-35CF1BBBC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00B1-2E7B-48EC-895C-6EA1B0DB096E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6C875F18-30F0-4566-8B7A-9F6DFF2F07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4575589" y="3252908"/>
            <a:ext cx="4136865" cy="2723699"/>
            <a:chOff x="885" y="2703"/>
            <a:chExt cx="2096" cy="1380"/>
          </a:xfrm>
        </p:grpSpPr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885" y="2703"/>
              <a:ext cx="654" cy="654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893" y="3432"/>
              <a:ext cx="651" cy="651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1658" y="2945"/>
              <a:ext cx="1323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Strut/Chord Height = 0.5</a:t>
              </a: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1658" y="3682"/>
              <a:ext cx="1230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Strut/Chord Height = 1</a:t>
              </a:r>
            </a:p>
          </p:txBody>
        </p:sp>
      </p:grpSp>
      <p:pic>
        <p:nvPicPr>
          <p:cNvPr id="15" name="Picture 14" descr="InletGeoNomenclature"/>
          <p:cNvPicPr>
            <a:picLocks noChangeAspect="1" noChangeArrowheads="1"/>
          </p:cNvPicPr>
          <p:nvPr/>
        </p:nvPicPr>
        <p:blipFill>
          <a:blip r:embed="rId9" cstate="print"/>
          <a:stretch>
            <a:fillRect/>
          </a:stretch>
        </p:blipFill>
        <p:spPr bwMode="auto">
          <a:xfrm>
            <a:off x="802681" y="3271966"/>
            <a:ext cx="2944701" cy="2969922"/>
          </a:xfrm>
          <a:prstGeom prst="rect">
            <a:avLst/>
          </a:prstGeom>
          <a:noFill/>
          <a:ln>
            <a:solidFill>
              <a:srgbClr val="1F497D"/>
            </a:solidFill>
          </a:ln>
        </p:spPr>
      </p:pic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1755554" y="1252110"/>
            <a:ext cx="1169742" cy="349420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5670329" y="1253737"/>
            <a:ext cx="1169742" cy="349420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257947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x_Size" hidden="1">
            <a:extLst>
              <a:ext uri="{FF2B5EF4-FFF2-40B4-BE49-F238E27FC236}">
                <a16:creationId xmlns:a16="http://schemas.microsoft.com/office/drawing/2014/main" xmlns="" id="{2C1D5790-06E6-4C2B-8932-EE217F10C77B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9"/>
          <p:cNvPicPr>
            <a:picLocks noChangeAspect="1" noChangeArrowheads="1"/>
          </p:cNvPicPr>
          <p:nvPr/>
        </p:nvPicPr>
        <p:blipFill rotWithShape="1">
          <a:blip r:embed="rId6" cstate="print"/>
          <a:srcRect l="757" t="18363" r="706"/>
          <a:stretch/>
        </p:blipFill>
        <p:spPr bwMode="auto">
          <a:xfrm>
            <a:off x="789981" y="1252110"/>
            <a:ext cx="3876676" cy="2041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Inlet Design Options (2)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89F33206-9A65-4DD2-A824-6B0A50CA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FEDA-171B-44F3-A514-DBB94ED72356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272BF9E6-2E32-45A2-A7D5-8EFA996C92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15" name="Picture 14" descr="InletGeoNomenclature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830444" y="1252111"/>
            <a:ext cx="2523575" cy="2545190"/>
          </a:xfrm>
          <a:prstGeom prst="rect">
            <a:avLst/>
          </a:prstGeom>
          <a:noFill/>
          <a:ln>
            <a:solidFill>
              <a:srgbClr val="1F497D"/>
            </a:solidFill>
          </a:ln>
        </p:spPr>
      </p:pic>
      <p:grpSp>
        <p:nvGrpSpPr>
          <p:cNvPr id="16" name="Group 4"/>
          <p:cNvGrpSpPr>
            <a:grpSpLocks/>
          </p:cNvGrpSpPr>
          <p:nvPr/>
        </p:nvGrpSpPr>
        <p:grpSpPr bwMode="auto">
          <a:xfrm>
            <a:off x="789981" y="3970221"/>
            <a:ext cx="3298825" cy="1038225"/>
            <a:chOff x="531" y="2421"/>
            <a:chExt cx="2078" cy="654"/>
          </a:xfrm>
        </p:grpSpPr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531" y="2421"/>
              <a:ext cx="654" cy="654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1286" y="2575"/>
              <a:ext cx="1323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Strut/Chord Height = 0.5</a:t>
              </a:r>
            </a:p>
            <a:p>
              <a:r>
                <a:rPr lang="en-US" sz="1400" dirty="0">
                  <a:latin typeface="Arial" charset="0"/>
                </a:rPr>
                <a:t>Cone Angle = 10°</a:t>
              </a:r>
            </a:p>
          </p:txBody>
        </p:sp>
      </p:grpSp>
      <p:grpSp>
        <p:nvGrpSpPr>
          <p:cNvPr id="19" name="Group 11"/>
          <p:cNvGrpSpPr>
            <a:grpSpLocks/>
          </p:cNvGrpSpPr>
          <p:nvPr/>
        </p:nvGrpSpPr>
        <p:grpSpPr bwMode="auto">
          <a:xfrm>
            <a:off x="789982" y="5087668"/>
            <a:ext cx="3298825" cy="1066800"/>
            <a:chOff x="1201" y="3177"/>
            <a:chExt cx="2078" cy="672"/>
          </a:xfrm>
        </p:grpSpPr>
        <p:pic>
          <p:nvPicPr>
            <p:cNvPr id="20" name="Picture 12"/>
            <p:cNvPicPr>
              <a:picLocks noChangeAspect="1" noChangeArrowheads="1"/>
            </p:cNvPicPr>
            <p:nvPr/>
          </p:nvPicPr>
          <p:blipFill>
            <a:blip r:embed="rId9" cstate="print"/>
            <a:stretch>
              <a:fillRect/>
            </a:stretch>
          </p:blipFill>
          <p:spPr bwMode="auto">
            <a:xfrm>
              <a:off x="1201" y="3177"/>
              <a:ext cx="654" cy="672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1956" y="3341"/>
              <a:ext cx="1323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Strut/Chord Height = 0.5</a:t>
              </a:r>
            </a:p>
            <a:p>
              <a:r>
                <a:rPr lang="en-US" sz="1400" dirty="0">
                  <a:latin typeface="Arial" charset="0"/>
                </a:rPr>
                <a:t>Cone Angle = 30°</a:t>
              </a:r>
            </a:p>
          </p:txBody>
        </p:sp>
      </p:grpSp>
      <p:grpSp>
        <p:nvGrpSpPr>
          <p:cNvPr id="22" name="Group 4"/>
          <p:cNvGrpSpPr>
            <a:grpSpLocks/>
          </p:cNvGrpSpPr>
          <p:nvPr/>
        </p:nvGrpSpPr>
        <p:grpSpPr bwMode="auto">
          <a:xfrm>
            <a:off x="4241207" y="3970221"/>
            <a:ext cx="3467100" cy="1038225"/>
            <a:chOff x="531" y="2421"/>
            <a:chExt cx="2184" cy="654"/>
          </a:xfrm>
        </p:grpSpPr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531" y="2421"/>
              <a:ext cx="654" cy="654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1286" y="2524"/>
              <a:ext cx="1429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Number of Struts=0</a:t>
              </a:r>
            </a:p>
            <a:p>
              <a:r>
                <a:rPr lang="en-US" sz="1400" dirty="0">
                  <a:latin typeface="Arial" charset="0"/>
                </a:rPr>
                <a:t>Cone Angle = 25°</a:t>
              </a:r>
            </a:p>
            <a:p>
              <a:r>
                <a:rPr lang="en-US" sz="1400" dirty="0">
                  <a:latin typeface="Arial" charset="0"/>
                </a:rPr>
                <a:t>Cone Length/Radius = 0.1</a:t>
              </a:r>
            </a:p>
          </p:txBody>
        </p:sp>
      </p:grpSp>
      <p:grpSp>
        <p:nvGrpSpPr>
          <p:cNvPr id="28" name="Group 11"/>
          <p:cNvGrpSpPr>
            <a:grpSpLocks/>
          </p:cNvGrpSpPr>
          <p:nvPr/>
        </p:nvGrpSpPr>
        <p:grpSpPr bwMode="auto">
          <a:xfrm>
            <a:off x="4241240" y="5087668"/>
            <a:ext cx="3467100" cy="1066800"/>
            <a:chOff x="1201" y="3177"/>
            <a:chExt cx="2184" cy="672"/>
          </a:xfrm>
        </p:grpSpPr>
        <p:pic>
          <p:nvPicPr>
            <p:cNvPr id="29" name="Picture 12"/>
            <p:cNvPicPr>
              <a:picLocks noChangeAspect="1" noChangeArrowheads="1"/>
            </p:cNvPicPr>
            <p:nvPr/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1201" y="3177"/>
              <a:ext cx="654" cy="672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30" name="Text Box 13"/>
            <p:cNvSpPr txBox="1">
              <a:spLocks noChangeArrowheads="1"/>
            </p:cNvSpPr>
            <p:nvPr/>
          </p:nvSpPr>
          <p:spPr bwMode="auto">
            <a:xfrm>
              <a:off x="1956" y="3272"/>
              <a:ext cx="1429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Number of Struts=0</a:t>
              </a:r>
            </a:p>
            <a:p>
              <a:r>
                <a:rPr lang="en-US" sz="1400" dirty="0">
                  <a:latin typeface="Arial" charset="0"/>
                </a:rPr>
                <a:t>Cone Angle = 35°</a:t>
              </a:r>
            </a:p>
            <a:p>
              <a:r>
                <a:rPr lang="en-US" sz="1400" dirty="0">
                  <a:latin typeface="Arial" charset="0"/>
                </a:rPr>
                <a:t>Cone Length/Radius = 1.3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948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862" y="1666617"/>
            <a:ext cx="1990443" cy="448018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C44E0926-D269-4DDA-9E6C-DF45B3C144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97" t="1989" r="1159"/>
          <a:stretch/>
        </p:blipFill>
        <p:spPr>
          <a:xfrm>
            <a:off x="4302534" y="1666617"/>
            <a:ext cx="1991281" cy="1623239"/>
          </a:xfrm>
          <a:prstGeom prst="rect">
            <a:avLst/>
          </a:prstGeom>
        </p:spPr>
      </p:pic>
      <p:sp>
        <p:nvSpPr>
          <p:cNvPr id="13" name="Max_Size" hidden="1">
            <a:extLst>
              <a:ext uri="{FF2B5EF4-FFF2-40B4-BE49-F238E27FC236}">
                <a16:creationId xmlns:a16="http://schemas.microsoft.com/office/drawing/2014/main" xmlns="" id="{329EEDFD-35FB-4D36-9FF8-2823696FA7B3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name="think-cell Folie" r:id="rId6" imgW="360" imgH="360" progId="">
                  <p:embed/>
                </p:oleObj>
              </mc:Choice>
              <mc:Fallback>
                <p:oleObj name="think-cell Folie" r:id="rId6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 Design Options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B356F1DE-AE57-4C5D-B0D5-A12BC93EC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1DFE1-B1E9-474B-96FD-49378DC40B59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044C2E0E-063E-4D0D-A0CA-F31926076B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4302535" y="3603189"/>
            <a:ext cx="3897744" cy="2543968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ffectLst/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325290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Input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4837843" y="1252110"/>
            <a:ext cx="1188707" cy="363102"/>
          </a:xfrm>
          <a:prstGeom prst="wedgeRoundRectCallout">
            <a:avLst>
              <a:gd name="adj1" fmla="val 31252"/>
              <a:gd name="adj2" fmla="val -166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30282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5791" y="1252110"/>
            <a:ext cx="1990443" cy="4480183"/>
          </a:xfrm>
          <a:prstGeom prst="rect">
            <a:avLst/>
          </a:prstGeom>
        </p:spPr>
      </p:pic>
      <p:sp>
        <p:nvSpPr>
          <p:cNvPr id="20" name="Max_Size" hidden="1">
            <a:extLst>
              <a:ext uri="{FF2B5EF4-FFF2-40B4-BE49-F238E27FC236}">
                <a16:creationId xmlns:a16="http://schemas.microsoft.com/office/drawing/2014/main" xmlns="" id="{17351720-3093-4123-9B18-0E4BEB00AF95}"/>
              </a:ext>
            </a:extLst>
          </p:cNvPr>
          <p:cNvSpPr/>
          <p:nvPr/>
        </p:nvSpPr>
        <p:spPr>
          <a:xfrm>
            <a:off x="789981" y="1252110"/>
            <a:ext cx="7564038" cy="4894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 Flow Annulus Shape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xmlns="" id="{2B4BD635-A467-4740-A422-C907CDB6B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D5674-19B8-4BA5-9505-37DEE2E29F31}" type="datetime1">
              <a:rPr lang="de-DE" smtClean="0"/>
              <a:t>10.06.2021</a:t>
            </a:fld>
            <a:endParaRPr lang="en-US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xmlns="" id="{87A41826-48C3-4FD9-978A-BE18E81F54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Preliminiary Engine Design</a:t>
            </a:r>
            <a:endParaRPr lang="en-US" dirty="0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 rot="16200000">
            <a:off x="-157655" y="3109789"/>
            <a:ext cx="202723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 dirty="0">
                <a:latin typeface="Arial" charset="0"/>
              </a:rPr>
              <a:t>Inlet Radius Ratio is calculated during cycle design in this example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xmlns="" id="{02C04EE7-EC77-4E30-B3CC-291DFE53A92F}"/>
              </a:ext>
            </a:extLst>
          </p:cNvPr>
          <p:cNvGrpSpPr/>
          <p:nvPr/>
        </p:nvGrpSpPr>
        <p:grpSpPr>
          <a:xfrm>
            <a:off x="1261156" y="1252110"/>
            <a:ext cx="7092863" cy="4894690"/>
            <a:chOff x="1261156" y="1252110"/>
            <a:chExt cx="7575291" cy="5217378"/>
          </a:xfrm>
        </p:grpSpPr>
        <p:pic>
          <p:nvPicPr>
            <p:cNvPr id="2" name="Grafik 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06947" y="4916913"/>
              <a:ext cx="7429500" cy="1552575"/>
            </a:xfrm>
            <a:prstGeom prst="rect">
              <a:avLst/>
            </a:prstGeom>
          </p:spPr>
        </p:pic>
        <p:sp>
          <p:nvSpPr>
            <p:cNvPr id="7" name="Freeform 12"/>
            <p:cNvSpPr>
              <a:spLocks/>
            </p:cNvSpPr>
            <p:nvPr/>
          </p:nvSpPr>
          <p:spPr bwMode="auto">
            <a:xfrm>
              <a:off x="1261156" y="2019440"/>
              <a:ext cx="560289" cy="4308288"/>
            </a:xfrm>
            <a:custGeom>
              <a:avLst/>
              <a:gdLst/>
              <a:ahLst/>
              <a:cxnLst>
                <a:cxn ang="0">
                  <a:pos x="696" y="1434"/>
                </a:cxn>
                <a:cxn ang="0">
                  <a:pos x="0" y="972"/>
                </a:cxn>
                <a:cxn ang="0">
                  <a:pos x="0" y="0"/>
                </a:cxn>
                <a:cxn ang="0">
                  <a:pos x="156" y="0"/>
                </a:cxn>
              </a:cxnLst>
              <a:rect l="0" t="0" r="r" b="b"/>
              <a:pathLst>
                <a:path w="696" h="1434">
                  <a:moveTo>
                    <a:pt x="696" y="1434"/>
                  </a:moveTo>
                  <a:lnTo>
                    <a:pt x="0" y="972"/>
                  </a:lnTo>
                  <a:lnTo>
                    <a:pt x="0" y="0"/>
                  </a:lnTo>
                  <a:lnTo>
                    <a:pt x="156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8" cstate="print"/>
            <a:stretch>
              <a:fillRect/>
            </a:stretch>
          </p:blipFill>
          <p:spPr bwMode="auto">
            <a:xfrm>
              <a:off x="4476511" y="1252110"/>
              <a:ext cx="1444778" cy="1444778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9" cstate="print"/>
            <a:stretch>
              <a:fillRect/>
            </a:stretch>
          </p:blipFill>
          <p:spPr bwMode="auto">
            <a:xfrm>
              <a:off x="7142594" y="2282240"/>
              <a:ext cx="1492020" cy="1492020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4476511" y="3377780"/>
              <a:ext cx="1444778" cy="1444778"/>
            </a:xfrm>
            <a:prstGeom prst="rect">
              <a:avLst/>
            </a:prstGeom>
            <a:noFill/>
            <a:ln w="9525">
              <a:solidFill>
                <a:srgbClr val="1F497D"/>
              </a:solidFill>
              <a:miter lim="800000"/>
              <a:headEnd/>
              <a:tailEnd/>
            </a:ln>
            <a:effectLst/>
          </p:spPr>
        </p:pic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5965356" y="1804508"/>
              <a:ext cx="256833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Annulus Shape Descriptor = 1</a:t>
              </a:r>
            </a:p>
          </p:txBody>
        </p:sp>
        <p:sp>
          <p:nvSpPr>
            <p:cNvPr id="16" name="Text Box 8"/>
            <p:cNvSpPr txBox="1">
              <a:spLocks noChangeArrowheads="1"/>
            </p:cNvSpPr>
            <p:nvPr/>
          </p:nvSpPr>
          <p:spPr bwMode="auto">
            <a:xfrm>
              <a:off x="4465494" y="2881522"/>
              <a:ext cx="297455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Annulus Shape Descriptor = 0.5</a:t>
              </a:r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5968531" y="3954443"/>
              <a:ext cx="261802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Annulus Shape Descriptor = 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65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GasTurb">
      <a:dk1>
        <a:srgbClr val="000000"/>
      </a:dk1>
      <a:lt1>
        <a:srgbClr val="FFFFFF"/>
      </a:lt1>
      <a:dk2>
        <a:srgbClr val="B35ADB"/>
      </a:dk2>
      <a:lt2>
        <a:srgbClr val="444444"/>
      </a:lt2>
      <a:accent1>
        <a:srgbClr val="98A6AE"/>
      </a:accent1>
      <a:accent2>
        <a:srgbClr val="A8B8C1"/>
      </a:accent2>
      <a:accent3>
        <a:srgbClr val="042032"/>
      </a:accent3>
      <a:accent4>
        <a:srgbClr val="0583CB"/>
      </a:accent4>
      <a:accent5>
        <a:srgbClr val="9CD2FF"/>
      </a:accent5>
      <a:accent6>
        <a:srgbClr val="EBEDF0"/>
      </a:accent6>
      <a:hlink>
        <a:srgbClr val="A1A1A1"/>
      </a:hlink>
      <a:folHlink>
        <a:srgbClr val="FFFF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rtlCol="0">
        <a:spAutoFit/>
      </a:bodyPr>
      <a:lstStyle>
        <a:defPPr algn="l">
          <a:spcAft>
            <a:spcPts val="600"/>
          </a:spcAft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1409</Words>
  <Application>Microsoft Office PowerPoint</Application>
  <PresentationFormat>Bildschirmpräsentation (4:3)</PresentationFormat>
  <Paragraphs>331</Paragraphs>
  <Slides>37</Slides>
  <Notes>4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39" baseType="lpstr">
      <vt:lpstr>Office</vt:lpstr>
      <vt:lpstr>think-cell Folie</vt:lpstr>
      <vt:lpstr>PowerPoint-Präsentation</vt:lpstr>
      <vt:lpstr>GasTurb 14 Main Window</vt:lpstr>
      <vt:lpstr>We Need Some Data</vt:lpstr>
      <vt:lpstr>Input Data Page</vt:lpstr>
      <vt:lpstr>General Arrangement</vt:lpstr>
      <vt:lpstr>Inlet Design Options (1)</vt:lpstr>
      <vt:lpstr>Inlet Design Options (2)</vt:lpstr>
      <vt:lpstr>Compressor Design Options</vt:lpstr>
      <vt:lpstr>Compressor Flow Annulus Shape</vt:lpstr>
      <vt:lpstr>Compressor Flow Annulus Shape</vt:lpstr>
      <vt:lpstr>Compressor Flow Annulus Shape</vt:lpstr>
      <vt:lpstr>Compressor Length</vt:lpstr>
      <vt:lpstr>Compressor Annulus</vt:lpstr>
      <vt:lpstr>Interactive Design See how an input quantity affects the design</vt:lpstr>
      <vt:lpstr>Burner</vt:lpstr>
      <vt:lpstr>Burner Shape</vt:lpstr>
      <vt:lpstr>Turbine Design</vt:lpstr>
      <vt:lpstr>Turbine Flow Annulus</vt:lpstr>
      <vt:lpstr>Turbine Exhaust Chasing</vt:lpstr>
      <vt:lpstr>Turbine Exhaust Flow Annulus</vt:lpstr>
      <vt:lpstr>Standard Convergent Nozzles</vt:lpstr>
      <vt:lpstr>Plug Nozzle</vt:lpstr>
      <vt:lpstr>Power Generation Exhaust</vt:lpstr>
      <vt:lpstr>Interduct</vt:lpstr>
      <vt:lpstr>Bypass</vt:lpstr>
      <vt:lpstr>Bypass Shape</vt:lpstr>
      <vt:lpstr>Bypass with Struts</vt:lpstr>
      <vt:lpstr>Disk Nomenclature</vt:lpstr>
      <vt:lpstr>Disk Design Data</vt:lpstr>
      <vt:lpstr>Disk Design Data</vt:lpstr>
      <vt:lpstr>Disk Design Data</vt:lpstr>
      <vt:lpstr>Disk Design Data</vt:lpstr>
      <vt:lpstr>Blade Attachment</vt:lpstr>
      <vt:lpstr>Stress Adaptation Options Optimization Off</vt:lpstr>
      <vt:lpstr>Stress Adaptation Options Optimization On</vt:lpstr>
      <vt:lpstr>Disk Stress Details An Option in GasTurb Details 6</vt:lpstr>
      <vt:lpstr>Material Data Bank Editor  A Feature of GasTurb Details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GasTurb GmbH</dc:creator>
  <cp:lastModifiedBy>Cäsar, Jonas</cp:lastModifiedBy>
  <cp:revision>105</cp:revision>
  <dcterms:created xsi:type="dcterms:W3CDTF">2020-11-18T09:59:32Z</dcterms:created>
  <dcterms:modified xsi:type="dcterms:W3CDTF">2021-06-10T09:46:55Z</dcterms:modified>
</cp:coreProperties>
</file>