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2"/>
  </p:notesMasterIdLst>
  <p:sldIdLst>
    <p:sldId id="282" r:id="rId2"/>
    <p:sldId id="373" r:id="rId3"/>
    <p:sldId id="296" r:id="rId4"/>
    <p:sldId id="356" r:id="rId5"/>
    <p:sldId id="357" r:id="rId6"/>
    <p:sldId id="358" r:id="rId7"/>
    <p:sldId id="359" r:id="rId8"/>
    <p:sldId id="360" r:id="rId9"/>
    <p:sldId id="361" r:id="rId10"/>
    <p:sldId id="362" r:id="rId11"/>
    <p:sldId id="363" r:id="rId12"/>
    <p:sldId id="364" r:id="rId13"/>
    <p:sldId id="365" r:id="rId14"/>
    <p:sldId id="366" r:id="rId15"/>
    <p:sldId id="367" r:id="rId16"/>
    <p:sldId id="368" r:id="rId17"/>
    <p:sldId id="369" r:id="rId18"/>
    <p:sldId id="370" r:id="rId19"/>
    <p:sldId id="371" r:id="rId20"/>
    <p:sldId id="372"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45A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48"/>
    <p:restoredTop sz="97112" autoAdjust="0"/>
  </p:normalViewPr>
  <p:slideViewPr>
    <p:cSldViewPr snapToGrid="0" snapToObjects="1" showGuides="1">
      <p:cViewPr varScale="1">
        <p:scale>
          <a:sx n="110" d="100"/>
          <a:sy n="110" d="100"/>
        </p:scale>
        <p:origin x="-1842"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32EED7-B1A1-4A47-9D9A-049087173050}" type="datetimeFigureOut">
              <a:rPr lang="de-DE" smtClean="0"/>
              <a:t>10.06.2021</a:t>
            </a:fld>
            <a:endParaRPr lang="de-DE"/>
          </a:p>
        </p:txBody>
      </p:sp>
      <p:sp>
        <p:nvSpPr>
          <p:cNvPr id="4" name="Folienbildplatzhalt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AC560C-6A28-0447-8A38-42D0C45BED64}" type="slidenum">
              <a:rPr lang="de-DE" smtClean="0"/>
              <a:t>‹Nr.›</a:t>
            </a:fld>
            <a:endParaRPr lang="de-DE"/>
          </a:p>
        </p:txBody>
      </p:sp>
    </p:spTree>
    <p:extLst>
      <p:ext uri="{BB962C8B-B14F-4D97-AF65-F5344CB8AC3E}">
        <p14:creationId xmlns:p14="http://schemas.microsoft.com/office/powerpoint/2010/main" val="21584783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2</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169183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12</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892388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13</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1280502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14</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03635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15</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235285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16</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430513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17</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5678231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18</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543114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19</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490939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20</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600952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4</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7507049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5</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871010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6</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7197472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7</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05566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8</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652678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9</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8053489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10</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8395097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F558375-B2D5-4381-B869-14D2759CBECD}" type="slidenum">
              <a:rPr lang="en-US"/>
              <a:pPr/>
              <a:t>11</a:t>
            </a:fld>
            <a:endParaRPr lang="en-US"/>
          </a:p>
        </p:txBody>
      </p:sp>
      <p:sp>
        <p:nvSpPr>
          <p:cNvPr id="10242" name="Rectangle 2"/>
          <p:cNvSpPr>
            <a:spLocks noGrp="1" noRot="1" noChangeAspect="1" noChangeArrowheads="1" noTextEdit="1"/>
          </p:cNvSpPr>
          <p:nvPr>
            <p:ph type="sldImg"/>
          </p:nvPr>
        </p:nvSpPr>
        <p:spPr>
          <a:ln/>
        </p:spPr>
      </p:sp>
      <p:sp>
        <p:nvSpPr>
          <p:cNvPr id="102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1833709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32000" y="1440000"/>
            <a:ext cx="3960000" cy="4860000"/>
          </a:xfrm>
        </p:spPr>
        <p:txBody>
          <a:bodyPr/>
          <a:lstStyle>
            <a:lvl1pPr marL="0" indent="0" algn="l">
              <a:spcBef>
                <a:spcPts val="0"/>
              </a:spcBef>
              <a:buNone/>
              <a:defRPr sz="2800" b="1">
                <a:solidFill>
                  <a:srgbClr val="B45AD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a:t>Name der</a:t>
            </a:r>
            <a:br>
              <a:rPr lang="de-DE" dirty="0"/>
            </a:br>
            <a:r>
              <a:rPr lang="de-DE" dirty="0"/>
              <a:t>Präsentation</a:t>
            </a:r>
          </a:p>
        </p:txBody>
      </p:sp>
      <p:pic>
        <p:nvPicPr>
          <p:cNvPr id="4" name="Grafik 3" descr="Ein Bild, das Spiegel, Reflexion, schließen enthält.&#10;&#10;Automatisch generierte Beschreibung">
            <a:extLst>
              <a:ext uri="{FF2B5EF4-FFF2-40B4-BE49-F238E27FC236}">
                <a16:creationId xmlns:a16="http://schemas.microsoft.com/office/drawing/2014/main" xmlns="" id="{762749F1-D8C3-4340-9341-054A7B68CF7B}"/>
              </a:ext>
            </a:extLst>
          </p:cNvPr>
          <p:cNvPicPr>
            <a:picLocks noChangeAspect="1"/>
          </p:cNvPicPr>
          <p:nvPr userDrawn="1"/>
        </p:nvPicPr>
        <p:blipFill>
          <a:blip r:embed="rId2"/>
          <a:stretch>
            <a:fillRect/>
          </a:stretch>
        </p:blipFill>
        <p:spPr>
          <a:xfrm>
            <a:off x="4334228" y="1440746"/>
            <a:ext cx="4381500" cy="3581400"/>
          </a:xfrm>
          <a:prstGeom prst="rect">
            <a:avLst/>
          </a:prstGeom>
        </p:spPr>
      </p:pic>
      <p:sp>
        <p:nvSpPr>
          <p:cNvPr id="15" name="Datumsplatzhalter 14">
            <a:extLst>
              <a:ext uri="{FF2B5EF4-FFF2-40B4-BE49-F238E27FC236}">
                <a16:creationId xmlns:a16="http://schemas.microsoft.com/office/drawing/2014/main" xmlns="" id="{3D7595FE-711A-4449-B880-7CB488C79B9B}"/>
              </a:ext>
            </a:extLst>
          </p:cNvPr>
          <p:cNvSpPr>
            <a:spLocks noGrp="1"/>
          </p:cNvSpPr>
          <p:nvPr>
            <p:ph type="dt" sz="half" idx="10"/>
          </p:nvPr>
        </p:nvSpPr>
        <p:spPr>
          <a:xfrm>
            <a:off x="0" y="6498000"/>
            <a:ext cx="1260000" cy="360000"/>
          </a:xfrm>
        </p:spPr>
        <p:txBody>
          <a:bodyPr/>
          <a:lstStyle/>
          <a:p>
            <a:pPr algn="r"/>
            <a:r>
              <a:rPr lang="de-DE"/>
              <a:t>09.12.2020</a:t>
            </a:r>
          </a:p>
        </p:txBody>
      </p:sp>
      <p:sp>
        <p:nvSpPr>
          <p:cNvPr id="22" name="Textfeld 21">
            <a:extLst>
              <a:ext uri="{FF2B5EF4-FFF2-40B4-BE49-F238E27FC236}">
                <a16:creationId xmlns:a16="http://schemas.microsoft.com/office/drawing/2014/main" xmlns="" id="{8E7E7E93-DC5F-6F4D-B88D-74079E77BBFB}"/>
              </a:ext>
            </a:extLst>
          </p:cNvPr>
          <p:cNvSpPr txBox="1"/>
          <p:nvPr userDrawn="1"/>
        </p:nvSpPr>
        <p:spPr>
          <a:xfrm>
            <a:off x="1258223"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7738453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7" name="Inhaltsplatzhalter 6">
            <a:extLst>
              <a:ext uri="{FF2B5EF4-FFF2-40B4-BE49-F238E27FC236}">
                <a16:creationId xmlns:a16="http://schemas.microsoft.com/office/drawing/2014/main" xmlns="" id="{AA54B71A-998B-3C42-B378-59B7D7C38EB1}"/>
              </a:ext>
            </a:extLst>
          </p:cNvPr>
          <p:cNvSpPr>
            <a:spLocks noGrp="1"/>
          </p:cNvSpPr>
          <p:nvPr>
            <p:ph sz="quarter" idx="13"/>
          </p:nvPr>
        </p:nvSpPr>
        <p:spPr>
          <a:xfrm>
            <a:off x="431800" y="1440000"/>
            <a:ext cx="3960000" cy="4860000"/>
          </a:xfrm>
        </p:spPr>
        <p:txBody>
          <a:bodyPr/>
          <a:lstStyle>
            <a:lvl1pPr>
              <a:defRPr sz="1600" b="1"/>
            </a:lvl1pPr>
            <a:lvl2pPr>
              <a:defRPr sz="1600" b="1"/>
            </a:lvl2pPr>
            <a:lvl3pPr>
              <a:defRPr sz="1600" b="1"/>
            </a:lvl3pPr>
            <a:lvl4pPr>
              <a:defRPr sz="1600" b="1"/>
            </a:lvl4pPr>
            <a:lvl5pPr>
              <a:defRPr sz="1600" b="1"/>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2" name="Titel 1">
            <a:extLst>
              <a:ext uri="{FF2B5EF4-FFF2-40B4-BE49-F238E27FC236}">
                <a16:creationId xmlns:a16="http://schemas.microsoft.com/office/drawing/2014/main" xmlns="" id="{8181C9C3-8423-7A49-8A17-1361496BB9CF}"/>
              </a:ext>
            </a:extLst>
          </p:cNvPr>
          <p:cNvSpPr>
            <a:spLocks noGrp="1"/>
          </p:cNvSpPr>
          <p:nvPr>
            <p:ph type="title"/>
          </p:nvPr>
        </p:nvSpPr>
        <p:spPr/>
        <p:txBody>
          <a:bodyPr/>
          <a:lstStyle/>
          <a:p>
            <a:r>
              <a:rPr lang="de-DE"/>
              <a:t>Mastertitelformat bearbeiten</a:t>
            </a:r>
          </a:p>
        </p:txBody>
      </p:sp>
      <p:sp>
        <p:nvSpPr>
          <p:cNvPr id="9" name="Textfeld 8">
            <a:extLst>
              <a:ext uri="{FF2B5EF4-FFF2-40B4-BE49-F238E27FC236}">
                <a16:creationId xmlns:a16="http://schemas.microsoft.com/office/drawing/2014/main" xmlns="" id="{EE90E039-1795-8F4F-8A8D-0562E8EC2FEB}"/>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28" name="Datumsplatzhalter 27">
            <a:extLst>
              <a:ext uri="{FF2B5EF4-FFF2-40B4-BE49-F238E27FC236}">
                <a16:creationId xmlns:a16="http://schemas.microsoft.com/office/drawing/2014/main" xmlns="" id="{037767AB-8017-C34A-89CC-BD0CCECD65DA}"/>
              </a:ext>
            </a:extLst>
          </p:cNvPr>
          <p:cNvSpPr>
            <a:spLocks noGrp="1"/>
          </p:cNvSpPr>
          <p:nvPr>
            <p:ph type="dt" sz="half" idx="14"/>
          </p:nvPr>
        </p:nvSpPr>
        <p:spPr/>
        <p:txBody>
          <a:bodyPr/>
          <a:lstStyle/>
          <a:p>
            <a:pPr algn="r"/>
            <a:r>
              <a:rPr lang="de-DE"/>
              <a:t>09.12.2020</a:t>
            </a:r>
          </a:p>
        </p:txBody>
      </p:sp>
      <p:sp>
        <p:nvSpPr>
          <p:cNvPr id="29" name="Fußzeilenplatzhalter 28">
            <a:extLst>
              <a:ext uri="{FF2B5EF4-FFF2-40B4-BE49-F238E27FC236}">
                <a16:creationId xmlns:a16="http://schemas.microsoft.com/office/drawing/2014/main" xmlns="" id="{325680AD-BD23-E345-8F62-3143885A3149}"/>
              </a:ext>
            </a:extLst>
          </p:cNvPr>
          <p:cNvSpPr>
            <a:spLocks noGrp="1"/>
          </p:cNvSpPr>
          <p:nvPr>
            <p:ph type="ftr" sz="quarter" idx="15"/>
          </p:nvPr>
        </p:nvSpPr>
        <p:spPr/>
        <p:txBody>
          <a:bodyPr/>
          <a:lstStyle/>
          <a:p>
            <a:r>
              <a:rPr lang="en-US"/>
              <a:t>Tutorial: Use of Unscaled Maps</a:t>
            </a:r>
            <a:endParaRPr lang="de-DE" b="1"/>
          </a:p>
        </p:txBody>
      </p:sp>
      <p:sp>
        <p:nvSpPr>
          <p:cNvPr id="30" name="Foliennummernplatzhalter 29">
            <a:extLst>
              <a:ext uri="{FF2B5EF4-FFF2-40B4-BE49-F238E27FC236}">
                <a16:creationId xmlns:a16="http://schemas.microsoft.com/office/drawing/2014/main" xmlns="" id="{A64CF172-1769-4445-9DDB-668A5CB60B73}"/>
              </a:ext>
            </a:extLst>
          </p:cNvPr>
          <p:cNvSpPr>
            <a:spLocks noGrp="1"/>
          </p:cNvSpPr>
          <p:nvPr>
            <p:ph type="sldNum" sz="quarter" idx="16"/>
          </p:nvPr>
        </p:nvSpPr>
        <p:spPr/>
        <p:txBody>
          <a:bodyPr/>
          <a:lstStyle/>
          <a:p>
            <a:pPr algn="l"/>
            <a:fld id="{FC702470-8AE9-4E48-9C5F-817F252A268D}" type="slidenum">
              <a:rPr lang="de-DE"/>
              <a:pPr algn="l"/>
              <a:t>‹Nr.›</a:t>
            </a:fld>
            <a:endParaRPr lang="de-DE"/>
          </a:p>
        </p:txBody>
      </p:sp>
      <p:sp>
        <p:nvSpPr>
          <p:cNvPr id="31" name="Textfeld 30">
            <a:extLst>
              <a:ext uri="{FF2B5EF4-FFF2-40B4-BE49-F238E27FC236}">
                <a16:creationId xmlns:a16="http://schemas.microsoft.com/office/drawing/2014/main" xmlns="" id="{CE72AF00-A87B-024C-A656-AE7C82EF9E21}"/>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969530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haltsseit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1092163-583A-2F4B-BFDE-7EFCB995FA30}"/>
              </a:ext>
            </a:extLst>
          </p:cNvPr>
          <p:cNvSpPr>
            <a:spLocks noGrp="1"/>
          </p:cNvSpPr>
          <p:nvPr>
            <p:ph type="title"/>
          </p:nvPr>
        </p:nvSpPr>
        <p:spPr/>
        <p:txBody>
          <a:bodyPr/>
          <a:lstStyle/>
          <a:p>
            <a:r>
              <a:rPr lang="de-DE" dirty="0"/>
              <a:t>Mastertitelformat bearbeiten</a:t>
            </a:r>
          </a:p>
        </p:txBody>
      </p:sp>
      <p:sp>
        <p:nvSpPr>
          <p:cNvPr id="7" name="Inhaltsplatzhalter 6">
            <a:extLst>
              <a:ext uri="{FF2B5EF4-FFF2-40B4-BE49-F238E27FC236}">
                <a16:creationId xmlns:a16="http://schemas.microsoft.com/office/drawing/2014/main" xmlns="" id="{AA54B71A-998B-3C42-B378-59B7D7C38EB1}"/>
              </a:ext>
            </a:extLst>
          </p:cNvPr>
          <p:cNvSpPr>
            <a:spLocks noGrp="1"/>
          </p:cNvSpPr>
          <p:nvPr>
            <p:ph sz="quarter" idx="13"/>
          </p:nvPr>
        </p:nvSpPr>
        <p:spPr>
          <a:xfrm>
            <a:off x="431800" y="1440000"/>
            <a:ext cx="3960000" cy="4860000"/>
          </a:xfrm>
        </p:spPr>
        <p:txBody>
          <a:bodyPr/>
          <a:lstStyle>
            <a:lvl1pPr>
              <a:spcBef>
                <a:spcPts val="0"/>
              </a:spcBef>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Bildplatzhalter 7">
            <a:extLst>
              <a:ext uri="{FF2B5EF4-FFF2-40B4-BE49-F238E27FC236}">
                <a16:creationId xmlns:a16="http://schemas.microsoft.com/office/drawing/2014/main" xmlns="" id="{9087E3F6-B1CF-1448-BC0C-184E33765E46}"/>
              </a:ext>
            </a:extLst>
          </p:cNvPr>
          <p:cNvSpPr>
            <a:spLocks noGrp="1"/>
          </p:cNvSpPr>
          <p:nvPr>
            <p:ph type="pic" sz="quarter" idx="14"/>
          </p:nvPr>
        </p:nvSpPr>
        <p:spPr>
          <a:xfrm>
            <a:off x="4752000" y="1439862"/>
            <a:ext cx="3960000" cy="2700000"/>
          </a:xfrm>
        </p:spPr>
        <p:txBody>
          <a:bodyPr/>
          <a:lstStyle/>
          <a:p>
            <a:endParaRPr lang="de-DE"/>
          </a:p>
        </p:txBody>
      </p:sp>
      <p:sp>
        <p:nvSpPr>
          <p:cNvPr id="10" name="Textfeld 9">
            <a:extLst>
              <a:ext uri="{FF2B5EF4-FFF2-40B4-BE49-F238E27FC236}">
                <a16:creationId xmlns:a16="http://schemas.microsoft.com/office/drawing/2014/main" xmlns="" id="{B4D44C8A-79F3-A44D-87F1-F317CACA4AAD}"/>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13" name="Datumsplatzhalter 12">
            <a:extLst>
              <a:ext uri="{FF2B5EF4-FFF2-40B4-BE49-F238E27FC236}">
                <a16:creationId xmlns:a16="http://schemas.microsoft.com/office/drawing/2014/main" xmlns="" id="{365C1F17-23E8-634A-92BF-C2B526E18203}"/>
              </a:ext>
            </a:extLst>
          </p:cNvPr>
          <p:cNvSpPr>
            <a:spLocks noGrp="1"/>
          </p:cNvSpPr>
          <p:nvPr>
            <p:ph type="dt" sz="half" idx="15"/>
          </p:nvPr>
        </p:nvSpPr>
        <p:spPr/>
        <p:txBody>
          <a:bodyPr/>
          <a:lstStyle/>
          <a:p>
            <a:pPr algn="r"/>
            <a:r>
              <a:rPr lang="de-DE"/>
              <a:t>09.12.2020</a:t>
            </a:r>
            <a:endParaRPr lang="de-DE" dirty="0"/>
          </a:p>
        </p:txBody>
      </p:sp>
      <p:sp>
        <p:nvSpPr>
          <p:cNvPr id="14" name="Fußzeilenplatzhalter 13">
            <a:extLst>
              <a:ext uri="{FF2B5EF4-FFF2-40B4-BE49-F238E27FC236}">
                <a16:creationId xmlns:a16="http://schemas.microsoft.com/office/drawing/2014/main" xmlns="" id="{174BDC40-CB9C-1844-AA3C-158DC76766EF}"/>
              </a:ext>
            </a:extLst>
          </p:cNvPr>
          <p:cNvSpPr>
            <a:spLocks noGrp="1"/>
          </p:cNvSpPr>
          <p:nvPr>
            <p:ph type="ftr" sz="quarter" idx="16"/>
          </p:nvPr>
        </p:nvSpPr>
        <p:spPr/>
        <p:txBody>
          <a:bodyPr/>
          <a:lstStyle/>
          <a:p>
            <a:r>
              <a:rPr lang="en-US"/>
              <a:t>Tutorial: Use of Unscaled Maps</a:t>
            </a:r>
            <a:endParaRPr lang="de-DE" b="1" dirty="0"/>
          </a:p>
        </p:txBody>
      </p:sp>
      <p:sp>
        <p:nvSpPr>
          <p:cNvPr id="15" name="Foliennummernplatzhalter 14">
            <a:extLst>
              <a:ext uri="{FF2B5EF4-FFF2-40B4-BE49-F238E27FC236}">
                <a16:creationId xmlns:a16="http://schemas.microsoft.com/office/drawing/2014/main" xmlns="" id="{A3522CDE-30BA-D540-852F-15132EAB3078}"/>
              </a:ext>
            </a:extLst>
          </p:cNvPr>
          <p:cNvSpPr>
            <a:spLocks noGrp="1"/>
          </p:cNvSpPr>
          <p:nvPr>
            <p:ph type="sldNum" sz="quarter" idx="17"/>
          </p:nvPr>
        </p:nvSpPr>
        <p:spPr/>
        <p:txBody>
          <a:bodyPr/>
          <a:lstStyle/>
          <a:p>
            <a:pPr algn="l"/>
            <a:fld id="{FC702470-8AE9-4E48-9C5F-817F252A268D}" type="slidenum">
              <a:rPr lang="de-DE"/>
              <a:pPr algn="l"/>
              <a:t>‹Nr.›</a:t>
            </a:fld>
            <a:endParaRPr lang="de-DE"/>
          </a:p>
        </p:txBody>
      </p:sp>
      <p:sp>
        <p:nvSpPr>
          <p:cNvPr id="16" name="Textfeld 15">
            <a:extLst>
              <a:ext uri="{FF2B5EF4-FFF2-40B4-BE49-F238E27FC236}">
                <a16:creationId xmlns:a16="http://schemas.microsoft.com/office/drawing/2014/main" xmlns="" id="{B98ECBA5-300B-FA4F-BF8A-E60E8952D827}"/>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Tree>
    <p:extLst>
      <p:ext uri="{BB962C8B-B14F-4D97-AF65-F5344CB8AC3E}">
        <p14:creationId xmlns:p14="http://schemas.microsoft.com/office/powerpoint/2010/main" val="231793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2D84B663-DBE1-47AA-AFEE-2878D846FA90}"/>
              </a:ext>
            </a:extLst>
          </p:cNvPr>
          <p:cNvSpPr>
            <a:spLocks noGrp="1"/>
          </p:cNvSpPr>
          <p:nvPr>
            <p:ph type="title"/>
          </p:nvPr>
        </p:nvSpPr>
        <p:spPr/>
        <p:txBody>
          <a:bodyPr/>
          <a:lstStyle/>
          <a:p>
            <a:r>
              <a:rPr lang="de-DE"/>
              <a:t>Mastertitelformat bearbeiten</a:t>
            </a:r>
          </a:p>
        </p:txBody>
      </p:sp>
      <p:sp>
        <p:nvSpPr>
          <p:cNvPr id="4" name="Foliennummernplatzhalter 3">
            <a:extLst>
              <a:ext uri="{FF2B5EF4-FFF2-40B4-BE49-F238E27FC236}">
                <a16:creationId xmlns:a16="http://schemas.microsoft.com/office/drawing/2014/main" xmlns="" id="{244628D4-28CE-4955-B6A8-AE3C715391DA}"/>
              </a:ext>
            </a:extLst>
          </p:cNvPr>
          <p:cNvSpPr>
            <a:spLocks noGrp="1"/>
          </p:cNvSpPr>
          <p:nvPr>
            <p:ph type="sldNum" sz="quarter" idx="11"/>
          </p:nvPr>
        </p:nvSpPr>
        <p:spPr/>
        <p:txBody>
          <a:bodyPr/>
          <a:lstStyle/>
          <a:p>
            <a:pPr algn="l"/>
            <a:fld id="{FC702470-8AE9-4E48-9C5F-817F252A268D}" type="slidenum">
              <a:rPr lang="de-DE" smtClean="0"/>
              <a:pPr algn="l"/>
              <a:t>‹Nr.›</a:t>
            </a:fld>
            <a:endParaRPr lang="de-DE" dirty="0"/>
          </a:p>
        </p:txBody>
      </p:sp>
      <p:sp>
        <p:nvSpPr>
          <p:cNvPr id="6" name="Textfeld 5">
            <a:extLst>
              <a:ext uri="{FF2B5EF4-FFF2-40B4-BE49-F238E27FC236}">
                <a16:creationId xmlns:a16="http://schemas.microsoft.com/office/drawing/2014/main" xmlns="" id="{456721AC-00A6-4FCA-8D52-3C6488BBD92F}"/>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a:solidFill>
                  <a:schemeClr val="bg2">
                    <a:alpha val="50000"/>
                  </a:schemeClr>
                </a:solidFill>
              </a:rPr>
              <a:t>|  © GasTurb GmbH </a:t>
            </a:r>
            <a:r>
              <a:rPr lang="de-DE" sz="1200" dirty="0" smtClean="0">
                <a:solidFill>
                  <a:schemeClr val="bg2">
                    <a:alpha val="50000"/>
                  </a:schemeClr>
                </a:solidFill>
              </a:rPr>
              <a:t>2021</a:t>
            </a:r>
            <a:endParaRPr lang="de-DE" sz="1200" dirty="0">
              <a:solidFill>
                <a:schemeClr val="bg2">
                  <a:alpha val="50000"/>
                </a:schemeClr>
              </a:solidFill>
            </a:endParaRPr>
          </a:p>
        </p:txBody>
      </p:sp>
      <p:sp>
        <p:nvSpPr>
          <p:cNvPr id="8" name="Textfeld 7">
            <a:extLst>
              <a:ext uri="{FF2B5EF4-FFF2-40B4-BE49-F238E27FC236}">
                <a16:creationId xmlns:a16="http://schemas.microsoft.com/office/drawing/2014/main" xmlns="" id="{4F5F7E66-1FB0-458A-93E0-2119E1F27C4E}"/>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9" name="Fußzeilenplatzhalter 10">
            <a:extLst>
              <a:ext uri="{FF2B5EF4-FFF2-40B4-BE49-F238E27FC236}">
                <a16:creationId xmlns:a16="http://schemas.microsoft.com/office/drawing/2014/main" xmlns="" id="{A740DACE-A01C-4EAC-AC4B-9A945FFB7045}"/>
              </a:ext>
            </a:extLst>
          </p:cNvPr>
          <p:cNvSpPr>
            <a:spLocks noGrp="1"/>
          </p:cNvSpPr>
          <p:nvPr>
            <p:ph type="ftr" sz="quarter" idx="16"/>
          </p:nvPr>
        </p:nvSpPr>
        <p:spPr>
          <a:xfrm>
            <a:off x="0" y="6498000"/>
            <a:ext cx="3780000" cy="360000"/>
          </a:xfrm>
        </p:spPr>
        <p:txBody>
          <a:bodyPr/>
          <a:lstStyle/>
          <a:p>
            <a:r>
              <a:rPr lang="en-US"/>
              <a:t>Tutorial: Use of Unscaled Maps</a:t>
            </a:r>
            <a:endParaRPr lang="de-DE" b="1" dirty="0"/>
          </a:p>
        </p:txBody>
      </p:sp>
      <p:sp>
        <p:nvSpPr>
          <p:cNvPr id="10" name="Datumsplatzhalter 5">
            <a:extLst>
              <a:ext uri="{FF2B5EF4-FFF2-40B4-BE49-F238E27FC236}">
                <a16:creationId xmlns:a16="http://schemas.microsoft.com/office/drawing/2014/main" xmlns="" id="{6A17D032-8AFD-4385-B84B-42E36F6451F7}"/>
              </a:ext>
            </a:extLst>
          </p:cNvPr>
          <p:cNvSpPr>
            <a:spLocks noGrp="1"/>
          </p:cNvSpPr>
          <p:nvPr>
            <p:ph type="dt" sz="half" idx="15"/>
          </p:nvPr>
        </p:nvSpPr>
        <p:spPr>
          <a:xfrm>
            <a:off x="3780000" y="6498000"/>
            <a:ext cx="1260000" cy="360000"/>
          </a:xfrm>
        </p:spPr>
        <p:txBody>
          <a:bodyPr/>
          <a:lstStyle/>
          <a:p>
            <a:pPr algn="r"/>
            <a:r>
              <a:rPr lang="de-DE"/>
              <a:t>09.12.2020</a:t>
            </a:r>
            <a:endParaRPr lang="de-DE" dirty="0"/>
          </a:p>
        </p:txBody>
      </p:sp>
    </p:spTree>
    <p:extLst>
      <p:ext uri="{BB962C8B-B14F-4D97-AF65-F5344CB8AC3E}">
        <p14:creationId xmlns:p14="http://schemas.microsoft.com/office/powerpoint/2010/main" val="3117877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sseit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91092163-583A-2F4B-BFDE-7EFCB995FA30}"/>
              </a:ext>
            </a:extLst>
          </p:cNvPr>
          <p:cNvSpPr>
            <a:spLocks noGrp="1"/>
          </p:cNvSpPr>
          <p:nvPr>
            <p:ph type="title"/>
          </p:nvPr>
        </p:nvSpPr>
        <p:spPr/>
        <p:txBody>
          <a:bodyPr/>
          <a:lstStyle/>
          <a:p>
            <a:r>
              <a:rPr lang="de-DE"/>
              <a:t>Mastertitelformat bearbeiten</a:t>
            </a:r>
          </a:p>
        </p:txBody>
      </p:sp>
      <p:sp>
        <p:nvSpPr>
          <p:cNvPr id="7" name="Inhaltsplatzhalter 6">
            <a:extLst>
              <a:ext uri="{FF2B5EF4-FFF2-40B4-BE49-F238E27FC236}">
                <a16:creationId xmlns:a16="http://schemas.microsoft.com/office/drawing/2014/main" xmlns="" id="{AA54B71A-998B-3C42-B378-59B7D7C38EB1}"/>
              </a:ext>
            </a:extLst>
          </p:cNvPr>
          <p:cNvSpPr>
            <a:spLocks noGrp="1"/>
          </p:cNvSpPr>
          <p:nvPr>
            <p:ph sz="quarter" idx="13"/>
          </p:nvPr>
        </p:nvSpPr>
        <p:spPr>
          <a:xfrm>
            <a:off x="431800" y="1440000"/>
            <a:ext cx="3960000" cy="4860000"/>
          </a:xfrm>
        </p:spPr>
        <p:txBody>
          <a:bodyPr/>
          <a:lstStyle>
            <a:lvl1pPr>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9" name="Inhaltsplatzhalter 6">
            <a:extLst>
              <a:ext uri="{FF2B5EF4-FFF2-40B4-BE49-F238E27FC236}">
                <a16:creationId xmlns:a16="http://schemas.microsoft.com/office/drawing/2014/main" xmlns="" id="{2E02AABC-6200-E643-B58A-7FCDADB10A30}"/>
              </a:ext>
            </a:extLst>
          </p:cNvPr>
          <p:cNvSpPr>
            <a:spLocks noGrp="1"/>
          </p:cNvSpPr>
          <p:nvPr>
            <p:ph sz="quarter" idx="14"/>
          </p:nvPr>
        </p:nvSpPr>
        <p:spPr>
          <a:xfrm>
            <a:off x="4752000" y="1440000"/>
            <a:ext cx="3960000" cy="4860000"/>
          </a:xfrm>
        </p:spPr>
        <p:txBody>
          <a:bodyPr/>
          <a:lstStyle>
            <a:lvl1pPr>
              <a:defRPr sz="1600"/>
            </a:lvl1pPr>
            <a:lvl2pPr>
              <a:defRPr sz="1600"/>
            </a:lvl2pPr>
            <a:lvl3pPr>
              <a:defRPr sz="1600"/>
            </a:lvl3pPr>
            <a:lvl4pPr>
              <a:defRPr sz="1600"/>
            </a:lvl4pPr>
            <a:lvl5pPr>
              <a:defRPr sz="1600"/>
            </a:lvl5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Textfeld 9">
            <a:extLst>
              <a:ext uri="{FF2B5EF4-FFF2-40B4-BE49-F238E27FC236}">
                <a16:creationId xmlns:a16="http://schemas.microsoft.com/office/drawing/2014/main" xmlns="" id="{E64D325D-0967-244D-A5A0-D8883BE01077}"/>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6" name="Datumsplatzhalter 5">
            <a:extLst>
              <a:ext uri="{FF2B5EF4-FFF2-40B4-BE49-F238E27FC236}">
                <a16:creationId xmlns:a16="http://schemas.microsoft.com/office/drawing/2014/main" xmlns="" id="{3A438B45-F881-2246-94A0-2FF39D2DCB54}"/>
              </a:ext>
            </a:extLst>
          </p:cNvPr>
          <p:cNvSpPr>
            <a:spLocks noGrp="1"/>
          </p:cNvSpPr>
          <p:nvPr>
            <p:ph type="dt" sz="half" idx="15"/>
          </p:nvPr>
        </p:nvSpPr>
        <p:spPr/>
        <p:txBody>
          <a:bodyPr/>
          <a:lstStyle/>
          <a:p>
            <a:pPr algn="r"/>
            <a:r>
              <a:rPr lang="de-DE"/>
              <a:t>09.12.2020</a:t>
            </a:r>
            <a:endParaRPr lang="de-DE" dirty="0"/>
          </a:p>
        </p:txBody>
      </p:sp>
      <p:sp>
        <p:nvSpPr>
          <p:cNvPr id="11" name="Fußzeilenplatzhalter 10">
            <a:extLst>
              <a:ext uri="{FF2B5EF4-FFF2-40B4-BE49-F238E27FC236}">
                <a16:creationId xmlns:a16="http://schemas.microsoft.com/office/drawing/2014/main" xmlns="" id="{8E2E0CD9-DBFD-C747-BEC0-E4EFED4657F2}"/>
              </a:ext>
            </a:extLst>
          </p:cNvPr>
          <p:cNvSpPr>
            <a:spLocks noGrp="1"/>
          </p:cNvSpPr>
          <p:nvPr>
            <p:ph type="ftr" sz="quarter" idx="16"/>
          </p:nvPr>
        </p:nvSpPr>
        <p:spPr/>
        <p:txBody>
          <a:bodyPr/>
          <a:lstStyle/>
          <a:p>
            <a:r>
              <a:rPr lang="en-US"/>
              <a:t>Tutorial: Use of Unscaled Maps</a:t>
            </a:r>
            <a:endParaRPr lang="de-DE" b="1"/>
          </a:p>
        </p:txBody>
      </p:sp>
      <p:sp>
        <p:nvSpPr>
          <p:cNvPr id="12" name="Foliennummernplatzhalter 11">
            <a:extLst>
              <a:ext uri="{FF2B5EF4-FFF2-40B4-BE49-F238E27FC236}">
                <a16:creationId xmlns:a16="http://schemas.microsoft.com/office/drawing/2014/main" xmlns="" id="{9A7BFD55-777A-734B-954A-4C53C9872BA8}"/>
              </a:ext>
            </a:extLst>
          </p:cNvPr>
          <p:cNvSpPr>
            <a:spLocks noGrp="1"/>
          </p:cNvSpPr>
          <p:nvPr>
            <p:ph type="sldNum" sz="quarter" idx="17"/>
          </p:nvPr>
        </p:nvSpPr>
        <p:spPr/>
        <p:txBody>
          <a:bodyPr/>
          <a:lstStyle/>
          <a:p>
            <a:pPr algn="l"/>
            <a:fld id="{FC702470-8AE9-4E48-9C5F-817F252A268D}" type="slidenum">
              <a:rPr lang="de-DE"/>
              <a:pPr algn="l"/>
              <a:t>‹Nr.›</a:t>
            </a:fld>
            <a:endParaRPr lang="de-DE"/>
          </a:p>
        </p:txBody>
      </p:sp>
      <p:sp>
        <p:nvSpPr>
          <p:cNvPr id="13" name="Textfeld 12">
            <a:extLst>
              <a:ext uri="{FF2B5EF4-FFF2-40B4-BE49-F238E27FC236}">
                <a16:creationId xmlns:a16="http://schemas.microsoft.com/office/drawing/2014/main" xmlns="" id="{68F7F9F0-3592-0C4B-8E97-4BDA795EF13F}"/>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err="1">
                <a:solidFill>
                  <a:schemeClr val="bg2">
                    <a:alpha val="50000"/>
                  </a:schemeClr>
                </a:solidFill>
              </a:rPr>
              <a:t>|  © GasTurb GmbH 2020</a:t>
            </a:r>
          </a:p>
        </p:txBody>
      </p:sp>
    </p:spTree>
    <p:extLst>
      <p:ext uri="{BB962C8B-B14F-4D97-AF65-F5344CB8AC3E}">
        <p14:creationId xmlns:p14="http://schemas.microsoft.com/office/powerpoint/2010/main" val="4243453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chlußseite">
    <p:spTree>
      <p:nvGrpSpPr>
        <p:cNvPr id="1" name=""/>
        <p:cNvGrpSpPr/>
        <p:nvPr/>
      </p:nvGrpSpPr>
      <p:grpSpPr>
        <a:xfrm>
          <a:off x="0" y="0"/>
          <a:ext cx="0" cy="0"/>
          <a:chOff x="0" y="0"/>
          <a:chExt cx="0" cy="0"/>
        </a:xfrm>
      </p:grpSpPr>
      <p:sp>
        <p:nvSpPr>
          <p:cNvPr id="6" name="Subtitle 2">
            <a:extLst>
              <a:ext uri="{FF2B5EF4-FFF2-40B4-BE49-F238E27FC236}">
                <a16:creationId xmlns:a16="http://schemas.microsoft.com/office/drawing/2014/main" xmlns="" id="{2A78F88F-EFCE-F446-97FF-49593E3DA5F2}"/>
              </a:ext>
            </a:extLst>
          </p:cNvPr>
          <p:cNvSpPr>
            <a:spLocks noGrp="1"/>
          </p:cNvSpPr>
          <p:nvPr>
            <p:ph type="subTitle" idx="1" hasCustomPrompt="1"/>
          </p:nvPr>
        </p:nvSpPr>
        <p:spPr>
          <a:xfrm>
            <a:off x="432000" y="1440000"/>
            <a:ext cx="3960000" cy="4860000"/>
          </a:xfrm>
        </p:spPr>
        <p:txBody>
          <a:bodyPr/>
          <a:lstStyle>
            <a:lvl1pPr marL="0" indent="0" algn="l">
              <a:spcBef>
                <a:spcPts val="0"/>
              </a:spcBef>
              <a:buNone/>
              <a:defRPr sz="2800" b="1">
                <a:solidFill>
                  <a:srgbClr val="B45AD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dirty="0" err="1"/>
              <a:t>Thank</a:t>
            </a:r>
            <a:r>
              <a:rPr lang="de-DE" dirty="0"/>
              <a:t> </a:t>
            </a:r>
            <a:r>
              <a:rPr lang="de-DE" dirty="0" err="1"/>
              <a:t>you</a:t>
            </a:r>
            <a:r>
              <a:rPr lang="de-DE" dirty="0"/>
              <a:t> </a:t>
            </a:r>
            <a:r>
              <a:rPr lang="de-DE" dirty="0" err="1"/>
              <a:t>for</a:t>
            </a:r>
            <a:r>
              <a:rPr lang="de-DE" dirty="0"/>
              <a:t> </a:t>
            </a:r>
            <a:br>
              <a:rPr lang="de-DE" dirty="0"/>
            </a:br>
            <a:r>
              <a:rPr lang="de-DE" dirty="0" err="1"/>
              <a:t>your</a:t>
            </a:r>
            <a:r>
              <a:rPr lang="de-DE" dirty="0"/>
              <a:t> </a:t>
            </a:r>
            <a:r>
              <a:rPr lang="de-DE" dirty="0" err="1"/>
              <a:t>attention</a:t>
            </a:r>
            <a:r>
              <a:rPr lang="de-DE" dirty="0"/>
              <a:t>!</a:t>
            </a:r>
          </a:p>
        </p:txBody>
      </p:sp>
      <p:pic>
        <p:nvPicPr>
          <p:cNvPr id="9" name="Grafik 8" descr="Ein Bild, das Text enthält.&#10;&#10;Automatisch generierte Beschreibung">
            <a:extLst>
              <a:ext uri="{FF2B5EF4-FFF2-40B4-BE49-F238E27FC236}">
                <a16:creationId xmlns:a16="http://schemas.microsoft.com/office/drawing/2014/main" xmlns="" id="{ED03E7CB-462F-2244-9992-44CC3AF97FFB}"/>
              </a:ext>
            </a:extLst>
          </p:cNvPr>
          <p:cNvPicPr>
            <a:picLocks noChangeAspect="1"/>
          </p:cNvPicPr>
          <p:nvPr userDrawn="1"/>
        </p:nvPicPr>
        <p:blipFill>
          <a:blip r:embed="rId2"/>
          <a:stretch>
            <a:fillRect/>
          </a:stretch>
        </p:blipFill>
        <p:spPr>
          <a:xfrm>
            <a:off x="4328584" y="1435100"/>
            <a:ext cx="4381500" cy="3581400"/>
          </a:xfrm>
          <a:prstGeom prst="rect">
            <a:avLst/>
          </a:prstGeom>
        </p:spPr>
      </p:pic>
      <p:sp>
        <p:nvSpPr>
          <p:cNvPr id="8" name="Textfeld 7">
            <a:extLst>
              <a:ext uri="{FF2B5EF4-FFF2-40B4-BE49-F238E27FC236}">
                <a16:creationId xmlns:a16="http://schemas.microsoft.com/office/drawing/2014/main" xmlns="" id="{7EAD567A-41A3-C448-9B1E-295CFC050791}"/>
              </a:ext>
            </a:extLst>
          </p:cNvPr>
          <p:cNvSpPr txBox="1"/>
          <p:nvPr userDrawn="1"/>
        </p:nvSpPr>
        <p:spPr>
          <a:xfrm>
            <a:off x="6800974" y="6585667"/>
            <a:ext cx="720000" cy="184666"/>
          </a:xfrm>
          <a:prstGeom prst="rect">
            <a:avLst/>
          </a:prstGeom>
          <a:noFill/>
        </p:spPr>
        <p:txBody>
          <a:bodyPr wrap="square" lIns="0" tIns="0" rIns="72000" bIns="0" rtlCol="0" anchor="ctr" anchorCtr="0">
            <a:spAutoFit/>
          </a:bodyPr>
          <a:lstStyle/>
          <a:p>
            <a:pPr algn="r">
              <a:spcAft>
                <a:spcPts val="600"/>
              </a:spcAft>
            </a:pPr>
            <a:r>
              <a:rPr lang="de-DE" sz="1200" b="1" dirty="0" err="1">
                <a:solidFill>
                  <a:schemeClr val="bg2">
                    <a:alpha val="50000"/>
                  </a:schemeClr>
                </a:solidFill>
              </a:rPr>
              <a:t>Slide</a:t>
            </a:r>
          </a:p>
        </p:txBody>
      </p:sp>
      <p:sp>
        <p:nvSpPr>
          <p:cNvPr id="5" name="Datumsplatzhalter 4">
            <a:extLst>
              <a:ext uri="{FF2B5EF4-FFF2-40B4-BE49-F238E27FC236}">
                <a16:creationId xmlns:a16="http://schemas.microsoft.com/office/drawing/2014/main" xmlns="" id="{28C1D7D6-89CD-6D4C-8D61-04761664AF7F}"/>
              </a:ext>
            </a:extLst>
          </p:cNvPr>
          <p:cNvSpPr>
            <a:spLocks noGrp="1"/>
          </p:cNvSpPr>
          <p:nvPr>
            <p:ph type="dt" sz="half" idx="10"/>
          </p:nvPr>
        </p:nvSpPr>
        <p:spPr/>
        <p:txBody>
          <a:bodyPr/>
          <a:lstStyle/>
          <a:p>
            <a:pPr algn="r"/>
            <a:r>
              <a:rPr lang="de-DE"/>
              <a:t>09.12.2020</a:t>
            </a:r>
          </a:p>
        </p:txBody>
      </p:sp>
      <p:sp>
        <p:nvSpPr>
          <p:cNvPr id="10" name="Fußzeilenplatzhalter 9">
            <a:extLst>
              <a:ext uri="{FF2B5EF4-FFF2-40B4-BE49-F238E27FC236}">
                <a16:creationId xmlns:a16="http://schemas.microsoft.com/office/drawing/2014/main" xmlns="" id="{A37FBE7D-934D-E64E-8A88-07E474B3B63D}"/>
              </a:ext>
            </a:extLst>
          </p:cNvPr>
          <p:cNvSpPr>
            <a:spLocks noGrp="1"/>
          </p:cNvSpPr>
          <p:nvPr>
            <p:ph type="ftr" sz="quarter" idx="11"/>
          </p:nvPr>
        </p:nvSpPr>
        <p:spPr/>
        <p:txBody>
          <a:bodyPr/>
          <a:lstStyle/>
          <a:p>
            <a:r>
              <a:rPr lang="en-US"/>
              <a:t>Tutorial: Use of Unscaled Maps</a:t>
            </a:r>
            <a:endParaRPr lang="de-DE" b="1"/>
          </a:p>
        </p:txBody>
      </p:sp>
      <p:sp>
        <p:nvSpPr>
          <p:cNvPr id="11" name="Foliennummernplatzhalter 10">
            <a:extLst>
              <a:ext uri="{FF2B5EF4-FFF2-40B4-BE49-F238E27FC236}">
                <a16:creationId xmlns:a16="http://schemas.microsoft.com/office/drawing/2014/main" xmlns="" id="{3EE30701-34DD-3844-BF24-BB39A7DFA743}"/>
              </a:ext>
            </a:extLst>
          </p:cNvPr>
          <p:cNvSpPr>
            <a:spLocks noGrp="1"/>
          </p:cNvSpPr>
          <p:nvPr>
            <p:ph type="sldNum" sz="quarter" idx="12"/>
          </p:nvPr>
        </p:nvSpPr>
        <p:spPr/>
        <p:txBody>
          <a:bodyPr/>
          <a:lstStyle/>
          <a:p>
            <a:pPr algn="l"/>
            <a:fld id="{FC702470-8AE9-4E48-9C5F-817F252A268D}" type="slidenum">
              <a:rPr lang="de-DE"/>
              <a:pPr algn="l"/>
              <a:t>‹Nr.›</a:t>
            </a:fld>
            <a:endParaRPr lang="de-DE"/>
          </a:p>
        </p:txBody>
      </p:sp>
      <p:sp>
        <p:nvSpPr>
          <p:cNvPr id="12" name="Textfeld 11">
            <a:extLst>
              <a:ext uri="{FF2B5EF4-FFF2-40B4-BE49-F238E27FC236}">
                <a16:creationId xmlns:a16="http://schemas.microsoft.com/office/drawing/2014/main" xmlns="" id="{91A24AD7-99C6-0449-AF46-F2BA76D9558C}"/>
              </a:ext>
            </a:extLst>
          </p:cNvPr>
          <p:cNvSpPr txBox="1"/>
          <p:nvPr userDrawn="1"/>
        </p:nvSpPr>
        <p:spPr>
          <a:xfrm>
            <a:off x="5040000" y="6585667"/>
            <a:ext cx="1800000" cy="184666"/>
          </a:xfrm>
          <a:prstGeom prst="rect">
            <a:avLst/>
          </a:prstGeom>
          <a:noFill/>
        </p:spPr>
        <p:txBody>
          <a:bodyPr wrap="square" lIns="0" tIns="0" rIns="0" bIns="0" rtlCol="0" anchor="ctr" anchorCtr="0">
            <a:spAutoFit/>
          </a:bodyPr>
          <a:lstStyle/>
          <a:p>
            <a:pPr algn="l">
              <a:spcAft>
                <a:spcPts val="600"/>
              </a:spcAft>
            </a:pPr>
            <a:r>
              <a:rPr lang="de-DE" sz="1200" dirty="0" err="1">
                <a:solidFill>
                  <a:schemeClr val="bg2">
                    <a:alpha val="50000"/>
                  </a:schemeClr>
                </a:solidFill>
              </a:rPr>
              <a:t>|  © GasTurb GmbH 2020</a:t>
            </a:r>
          </a:p>
        </p:txBody>
      </p:sp>
    </p:spTree>
    <p:extLst>
      <p:ext uri="{BB962C8B-B14F-4D97-AF65-F5344CB8AC3E}">
        <p14:creationId xmlns:p14="http://schemas.microsoft.com/office/powerpoint/2010/main" val="32884516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014413" y="3198884"/>
            <a:ext cx="7772400" cy="1362075"/>
          </a:xfrm>
        </p:spPr>
        <p:txBody>
          <a:bodyPr anchor="t"/>
          <a:lstStyle>
            <a:lvl1pPr algn="l">
              <a:defRPr sz="4000" b="1" cap="all"/>
            </a:lvl1pPr>
          </a:lstStyle>
          <a:p>
            <a:r>
              <a:rPr lang="de-DE"/>
              <a:t>Titelmasterformat durch Klicken bearbeiten</a:t>
            </a:r>
            <a:endParaRPr lang="de-DE" dirty="0"/>
          </a:p>
        </p:txBody>
      </p:sp>
      <p:sp>
        <p:nvSpPr>
          <p:cNvPr id="3" name="Textplatzhalter 2"/>
          <p:cNvSpPr>
            <a:spLocks noGrp="1"/>
          </p:cNvSpPr>
          <p:nvPr>
            <p:ph type="body" idx="1"/>
          </p:nvPr>
        </p:nvSpPr>
        <p:spPr>
          <a:xfrm>
            <a:off x="1014413" y="1698697"/>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5" name="Datumsplatzhalter 4"/>
          <p:cNvSpPr>
            <a:spLocks noGrp="1"/>
          </p:cNvSpPr>
          <p:nvPr>
            <p:ph type="dt" sz="half" idx="10"/>
          </p:nvPr>
        </p:nvSpPr>
        <p:spPr/>
        <p:txBody>
          <a:bodyPr/>
          <a:lstStyle/>
          <a:p>
            <a:r>
              <a:rPr lang="de-DE"/>
              <a:t>09.12.2020</a:t>
            </a:r>
            <a:endParaRPr lang="en-US"/>
          </a:p>
        </p:txBody>
      </p:sp>
      <p:sp>
        <p:nvSpPr>
          <p:cNvPr id="6" name="Fußzeilenplatzhalter 5"/>
          <p:cNvSpPr>
            <a:spLocks noGrp="1"/>
          </p:cNvSpPr>
          <p:nvPr>
            <p:ph type="ftr" sz="quarter" idx="11"/>
          </p:nvPr>
        </p:nvSpPr>
        <p:spPr/>
        <p:txBody>
          <a:bodyPr/>
          <a:lstStyle/>
          <a:p>
            <a:r>
              <a:rPr lang="en-US"/>
              <a:t>Tutorial: Use of Unscaled Maps</a:t>
            </a:r>
            <a:endParaRPr lang="en-US" dirty="0"/>
          </a:p>
        </p:txBody>
      </p:sp>
      <p:sp>
        <p:nvSpPr>
          <p:cNvPr id="9" name="Foliennummernplatzhalter 8"/>
          <p:cNvSpPr>
            <a:spLocks noGrp="1"/>
          </p:cNvSpPr>
          <p:nvPr>
            <p:ph type="sldNum" sz="quarter" idx="12"/>
          </p:nvPr>
        </p:nvSpPr>
        <p:spPr/>
        <p:txBody>
          <a:bodyPr/>
          <a:lstStyle/>
          <a:p>
            <a:fld id="{716C85B0-BC9C-426C-9911-E9BD28E8AC6E}" type="slidenum">
              <a:rPr lang="en-US" smtClean="0"/>
              <a:pPr/>
              <a:t>‹Nr.›</a:t>
            </a:fld>
            <a:endParaRPr lang="en-US"/>
          </a:p>
        </p:txBody>
      </p:sp>
    </p:spTree>
    <p:extLst>
      <p:ext uri="{BB962C8B-B14F-4D97-AF65-F5344CB8AC3E}">
        <p14:creationId xmlns:p14="http://schemas.microsoft.com/office/powerpoint/2010/main" val="32725568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a:t>Titelmasterformat durch Klicken bearbeiten</a:t>
            </a:r>
          </a:p>
        </p:txBody>
      </p:sp>
      <p:sp>
        <p:nvSpPr>
          <p:cNvPr id="4" name="Datumsplatzhalter 3"/>
          <p:cNvSpPr>
            <a:spLocks noGrp="1"/>
          </p:cNvSpPr>
          <p:nvPr>
            <p:ph type="dt" sz="half" idx="10"/>
          </p:nvPr>
        </p:nvSpPr>
        <p:spPr/>
        <p:txBody>
          <a:bodyPr/>
          <a:lstStyle/>
          <a:p>
            <a:r>
              <a:rPr lang="de-DE"/>
              <a:t>09.12.2020</a:t>
            </a:r>
            <a:endParaRPr lang="en-US"/>
          </a:p>
        </p:txBody>
      </p:sp>
      <p:sp>
        <p:nvSpPr>
          <p:cNvPr id="5" name="Fußzeilenplatzhalter 4"/>
          <p:cNvSpPr>
            <a:spLocks noGrp="1"/>
          </p:cNvSpPr>
          <p:nvPr>
            <p:ph type="ftr" sz="quarter" idx="11"/>
          </p:nvPr>
        </p:nvSpPr>
        <p:spPr/>
        <p:txBody>
          <a:bodyPr/>
          <a:lstStyle/>
          <a:p>
            <a:r>
              <a:rPr lang="en-US"/>
              <a:t>Tutorial: Use of Unscaled Maps</a:t>
            </a:r>
            <a:endParaRPr lang="en-US" dirty="0"/>
          </a:p>
        </p:txBody>
      </p:sp>
      <p:sp>
        <p:nvSpPr>
          <p:cNvPr id="7" name="Foliennummernplatzhalter 6"/>
          <p:cNvSpPr>
            <a:spLocks noGrp="1"/>
          </p:cNvSpPr>
          <p:nvPr>
            <p:ph type="sldNum" sz="quarter" idx="12"/>
          </p:nvPr>
        </p:nvSpPr>
        <p:spPr/>
        <p:txBody>
          <a:bodyPr/>
          <a:lstStyle/>
          <a:p>
            <a:fld id="{6F6D7067-A3EC-48B5-AD33-8A0A08ED16FE}" type="slidenum">
              <a:rPr lang="en-US" smtClean="0"/>
              <a:pPr/>
              <a:t>‹Nr.›</a:t>
            </a:fld>
            <a:endParaRPr lang="en-US"/>
          </a:p>
        </p:txBody>
      </p:sp>
    </p:spTree>
    <p:extLst>
      <p:ext uri="{BB962C8B-B14F-4D97-AF65-F5344CB8AC3E}">
        <p14:creationId xmlns:p14="http://schemas.microsoft.com/office/powerpoint/2010/main" val="1879626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xmlns="" id="{29843791-64EE-6344-BCC2-9760E87B2C6F}"/>
              </a:ext>
            </a:extLst>
          </p:cNvPr>
          <p:cNvPicPr>
            <a:picLocks noChangeAspect="1"/>
          </p:cNvPicPr>
          <p:nvPr userDrawn="1"/>
        </p:nvPicPr>
        <p:blipFill>
          <a:blip r:embed="rId10"/>
          <a:stretch>
            <a:fillRect/>
          </a:stretch>
        </p:blipFill>
        <p:spPr>
          <a:xfrm>
            <a:off x="0" y="0"/>
            <a:ext cx="9144000" cy="950976"/>
          </a:xfrm>
          <a:prstGeom prst="rect">
            <a:avLst/>
          </a:prstGeom>
        </p:spPr>
      </p:pic>
      <p:pic>
        <p:nvPicPr>
          <p:cNvPr id="10" name="Grafik 9">
            <a:extLst>
              <a:ext uri="{FF2B5EF4-FFF2-40B4-BE49-F238E27FC236}">
                <a16:creationId xmlns:a16="http://schemas.microsoft.com/office/drawing/2014/main" xmlns="" id="{0EA1209B-2654-B740-B779-89B1436F414A}"/>
              </a:ext>
            </a:extLst>
          </p:cNvPr>
          <p:cNvPicPr>
            <a:picLocks noChangeAspect="1"/>
          </p:cNvPicPr>
          <p:nvPr userDrawn="1"/>
        </p:nvPicPr>
        <p:blipFill>
          <a:blip r:embed="rId11"/>
          <a:stretch>
            <a:fillRect/>
          </a:stretch>
        </p:blipFill>
        <p:spPr>
          <a:xfrm>
            <a:off x="0" y="6464300"/>
            <a:ext cx="9144000" cy="393700"/>
          </a:xfrm>
          <a:prstGeom prst="rect">
            <a:avLst/>
          </a:prstGeom>
        </p:spPr>
      </p:pic>
      <p:sp>
        <p:nvSpPr>
          <p:cNvPr id="3" name="Text Placeholder 2"/>
          <p:cNvSpPr>
            <a:spLocks noGrp="1"/>
          </p:cNvSpPr>
          <p:nvPr>
            <p:ph type="body" idx="1"/>
          </p:nvPr>
        </p:nvSpPr>
        <p:spPr>
          <a:xfrm>
            <a:off x="432000" y="1440000"/>
            <a:ext cx="3960000" cy="4860000"/>
          </a:xfrm>
          <a:prstGeom prst="rect">
            <a:avLst/>
          </a:prstGeom>
        </p:spPr>
        <p:txBody>
          <a:bodyPr vert="horz" lIns="0" tIns="0" rIns="0" bIns="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2" name="Title Placeholder 1"/>
          <p:cNvSpPr>
            <a:spLocks noGrp="1"/>
          </p:cNvSpPr>
          <p:nvPr>
            <p:ph type="title"/>
          </p:nvPr>
        </p:nvSpPr>
        <p:spPr>
          <a:xfrm>
            <a:off x="432000" y="0"/>
            <a:ext cx="6660000" cy="900000"/>
          </a:xfrm>
          <a:prstGeom prst="rect">
            <a:avLst/>
          </a:prstGeom>
        </p:spPr>
        <p:txBody>
          <a:bodyPr vert="horz" lIns="0" tIns="0" rIns="0" bIns="0" rtlCol="0" anchor="ctr">
            <a:normAutofit/>
          </a:bodyPr>
          <a:lstStyle/>
          <a:p>
            <a:r>
              <a:rPr lang="de-DE" dirty="0"/>
              <a:t>Mastertitelformat bearbeiten</a:t>
            </a:r>
            <a:endParaRPr lang="en-US" dirty="0"/>
          </a:p>
        </p:txBody>
      </p:sp>
      <p:pic>
        <p:nvPicPr>
          <p:cNvPr id="11" name="Grafik 10" descr="Ein Bild, das Himmel, Ebene, draußen, fliegend enthält.&#10;&#10;Automatisch generierte Beschreibung">
            <a:extLst>
              <a:ext uri="{FF2B5EF4-FFF2-40B4-BE49-F238E27FC236}">
                <a16:creationId xmlns:a16="http://schemas.microsoft.com/office/drawing/2014/main" xmlns="" id="{BC3D0F2B-46A3-0842-A364-9D402A6FB284}"/>
              </a:ext>
            </a:extLst>
          </p:cNvPr>
          <p:cNvPicPr>
            <a:picLocks noChangeAspect="1"/>
          </p:cNvPicPr>
          <p:nvPr userDrawn="1"/>
        </p:nvPicPr>
        <p:blipFill>
          <a:blip r:embed="rId12"/>
          <a:stretch>
            <a:fillRect/>
          </a:stretch>
        </p:blipFill>
        <p:spPr>
          <a:xfrm>
            <a:off x="7924800" y="6502400"/>
            <a:ext cx="1219200" cy="355600"/>
          </a:xfrm>
          <a:prstGeom prst="rect">
            <a:avLst/>
          </a:prstGeom>
        </p:spPr>
      </p:pic>
      <p:sp>
        <p:nvSpPr>
          <p:cNvPr id="4" name="Datumsplatzhalter 3">
            <a:extLst>
              <a:ext uri="{FF2B5EF4-FFF2-40B4-BE49-F238E27FC236}">
                <a16:creationId xmlns:a16="http://schemas.microsoft.com/office/drawing/2014/main" xmlns="" id="{9E3BC810-BAEC-5E4E-8002-083D9723C8B4}"/>
              </a:ext>
            </a:extLst>
          </p:cNvPr>
          <p:cNvSpPr>
            <a:spLocks noGrp="1"/>
          </p:cNvSpPr>
          <p:nvPr>
            <p:ph type="dt" sz="half" idx="2"/>
          </p:nvPr>
        </p:nvSpPr>
        <p:spPr>
          <a:xfrm>
            <a:off x="3780000" y="6498000"/>
            <a:ext cx="1260000" cy="360000"/>
          </a:xfrm>
          <a:prstGeom prst="rect">
            <a:avLst/>
          </a:prstGeom>
        </p:spPr>
        <p:txBody>
          <a:bodyPr vert="horz" lIns="0" tIns="0" rIns="72000" bIns="0" rtlCol="0" anchor="ctr"/>
          <a:lstStyle>
            <a:lvl1pPr algn="r">
              <a:defRPr sz="1200" b="0">
                <a:solidFill>
                  <a:schemeClr val="bg2">
                    <a:alpha val="50000"/>
                  </a:schemeClr>
                </a:solidFill>
              </a:defRPr>
            </a:lvl1pPr>
          </a:lstStyle>
          <a:p>
            <a:r>
              <a:rPr lang="de-DE"/>
              <a:t>09.12.2020</a:t>
            </a:r>
            <a:endParaRPr lang="de-DE" dirty="0"/>
          </a:p>
        </p:txBody>
      </p:sp>
      <p:sp>
        <p:nvSpPr>
          <p:cNvPr id="6" name="Foliennummernplatzhalter 5">
            <a:extLst>
              <a:ext uri="{FF2B5EF4-FFF2-40B4-BE49-F238E27FC236}">
                <a16:creationId xmlns:a16="http://schemas.microsoft.com/office/drawing/2014/main" xmlns="" id="{2EDBC5D1-4EC5-CF43-8824-44A48F0A8ECE}"/>
              </a:ext>
            </a:extLst>
          </p:cNvPr>
          <p:cNvSpPr>
            <a:spLocks noGrp="1"/>
          </p:cNvSpPr>
          <p:nvPr>
            <p:ph type="sldNum" sz="quarter" idx="4"/>
          </p:nvPr>
        </p:nvSpPr>
        <p:spPr>
          <a:xfrm>
            <a:off x="7524752" y="6498000"/>
            <a:ext cx="360000" cy="360000"/>
          </a:xfrm>
          <a:prstGeom prst="rect">
            <a:avLst/>
          </a:prstGeom>
        </p:spPr>
        <p:txBody>
          <a:bodyPr vert="horz" lIns="0" tIns="0" rIns="0" bIns="0" rtlCol="0" anchor="ctr"/>
          <a:lstStyle>
            <a:lvl1pPr algn="r">
              <a:defRPr sz="1200" b="1">
                <a:solidFill>
                  <a:schemeClr val="bg2">
                    <a:alpha val="50000"/>
                  </a:schemeClr>
                </a:solidFill>
              </a:defRPr>
            </a:lvl1pPr>
          </a:lstStyle>
          <a:p>
            <a:pPr algn="l"/>
            <a:fld id="{FC702470-8AE9-4E48-9C5F-817F252A268D}" type="slidenum">
              <a:rPr lang="de-DE"/>
              <a:pPr algn="l"/>
              <a:t>‹Nr.›</a:t>
            </a:fld>
            <a:endParaRPr lang="de-DE"/>
          </a:p>
        </p:txBody>
      </p:sp>
      <p:sp>
        <p:nvSpPr>
          <p:cNvPr id="7" name="Fußzeilenplatzhalter 6">
            <a:extLst>
              <a:ext uri="{FF2B5EF4-FFF2-40B4-BE49-F238E27FC236}">
                <a16:creationId xmlns:a16="http://schemas.microsoft.com/office/drawing/2014/main" xmlns="" id="{94A9429E-C0C6-9A46-9554-967910E5411C}"/>
              </a:ext>
            </a:extLst>
          </p:cNvPr>
          <p:cNvSpPr>
            <a:spLocks noGrp="1"/>
          </p:cNvSpPr>
          <p:nvPr>
            <p:ph type="ftr" sz="quarter" idx="3"/>
          </p:nvPr>
        </p:nvSpPr>
        <p:spPr>
          <a:xfrm>
            <a:off x="0" y="6498000"/>
            <a:ext cx="3780000" cy="360000"/>
          </a:xfrm>
          <a:prstGeom prst="rect">
            <a:avLst/>
          </a:prstGeom>
        </p:spPr>
        <p:txBody>
          <a:bodyPr vert="horz" lIns="432000" tIns="0" rIns="0" bIns="0" rtlCol="0" anchor="ctr"/>
          <a:lstStyle>
            <a:lvl1pPr algn="l">
              <a:defRPr sz="1200" b="0">
                <a:solidFill>
                  <a:schemeClr val="bg2">
                    <a:alpha val="50000"/>
                  </a:schemeClr>
                </a:solidFill>
              </a:defRPr>
            </a:lvl1pPr>
          </a:lstStyle>
          <a:p>
            <a:r>
              <a:rPr lang="en-US"/>
              <a:t>Tutorial: Use of Unscaled Maps</a:t>
            </a:r>
            <a:endParaRPr lang="de-DE" dirty="0"/>
          </a:p>
        </p:txBody>
      </p:sp>
    </p:spTree>
    <p:extLst>
      <p:ext uri="{BB962C8B-B14F-4D97-AF65-F5344CB8AC3E}">
        <p14:creationId xmlns:p14="http://schemas.microsoft.com/office/powerpoint/2010/main" val="404683696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8" r:id="rId4"/>
    <p:sldLayoutId id="2147483664" r:id="rId5"/>
    <p:sldLayoutId id="2147483665" r:id="rId6"/>
    <p:sldLayoutId id="2147483666" r:id="rId7"/>
    <p:sldLayoutId id="2147483667" r:id="rId8"/>
  </p:sldLayoutIdLst>
  <p:hf hdr="0"/>
  <p:txStyles>
    <p:titleStyle>
      <a:lvl1pPr algn="l" defTabSz="914400" rtl="0" eaLnBrk="1" latinLnBrk="0" hangingPunct="1">
        <a:lnSpc>
          <a:spcPts val="2800"/>
        </a:lnSpc>
        <a:spcBef>
          <a:spcPct val="0"/>
        </a:spcBef>
        <a:buNone/>
        <a:defRPr sz="2800" b="1" kern="1200">
          <a:solidFill>
            <a:schemeClr val="tx2"/>
          </a:solidFill>
          <a:latin typeface="+mj-lt"/>
          <a:ea typeface="+mj-ea"/>
          <a:cs typeface="+mj-cs"/>
        </a:defRPr>
      </a:lvl1pPr>
    </p:titleStyle>
    <p:bodyStyle>
      <a:lvl1pPr marL="0" indent="0" algn="l" defTabSz="914400" rtl="0" eaLnBrk="1" latinLnBrk="0" hangingPunct="1">
        <a:lnSpc>
          <a:spcPct val="100000"/>
        </a:lnSpc>
        <a:spcBef>
          <a:spcPts val="1000"/>
        </a:spcBef>
        <a:spcAft>
          <a:spcPts val="600"/>
        </a:spcAft>
        <a:buFontTx/>
        <a:buNone/>
        <a:defRPr sz="1200"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2pPr>
      <a:lvl3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3pPr>
      <a:lvl4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4pPr>
      <a:lvl5pPr marL="0" indent="0" algn="l" defTabSz="914400" rtl="0" eaLnBrk="1" latinLnBrk="0" hangingPunct="1">
        <a:lnSpc>
          <a:spcPct val="100000"/>
        </a:lnSpc>
        <a:spcBef>
          <a:spcPts val="0"/>
        </a:spcBef>
        <a:spcAft>
          <a:spcPts val="600"/>
        </a:spcAft>
        <a:buFontTx/>
        <a:buNone/>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1.xml"/><Relationship Id="rId1" Type="http://schemas.openxmlformats.org/officeDocument/2006/relationships/vmlDrawing" Target="../drawings/vmlDrawing1.vml"/><Relationship Id="rId6" Type="http://schemas.openxmlformats.org/officeDocument/2006/relationships/image" Target="../media/image7.emf"/><Relationship Id="rId5" Type="http://schemas.openxmlformats.org/officeDocument/2006/relationships/oleObject" Target="../embeddings/oleObject1.bin"/><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vmlDrawing" Target="../drawings/vmlDrawing2.vml"/><Relationship Id="rId6" Type="http://schemas.openxmlformats.org/officeDocument/2006/relationships/image" Target="../media/image13.wmf"/><Relationship Id="rId5" Type="http://schemas.openxmlformats.org/officeDocument/2006/relationships/oleObject" Target="../embeddings/oleObject2.bin"/><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xmlns="" id="{D6E57E3A-3AEB-487A-9250-F58DFA888AD3}"/>
              </a:ext>
            </a:extLst>
          </p:cNvPr>
          <p:cNvSpPr>
            <a:spLocks noGrp="1"/>
          </p:cNvSpPr>
          <p:nvPr>
            <p:ph type="dt" sz="half" idx="10"/>
          </p:nvPr>
        </p:nvSpPr>
        <p:spPr/>
        <p:txBody>
          <a:bodyPr/>
          <a:lstStyle/>
          <a:p>
            <a:pPr algn="r"/>
            <a:r>
              <a:rPr lang="de-DE"/>
              <a:t>09.12.2020</a:t>
            </a:r>
          </a:p>
        </p:txBody>
      </p:sp>
      <p:sp>
        <p:nvSpPr>
          <p:cNvPr id="8" name="Untertitel 1">
            <a:extLst>
              <a:ext uri="{FF2B5EF4-FFF2-40B4-BE49-F238E27FC236}">
                <a16:creationId xmlns:a16="http://schemas.microsoft.com/office/drawing/2014/main" xmlns="" id="{AEDF618D-4A71-49C5-805D-3D873B6D2A16}"/>
              </a:ext>
            </a:extLst>
          </p:cNvPr>
          <p:cNvSpPr>
            <a:spLocks noGrp="1"/>
          </p:cNvSpPr>
          <p:nvPr>
            <p:ph type="subTitle" idx="1"/>
          </p:nvPr>
        </p:nvSpPr>
        <p:spPr>
          <a:xfrm>
            <a:off x="432000" y="1440000"/>
            <a:ext cx="3960000" cy="4860000"/>
          </a:xfrm>
        </p:spPr>
        <p:txBody>
          <a:bodyPr/>
          <a:lstStyle/>
          <a:p>
            <a:r>
              <a:rPr lang="de-DE" dirty="0"/>
              <a:t>Use </a:t>
            </a:r>
            <a:r>
              <a:rPr lang="de-DE" dirty="0" err="1"/>
              <a:t>of</a:t>
            </a:r>
            <a:r>
              <a:rPr lang="de-DE" dirty="0"/>
              <a:t> </a:t>
            </a:r>
            <a:r>
              <a:rPr lang="de-DE" dirty="0" err="1"/>
              <a:t>Unscaled</a:t>
            </a:r>
            <a:r>
              <a:rPr lang="de-DE" dirty="0"/>
              <a:t> Maps</a:t>
            </a:r>
            <a:br>
              <a:rPr lang="de-DE" dirty="0"/>
            </a:br>
            <a:endParaRPr lang="de-DE" dirty="0"/>
          </a:p>
          <a:p>
            <a:r>
              <a:rPr lang="de-DE" sz="2400" dirty="0">
                <a:solidFill>
                  <a:schemeClr val="accent1"/>
                </a:solidFill>
              </a:rPr>
              <a:t>GasTurb 14 Tutorial</a:t>
            </a:r>
          </a:p>
          <a:p>
            <a:endParaRPr lang="de-DE" sz="1600" b="0" dirty="0">
              <a:solidFill>
                <a:schemeClr val="tx1"/>
              </a:solidFill>
            </a:endParaRPr>
          </a:p>
          <a:p>
            <a:endParaRPr lang="de-DE" dirty="0"/>
          </a:p>
          <a:p>
            <a:endParaRPr lang="de-DE" dirty="0"/>
          </a:p>
        </p:txBody>
      </p:sp>
      <p:sp>
        <p:nvSpPr>
          <p:cNvPr id="4" name="Rechteck 3"/>
          <p:cNvSpPr/>
          <p:nvPr/>
        </p:nvSpPr>
        <p:spPr>
          <a:xfrm>
            <a:off x="369856" y="5740094"/>
            <a:ext cx="8486564" cy="553998"/>
          </a:xfrm>
          <a:prstGeom prst="rect">
            <a:avLst/>
          </a:prstGeom>
        </p:spPr>
        <p:txBody>
          <a:bodyPr wrap="square">
            <a:spAutoFit/>
          </a:bodyPr>
          <a:lstStyle/>
          <a:p>
            <a:r>
              <a:rPr lang="en-GB" sz="1050" b="1" dirty="0">
                <a:solidFill>
                  <a:schemeClr val="accent1">
                    <a:lumMod val="75000"/>
                  </a:schemeClr>
                </a:solidFill>
                <a:latin typeface="Arial" pitchFamily="34" charset="0"/>
                <a:cs typeface="Arial" pitchFamily="34" charset="0"/>
              </a:rPr>
              <a:t>Hint: </a:t>
            </a:r>
            <a:r>
              <a:rPr lang="en-GB" sz="1050" dirty="0">
                <a:solidFill>
                  <a:schemeClr val="accent1">
                    <a:lumMod val="75000"/>
                  </a:schemeClr>
                </a:solidFill>
                <a:latin typeface="Arial" pitchFamily="34" charset="0"/>
                <a:cs typeface="Arial" pitchFamily="34" charset="0"/>
              </a:rPr>
              <a:t>Animations are </a:t>
            </a:r>
            <a:r>
              <a:rPr lang="en-GB" sz="1050" dirty="0" smtClean="0">
                <a:solidFill>
                  <a:schemeClr val="accent1">
                    <a:lumMod val="75000"/>
                  </a:schemeClr>
                </a:solidFill>
                <a:latin typeface="Arial" pitchFamily="34" charset="0"/>
                <a:cs typeface="Arial" pitchFamily="34" charset="0"/>
              </a:rPr>
              <a:t>used to </a:t>
            </a:r>
            <a:r>
              <a:rPr lang="en-GB" sz="1050" dirty="0">
                <a:solidFill>
                  <a:schemeClr val="accent1">
                    <a:lumMod val="75000"/>
                  </a:schemeClr>
                </a:solidFill>
                <a:latin typeface="Arial" pitchFamily="34" charset="0"/>
                <a:cs typeface="Arial" pitchFamily="34" charset="0"/>
              </a:rPr>
              <a:t>show the functionality of GasTurb in this </a:t>
            </a:r>
            <a:r>
              <a:rPr lang="en-GB" sz="1050" dirty="0" smtClean="0">
                <a:solidFill>
                  <a:schemeClr val="accent1">
                    <a:lumMod val="75000"/>
                  </a:schemeClr>
                </a:solidFill>
                <a:latin typeface="Arial" pitchFamily="34" charset="0"/>
                <a:cs typeface="Arial" pitchFamily="34" charset="0"/>
              </a:rPr>
              <a:t>tutorial</a:t>
            </a:r>
            <a:r>
              <a:rPr lang="en-GB" sz="1050" dirty="0">
                <a:solidFill>
                  <a:schemeClr val="accent1">
                    <a:lumMod val="75000"/>
                  </a:schemeClr>
                </a:solidFill>
                <a:latin typeface="Arial" pitchFamily="34" charset="0"/>
                <a:cs typeface="Arial" pitchFamily="34" charset="0"/>
              </a:rPr>
              <a:t>. Therefore, please </a:t>
            </a:r>
            <a:r>
              <a:rPr lang="en-GB" sz="1050" dirty="0" smtClean="0">
                <a:solidFill>
                  <a:schemeClr val="accent1">
                    <a:lumMod val="75000"/>
                  </a:schemeClr>
                </a:solidFill>
                <a:latin typeface="Arial" pitchFamily="34" charset="0"/>
                <a:cs typeface="Arial" pitchFamily="34" charset="0"/>
              </a:rPr>
              <a:t>select the presentation mode (</a:t>
            </a:r>
            <a:r>
              <a:rPr lang="en-GB" sz="1050" i="1" dirty="0" smtClean="0">
                <a:solidFill>
                  <a:schemeClr val="accent1">
                    <a:lumMod val="75000"/>
                  </a:schemeClr>
                </a:solidFill>
                <a:latin typeface="Arial" pitchFamily="34" charset="0"/>
                <a:cs typeface="Arial" pitchFamily="34" charset="0"/>
              </a:rPr>
              <a:t>Slide Show)</a:t>
            </a:r>
            <a:r>
              <a:rPr lang="en-GB" sz="1050" dirty="0" smtClean="0">
                <a:solidFill>
                  <a:schemeClr val="accent1">
                    <a:lumMod val="75000"/>
                  </a:schemeClr>
                </a:solidFill>
                <a:latin typeface="Arial" pitchFamily="34" charset="0"/>
                <a:cs typeface="Arial" pitchFamily="34" charset="0"/>
              </a:rPr>
              <a:t> </a:t>
            </a:r>
            <a:r>
              <a:rPr lang="en-GB" sz="1050" dirty="0">
                <a:solidFill>
                  <a:schemeClr val="accent1">
                    <a:lumMod val="75000"/>
                  </a:schemeClr>
                </a:solidFill>
                <a:latin typeface="Arial" pitchFamily="34" charset="0"/>
                <a:cs typeface="Arial" pitchFamily="34" charset="0"/>
              </a:rPr>
              <a:t>to make best use of </a:t>
            </a:r>
            <a:r>
              <a:rPr lang="en-GB" sz="1050" dirty="0" smtClean="0">
                <a:solidFill>
                  <a:schemeClr val="accent1">
                    <a:lumMod val="75000"/>
                  </a:schemeClr>
                </a:solidFill>
                <a:latin typeface="Arial" pitchFamily="34" charset="0"/>
                <a:cs typeface="Arial" pitchFamily="34" charset="0"/>
              </a:rPr>
              <a:t>this tutorial. </a:t>
            </a:r>
            <a:endParaRPr lang="en-GB" sz="1050" dirty="0" smtClean="0">
              <a:solidFill>
                <a:schemeClr val="accent1">
                  <a:lumMod val="75000"/>
                </a:schemeClr>
              </a:solidFill>
              <a:latin typeface="Arial" pitchFamily="34" charset="0"/>
              <a:cs typeface="Arial" pitchFamily="34" charset="0"/>
            </a:endParaRPr>
          </a:p>
          <a:p>
            <a:r>
              <a:rPr lang="en-GB" sz="900" dirty="0" smtClean="0">
                <a:solidFill>
                  <a:schemeClr val="accent1">
                    <a:lumMod val="75000"/>
                  </a:schemeClr>
                </a:solidFill>
                <a:latin typeface="Arial" pitchFamily="34" charset="0"/>
                <a:cs typeface="Arial" pitchFamily="34" charset="0"/>
              </a:rPr>
              <a:t>To </a:t>
            </a:r>
            <a:r>
              <a:rPr lang="en-GB" sz="900" dirty="0" smtClean="0">
                <a:solidFill>
                  <a:schemeClr val="accent1">
                    <a:lumMod val="75000"/>
                  </a:schemeClr>
                </a:solidFill>
                <a:latin typeface="Arial" pitchFamily="34" charset="0"/>
                <a:cs typeface="Arial" pitchFamily="34" charset="0"/>
              </a:rPr>
              <a:t>switch from full screen to a window slide show, please select </a:t>
            </a:r>
            <a:r>
              <a:rPr lang="en-GB" sz="900" i="1" dirty="0" smtClean="0">
                <a:solidFill>
                  <a:schemeClr val="accent1">
                    <a:lumMod val="75000"/>
                  </a:schemeClr>
                </a:solidFill>
                <a:latin typeface="Arial" pitchFamily="34" charset="0"/>
                <a:cs typeface="Arial" pitchFamily="34" charset="0"/>
              </a:rPr>
              <a:t>Set Up Slide Show </a:t>
            </a:r>
            <a:r>
              <a:rPr lang="en-GB" sz="900" dirty="0" smtClean="0">
                <a:solidFill>
                  <a:schemeClr val="accent1">
                    <a:lumMod val="75000"/>
                  </a:schemeClr>
                </a:solidFill>
                <a:latin typeface="Arial" pitchFamily="34" charset="0"/>
                <a:cs typeface="Arial" pitchFamily="34" charset="0"/>
              </a:rPr>
              <a:t>and switch the </a:t>
            </a:r>
            <a:r>
              <a:rPr lang="en-GB" sz="900" i="1" dirty="0">
                <a:solidFill>
                  <a:schemeClr val="accent1">
                    <a:lumMod val="75000"/>
                  </a:schemeClr>
                </a:solidFill>
                <a:latin typeface="Arial" pitchFamily="34" charset="0"/>
                <a:cs typeface="Arial" pitchFamily="34" charset="0"/>
              </a:rPr>
              <a:t>S</a:t>
            </a:r>
            <a:r>
              <a:rPr lang="en-GB" sz="900" i="1" dirty="0" smtClean="0">
                <a:solidFill>
                  <a:schemeClr val="accent1">
                    <a:lumMod val="75000"/>
                  </a:schemeClr>
                </a:solidFill>
                <a:latin typeface="Arial" pitchFamily="34" charset="0"/>
                <a:cs typeface="Arial" pitchFamily="34" charset="0"/>
              </a:rPr>
              <a:t>how type </a:t>
            </a:r>
            <a:r>
              <a:rPr lang="en-GB" sz="900" dirty="0" smtClean="0">
                <a:solidFill>
                  <a:schemeClr val="accent1">
                    <a:lumMod val="75000"/>
                  </a:schemeClr>
                </a:solidFill>
                <a:latin typeface="Arial" pitchFamily="34" charset="0"/>
                <a:cs typeface="Arial" pitchFamily="34" charset="0"/>
              </a:rPr>
              <a:t>to </a:t>
            </a:r>
            <a:r>
              <a:rPr lang="en-GB" sz="900" i="1" dirty="0" smtClean="0">
                <a:solidFill>
                  <a:schemeClr val="accent1">
                    <a:lumMod val="75000"/>
                  </a:schemeClr>
                </a:solidFill>
                <a:latin typeface="Arial" pitchFamily="34" charset="0"/>
                <a:cs typeface="Arial" pitchFamily="34" charset="0"/>
              </a:rPr>
              <a:t>Browsed by an individual</a:t>
            </a:r>
            <a:r>
              <a:rPr lang="en-GB" sz="900" dirty="0" smtClean="0">
                <a:solidFill>
                  <a:schemeClr val="accent1">
                    <a:lumMod val="75000"/>
                  </a:schemeClr>
                </a:solidFill>
                <a:latin typeface="Arial" pitchFamily="34" charset="0"/>
                <a:cs typeface="Arial" pitchFamily="34" charset="0"/>
              </a:rPr>
              <a:t>.</a:t>
            </a:r>
            <a:endParaRPr lang="en-GB" sz="900" dirty="0">
              <a:solidFill>
                <a:schemeClr val="accent1">
                  <a:lumMod val="75000"/>
                </a:schemeClr>
              </a:solidFill>
              <a:latin typeface="Arial" pitchFamily="34" charset="0"/>
              <a:cs typeface="Arial" pitchFamily="34" charset="0"/>
            </a:endParaRPr>
          </a:p>
        </p:txBody>
      </p:sp>
    </p:spTree>
    <p:extLst>
      <p:ext uri="{BB962C8B-B14F-4D97-AF65-F5344CB8AC3E}">
        <p14:creationId xmlns:p14="http://schemas.microsoft.com/office/powerpoint/2010/main" val="24373069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Sprechblase_Position" hidden="1">
            <a:extLst>
              <a:ext uri="{FF2B5EF4-FFF2-40B4-BE49-F238E27FC236}">
                <a16:creationId xmlns:a16="http://schemas.microsoft.com/office/drawing/2014/main" xmlns="" id="{D47A1955-0B21-4EBC-963C-D2827FB7721C}"/>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5" name="Rahmen_Fenstergröße" hidden="1">
            <a:extLst>
              <a:ext uri="{FF2B5EF4-FFF2-40B4-BE49-F238E27FC236}">
                <a16:creationId xmlns:a16="http://schemas.microsoft.com/office/drawing/2014/main" xmlns="" id="{7741BA47-35FA-4A3C-BA0A-4C1480131DB1}"/>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4" name="Grafik 3">
            <a:extLst>
              <a:ext uri="{FF2B5EF4-FFF2-40B4-BE49-F238E27FC236}">
                <a16:creationId xmlns:a16="http://schemas.microsoft.com/office/drawing/2014/main" xmlns="" id="{D346769C-63D2-4AB5-9AF5-073887595C11}"/>
              </a:ext>
            </a:extLst>
          </p:cNvPr>
          <p:cNvPicPr>
            <a:picLocks noChangeAspect="1"/>
          </p:cNvPicPr>
          <p:nvPr/>
        </p:nvPicPr>
        <p:blipFill>
          <a:blip r:embed="rId3"/>
          <a:stretch>
            <a:fillRect/>
          </a:stretch>
        </p:blipFill>
        <p:spPr>
          <a:xfrm>
            <a:off x="2161184" y="1252109"/>
            <a:ext cx="6192831" cy="4669198"/>
          </a:xfrm>
          <a:prstGeom prst="rect">
            <a:avLst/>
          </a:prstGeom>
          <a:effectLst>
            <a:outerShdw blurRad="63500" sx="102000" sy="102000" algn="ctr" rotWithShape="0">
              <a:prstClr val="black">
                <a:alpha val="40000"/>
              </a:prstClr>
            </a:outerShdw>
          </a:effectLst>
        </p:spPr>
      </p:pic>
      <p:pic>
        <p:nvPicPr>
          <p:cNvPr id="2" name="Grafik 1">
            <a:extLst>
              <a:ext uri="{FF2B5EF4-FFF2-40B4-BE49-F238E27FC236}">
                <a16:creationId xmlns:a16="http://schemas.microsoft.com/office/drawing/2014/main" xmlns="" id="{3294F700-4D96-48D0-BFCB-53721D8B316A}"/>
              </a:ext>
            </a:extLst>
          </p:cNvPr>
          <p:cNvPicPr>
            <a:picLocks noChangeAspect="1"/>
          </p:cNvPicPr>
          <p:nvPr/>
        </p:nvPicPr>
        <p:blipFill>
          <a:blip r:embed="rId4"/>
          <a:stretch>
            <a:fillRect/>
          </a:stretch>
        </p:blipFill>
        <p:spPr>
          <a:xfrm>
            <a:off x="2161185" y="1252110"/>
            <a:ext cx="6192834" cy="4669200"/>
          </a:xfrm>
          <a:prstGeom prst="rect">
            <a:avLst/>
          </a:prstGeom>
        </p:spPr>
      </p:pic>
      <p:sp>
        <p:nvSpPr>
          <p:cNvPr id="6176" name="Rectangle 32"/>
          <p:cNvSpPr>
            <a:spLocks noGrp="1" noChangeArrowheads="1"/>
          </p:cNvSpPr>
          <p:nvPr>
            <p:ph type="title"/>
          </p:nvPr>
        </p:nvSpPr>
        <p:spPr/>
        <p:txBody>
          <a:bodyPr/>
          <a:lstStyle/>
          <a:p>
            <a:r>
              <a:rPr lang="en-US" altLang="de-DE" dirty="0"/>
              <a:t>Saving a Scaled Map</a:t>
            </a:r>
            <a:endParaRPr lang="en-US" dirty="0"/>
          </a:p>
        </p:txBody>
      </p:sp>
      <p:sp>
        <p:nvSpPr>
          <p:cNvPr id="8" name="Foliennummernplatzhalter 7">
            <a:extLst>
              <a:ext uri="{FF2B5EF4-FFF2-40B4-BE49-F238E27FC236}">
                <a16:creationId xmlns:a16="http://schemas.microsoft.com/office/drawing/2014/main" xmlns="" id="{1FFF202B-BE26-46D8-8399-7A2EF75CD10B}"/>
              </a:ext>
            </a:extLst>
          </p:cNvPr>
          <p:cNvSpPr>
            <a:spLocks noGrp="1"/>
          </p:cNvSpPr>
          <p:nvPr>
            <p:ph type="sldNum" sz="quarter" idx="11"/>
          </p:nvPr>
        </p:nvSpPr>
        <p:spPr/>
        <p:txBody>
          <a:bodyPr/>
          <a:lstStyle/>
          <a:p>
            <a:pPr algn="l"/>
            <a:fld id="{FC702470-8AE9-4E48-9C5F-817F252A268D}" type="slidenum">
              <a:rPr lang="de-DE" smtClean="0"/>
              <a:pPr algn="l"/>
              <a:t>10</a:t>
            </a:fld>
            <a:endParaRPr lang="de-DE" dirty="0"/>
          </a:p>
        </p:txBody>
      </p:sp>
      <p:sp>
        <p:nvSpPr>
          <p:cNvPr id="16" name="Fußzeilenplatzhalter 15">
            <a:extLst>
              <a:ext uri="{FF2B5EF4-FFF2-40B4-BE49-F238E27FC236}">
                <a16:creationId xmlns:a16="http://schemas.microsoft.com/office/drawing/2014/main" xmlns="" id="{D866DC47-2EBC-4624-A2D7-E314A92C871C}"/>
              </a:ext>
            </a:extLst>
          </p:cNvPr>
          <p:cNvSpPr>
            <a:spLocks noGrp="1"/>
          </p:cNvSpPr>
          <p:nvPr>
            <p:ph type="ftr" sz="quarter" idx="16"/>
          </p:nvPr>
        </p:nvSpPr>
        <p:spPr/>
        <p:txBody>
          <a:bodyPr/>
          <a:lstStyle/>
          <a:p>
            <a:r>
              <a:rPr lang="en-US"/>
              <a:t>Tutorial: Use of Unscaled Maps</a:t>
            </a:r>
            <a:endParaRPr lang="de-DE" b="1"/>
          </a:p>
        </p:txBody>
      </p:sp>
      <p:sp>
        <p:nvSpPr>
          <p:cNvPr id="5" name="Datumsplatzhalter 4">
            <a:extLst>
              <a:ext uri="{FF2B5EF4-FFF2-40B4-BE49-F238E27FC236}">
                <a16:creationId xmlns:a16="http://schemas.microsoft.com/office/drawing/2014/main" xmlns="" id="{496593C3-8887-49AB-983A-77E3125964E0}"/>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2752820" y="175434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3" name="Grafik 2">
            <a:extLst>
              <a:ext uri="{FF2B5EF4-FFF2-40B4-BE49-F238E27FC236}">
                <a16:creationId xmlns:a16="http://schemas.microsoft.com/office/drawing/2014/main" xmlns="" id="{BB4CE2EC-139A-470D-9DAA-A37F9531F6D4}"/>
              </a:ext>
            </a:extLst>
          </p:cNvPr>
          <p:cNvPicPr>
            <a:picLocks noChangeAspect="1"/>
          </p:cNvPicPr>
          <p:nvPr/>
        </p:nvPicPr>
        <p:blipFill rotWithShape="1">
          <a:blip r:embed="rId5"/>
          <a:srcRect t="8702" r="52951" b="7489"/>
          <a:stretch/>
        </p:blipFill>
        <p:spPr>
          <a:xfrm>
            <a:off x="4098791" y="2492041"/>
            <a:ext cx="3190781" cy="2953589"/>
          </a:xfrm>
          <a:prstGeom prst="rect">
            <a:avLst/>
          </a:prstGeom>
          <a:solidFill>
            <a:schemeClr val="bg1"/>
          </a:solidFill>
          <a:ln w="6350">
            <a:solidFill>
              <a:schemeClr val="tx1"/>
            </a:solidFill>
          </a:ln>
          <a:effectLst>
            <a:outerShdw blurRad="50800" dist="38100" dir="2700000" algn="tl" rotWithShape="0">
              <a:prstClr val="black">
                <a:alpha val="40000"/>
              </a:prstClr>
            </a:outerShdw>
          </a:effectLst>
        </p:spPr>
      </p:pic>
      <p:sp>
        <p:nvSpPr>
          <p:cNvPr id="9" name="AutoShape 7"/>
          <p:cNvSpPr>
            <a:spLocks noChangeArrowheads="1"/>
          </p:cNvSpPr>
          <p:nvPr/>
        </p:nvSpPr>
        <p:spPr bwMode="auto">
          <a:xfrm>
            <a:off x="789672" y="3817257"/>
            <a:ext cx="1168465" cy="1258445"/>
          </a:xfrm>
          <a:prstGeom prst="wedgeRoundRectCallout">
            <a:avLst>
              <a:gd name="adj1" fmla="val 75949"/>
              <a:gd name="adj2" fmla="val 4909"/>
              <a:gd name="adj3" fmla="val 16667"/>
            </a:avLst>
          </a:prstGeom>
          <a:solidFill>
            <a:schemeClr val="bg1"/>
          </a:solidFill>
          <a:ln w="9525" algn="ctr">
            <a:solidFill>
              <a:schemeClr val="tx1"/>
            </a:solidFill>
            <a:miter lim="800000"/>
            <a:headEnd/>
            <a:tailEnd/>
          </a:ln>
          <a:effectLst/>
        </p:spPr>
        <p:txBody>
          <a:bodyPr anchor="ctr" anchorCtr="1"/>
          <a:lstStyle/>
          <a:p>
            <a:pPr algn="ctr"/>
            <a:r>
              <a:rPr lang="en-US" altLang="de-DE" sz="1000" dirty="0">
                <a:latin typeface="Arial" charset="0"/>
              </a:rPr>
              <a:t>Write the scaled compressor map and open the file with your favorite editor.</a:t>
            </a:r>
          </a:p>
        </p:txBody>
      </p:sp>
      <p:sp>
        <p:nvSpPr>
          <p:cNvPr id="10" name="Abgerundetes Rechteck 9"/>
          <p:cNvSpPr/>
          <p:nvPr/>
        </p:nvSpPr>
        <p:spPr>
          <a:xfrm>
            <a:off x="5076961" y="1621547"/>
            <a:ext cx="3535137"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The </a:t>
            </a:r>
            <a:r>
              <a:rPr lang="en-US" altLang="de-DE" sz="1100" b="1" dirty="0">
                <a:solidFill>
                  <a:srgbClr val="1F497D"/>
                </a:solidFill>
                <a:latin typeface="Arial" charset="0"/>
              </a:rPr>
              <a:t>Map Reference Speed</a:t>
            </a:r>
            <a:r>
              <a:rPr lang="en-US" altLang="de-DE" sz="1100" dirty="0">
                <a:solidFill>
                  <a:srgbClr val="1F497D"/>
                </a:solidFill>
                <a:latin typeface="Arial" charset="0"/>
              </a:rPr>
              <a:t> and the</a:t>
            </a:r>
            <a:r>
              <a:rPr lang="en-US" altLang="de-DE" sz="1100" b="1" dirty="0">
                <a:solidFill>
                  <a:srgbClr val="1F497D"/>
                </a:solidFill>
                <a:latin typeface="Arial" charset="0"/>
              </a:rPr>
              <a:t> Map Reference Corrected Speed </a:t>
            </a:r>
            <a:r>
              <a:rPr lang="en-US" altLang="de-DE" sz="1100" dirty="0">
                <a:solidFill>
                  <a:srgbClr val="1F497D"/>
                </a:solidFill>
                <a:latin typeface="Arial" charset="0"/>
              </a:rPr>
              <a:t>are found in that map file</a:t>
            </a:r>
          </a:p>
        </p:txBody>
      </p:sp>
      <p:sp>
        <p:nvSpPr>
          <p:cNvPr id="11" name="Abgerundetes Rechteck 10"/>
          <p:cNvSpPr/>
          <p:nvPr/>
        </p:nvSpPr>
        <p:spPr>
          <a:xfrm>
            <a:off x="4092805" y="2680526"/>
            <a:ext cx="3190781" cy="1279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bgerundetes Rechteck 11"/>
          <p:cNvSpPr/>
          <p:nvPr/>
        </p:nvSpPr>
        <p:spPr>
          <a:xfrm>
            <a:off x="5076960" y="2172735"/>
            <a:ext cx="3535137"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Next we will use this compressor in a </a:t>
            </a:r>
            <a:r>
              <a:rPr lang="en-US" altLang="de-DE" sz="1100" dirty="0" err="1">
                <a:solidFill>
                  <a:srgbClr val="1F497D"/>
                </a:solidFill>
                <a:latin typeface="Arial" charset="0"/>
              </a:rPr>
              <a:t>turboshaft</a:t>
            </a:r>
            <a:r>
              <a:rPr lang="en-US" altLang="de-DE" sz="1100" dirty="0">
                <a:solidFill>
                  <a:srgbClr val="1F497D"/>
                </a:solidFill>
                <a:latin typeface="Arial" charset="0"/>
              </a:rPr>
              <a:t> engine. Close this window and go back to the </a:t>
            </a:r>
            <a:r>
              <a:rPr lang="en-US" altLang="de-DE" sz="1100" b="1" dirty="0">
                <a:solidFill>
                  <a:srgbClr val="1F497D"/>
                </a:solidFill>
                <a:latin typeface="Arial" charset="0"/>
              </a:rPr>
              <a:t>GasTurb 14 Main Window</a:t>
            </a:r>
            <a:r>
              <a:rPr lang="en-US" altLang="de-DE" sz="1100" dirty="0">
                <a:solidFill>
                  <a:srgbClr val="1F497D"/>
                </a:solidFill>
                <a:latin typeface="Arial" charset="0"/>
              </a:rPr>
              <a:t>.</a:t>
            </a:r>
          </a:p>
        </p:txBody>
      </p:sp>
      <p:sp>
        <p:nvSpPr>
          <p:cNvPr id="13" name="AutoShape 7"/>
          <p:cNvSpPr>
            <a:spLocks noChangeArrowheads="1"/>
          </p:cNvSpPr>
          <p:nvPr/>
        </p:nvSpPr>
        <p:spPr bwMode="auto">
          <a:xfrm>
            <a:off x="789981" y="1652599"/>
            <a:ext cx="1168465" cy="414622"/>
          </a:xfrm>
          <a:prstGeom prst="wedgeRoundRectCallout">
            <a:avLst>
              <a:gd name="adj1" fmla="val 68371"/>
              <a:gd name="adj2" fmla="val -23815"/>
              <a:gd name="adj3" fmla="val 16667"/>
            </a:avLst>
          </a:prstGeom>
          <a:solidFill>
            <a:schemeClr val="bg1"/>
          </a:solidFill>
          <a:ln w="9525" algn="ctr">
            <a:solidFill>
              <a:schemeClr val="tx1"/>
            </a:solidFill>
            <a:miter lim="800000"/>
            <a:headEnd/>
            <a:tailEnd/>
          </a:ln>
          <a:effectLst/>
        </p:spPr>
        <p:txBody>
          <a:bodyPr anchor="ctr" anchorCtr="1"/>
          <a:lstStyle/>
          <a:p>
            <a:pPr algn="ctr"/>
            <a:r>
              <a:rPr lang="en-US" altLang="de-DE" sz="1000" dirty="0">
                <a:latin typeface="Arial" charset="0"/>
              </a:rPr>
              <a:t>First calculate an operating line</a:t>
            </a:r>
          </a:p>
        </p:txBody>
      </p:sp>
    </p:spTree>
    <p:extLst>
      <p:ext uri="{BB962C8B-B14F-4D97-AF65-F5344CB8AC3E}">
        <p14:creationId xmlns:p14="http://schemas.microsoft.com/office/powerpoint/2010/main" val="1200244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6153"/>
                                        </p:tgtEl>
                                        <p:attrNameLst>
                                          <p:attrName>style.visibility</p:attrName>
                                        </p:attrNameLst>
                                      </p:cBhvr>
                                      <p:to>
                                        <p:strVal val="visible"/>
                                      </p:to>
                                    </p:set>
                                    <p:animEffect transition="in" filter="blinds(horizontal)">
                                      <p:cBhvr>
                                        <p:cTn id="12" dur="500"/>
                                        <p:tgtEl>
                                          <p:spTgt spid="6153"/>
                                        </p:tgtEl>
                                      </p:cBhvr>
                                    </p:animEffect>
                                  </p:childTnLst>
                                </p:cTn>
                              </p:par>
                            </p:childTnLst>
                          </p:cTn>
                        </p:par>
                        <p:par>
                          <p:cTn id="13" fill="hold">
                            <p:stCondLst>
                              <p:cond delay="500"/>
                            </p:stCondLst>
                            <p:childTnLst>
                              <p:par>
                                <p:cTn id="14" presetID="1" presetClass="exit" presetSubtype="0" fill="hold" grpId="1" nodeType="afterEffect">
                                  <p:stCondLst>
                                    <p:cond delay="0"/>
                                  </p:stCondLst>
                                  <p:childTnLst>
                                    <p:set>
                                      <p:cBhvr>
                                        <p:cTn id="15" dur="1" fill="hold">
                                          <p:stCondLst>
                                            <p:cond delay="0"/>
                                          </p:stCondLst>
                                        </p:cTn>
                                        <p:tgtEl>
                                          <p:spTgt spid="13"/>
                                        </p:tgtEl>
                                        <p:attrNameLst>
                                          <p:attrName>style.visibility</p:attrName>
                                        </p:attrNameLst>
                                      </p:cBhvr>
                                      <p:to>
                                        <p:strVal val="hidden"/>
                                      </p:to>
                                    </p:set>
                                  </p:childTnLst>
                                </p:cTn>
                              </p:par>
                            </p:childTnLst>
                          </p:cTn>
                        </p:par>
                        <p:par>
                          <p:cTn id="16" fill="hold">
                            <p:stCondLst>
                              <p:cond delay="500"/>
                            </p:stCondLst>
                            <p:childTnLst>
                              <p:par>
                                <p:cTn id="17" presetID="9" presetClass="exit" presetSubtype="0" fill="hold" nodeType="afterEffect">
                                  <p:stCondLst>
                                    <p:cond delay="0"/>
                                  </p:stCondLst>
                                  <p:childTnLst>
                                    <p:animEffect transition="out" filter="dissolve">
                                      <p:cBhvr>
                                        <p:cTn id="18" dur="500"/>
                                        <p:tgtEl>
                                          <p:spTgt spid="2"/>
                                        </p:tgtEl>
                                      </p:cBhvr>
                                    </p:animEffect>
                                    <p:set>
                                      <p:cBhvr>
                                        <p:cTn id="19" dur="1" fill="hold">
                                          <p:stCondLst>
                                            <p:cond delay="499"/>
                                          </p:stCondLst>
                                        </p:cTn>
                                        <p:tgtEl>
                                          <p:spTgt spid="2"/>
                                        </p:tgtEl>
                                        <p:attrNameLst>
                                          <p:attrName>style.visibility</p:attrName>
                                        </p:attrNameLst>
                                      </p:cBhvr>
                                      <p:to>
                                        <p:strVal val="hidden"/>
                                      </p:to>
                                    </p:set>
                                  </p:childTnLst>
                                </p:cTn>
                              </p:par>
                              <p:par>
                                <p:cTn id="20" presetID="0" presetClass="path" presetSubtype="0" accel="50000" decel="50000" fill="hold" grpId="0" nodeType="withEffect">
                                  <p:stCondLst>
                                    <p:cond delay="0"/>
                                  </p:stCondLst>
                                  <p:childTnLst>
                                    <p:animMotion origin="layout" path="M 3.05556E-6 -4.81481E-6 L -0.03351 0.39561 " pathEditMode="relative" rAng="0" ptsTypes="AA">
                                      <p:cBhvr>
                                        <p:cTn id="21" dur="2000" fill="hold"/>
                                        <p:tgtEl>
                                          <p:spTgt spid="6153"/>
                                        </p:tgtEl>
                                        <p:attrNameLst>
                                          <p:attrName>ppt_x</p:attrName>
                                          <p:attrName>ppt_y</p:attrName>
                                        </p:attrNameLst>
                                      </p:cBhvr>
                                      <p:rCtr x="-1684" y="19769"/>
                                    </p:animMotion>
                                  </p:childTnLst>
                                </p:cTn>
                              </p:par>
                              <p:par>
                                <p:cTn id="22" presetID="3" presetClass="entr" presetSubtype="10"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childTnLst>
                          </p:cTn>
                        </p:par>
                        <p:par>
                          <p:cTn id="29" fill="hold">
                            <p:stCondLst>
                              <p:cond delay="0"/>
                            </p:stCondLst>
                            <p:childTnLst>
                              <p:par>
                                <p:cTn id="30" presetID="3" presetClass="entr" presetSubtype="10"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linds(horizontal)">
                                      <p:cBhvr>
                                        <p:cTn id="32" dur="500"/>
                                        <p:tgtEl>
                                          <p:spTgt spid="10"/>
                                        </p:tgtEl>
                                      </p:cBhvr>
                                    </p:animEffect>
                                  </p:childTnLst>
                                </p:cTn>
                              </p:par>
                            </p:childTnLst>
                          </p:cTn>
                        </p:par>
                        <p:par>
                          <p:cTn id="33" fill="hold">
                            <p:stCondLst>
                              <p:cond delay="500"/>
                            </p:stCondLst>
                            <p:childTnLst>
                              <p:par>
                                <p:cTn id="34" presetID="3" presetClass="entr" presetSubtype="10"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blinds(horizontal)">
                                      <p:cBhvr>
                                        <p:cTn id="36" dur="500"/>
                                        <p:tgtEl>
                                          <p:spTgt spid="11"/>
                                        </p:tgtEl>
                                      </p:cBhvr>
                                    </p:animEffect>
                                  </p:childTnLst>
                                </p:cTn>
                              </p:par>
                            </p:childTnLst>
                          </p:cTn>
                        </p:par>
                      </p:childTnLst>
                    </p:cTn>
                  </p:par>
                  <p:par>
                    <p:cTn id="37" fill="hold">
                      <p:stCondLst>
                        <p:cond delay="indefinite"/>
                      </p:stCondLst>
                      <p:childTnLst>
                        <p:par>
                          <p:cTn id="38" fill="hold">
                            <p:stCondLst>
                              <p:cond delay="0"/>
                            </p:stCondLst>
                            <p:childTnLst>
                              <p:par>
                                <p:cTn id="39" presetID="3" presetClass="entr" presetSubtype="1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blinds(horizontal)">
                                      <p:cBhvr>
                                        <p:cTn id="41" dur="500"/>
                                        <p:tgtEl>
                                          <p:spTgt spid="12"/>
                                        </p:tgtEl>
                                      </p:cBhvr>
                                    </p:animEffect>
                                  </p:childTnLst>
                                </p:cTn>
                              </p:par>
                              <p:par>
                                <p:cTn id="42" presetID="3" presetClass="entr" presetSubtype="1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blinds(horizontal)">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153" grpId="0" animBg="1"/>
      <p:bldP spid="6153" grpId="1" animBg="1"/>
      <p:bldP spid="9" grpId="0" animBg="1"/>
      <p:bldP spid="10" grpId="0" animBg="1"/>
      <p:bldP spid="11" grpId="0" animBg="1"/>
      <p:bldP spid="12" grpId="0" animBg="1"/>
      <p:bldP spid="13" grpId="0" animBg="1"/>
      <p:bldP spid="13"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1184" y="1251321"/>
            <a:ext cx="6193877" cy="466998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Sprechblase_Position" hidden="1">
            <a:extLst>
              <a:ext uri="{FF2B5EF4-FFF2-40B4-BE49-F238E27FC236}">
                <a16:creationId xmlns:a16="http://schemas.microsoft.com/office/drawing/2014/main" xmlns="" id="{83523446-2CEC-46E2-9E98-181D0C0CF9C8}"/>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3" name="Rahmen_Fenstergröße" hidden="1">
            <a:extLst>
              <a:ext uri="{FF2B5EF4-FFF2-40B4-BE49-F238E27FC236}">
                <a16:creationId xmlns:a16="http://schemas.microsoft.com/office/drawing/2014/main" xmlns="" id="{05345FED-7AB9-4FAE-8648-D31688747A2E}"/>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6176" name="Rectangle 32"/>
          <p:cNvSpPr>
            <a:spLocks noGrp="1" noChangeArrowheads="1"/>
          </p:cNvSpPr>
          <p:nvPr>
            <p:ph type="title"/>
          </p:nvPr>
        </p:nvSpPr>
        <p:spPr/>
        <p:txBody>
          <a:bodyPr/>
          <a:lstStyle/>
          <a:p>
            <a:r>
              <a:rPr lang="en-US" dirty="0"/>
              <a:t>GasTurb 14 Main Window</a:t>
            </a:r>
          </a:p>
        </p:txBody>
      </p:sp>
      <p:sp>
        <p:nvSpPr>
          <p:cNvPr id="6" name="Foliennummernplatzhalter 5">
            <a:extLst>
              <a:ext uri="{FF2B5EF4-FFF2-40B4-BE49-F238E27FC236}">
                <a16:creationId xmlns:a16="http://schemas.microsoft.com/office/drawing/2014/main" xmlns="" id="{1CB86F3F-360E-4137-B039-5C0B0870D555}"/>
              </a:ext>
            </a:extLst>
          </p:cNvPr>
          <p:cNvSpPr>
            <a:spLocks noGrp="1"/>
          </p:cNvSpPr>
          <p:nvPr>
            <p:ph type="sldNum" sz="quarter" idx="11"/>
          </p:nvPr>
        </p:nvSpPr>
        <p:spPr/>
        <p:txBody>
          <a:bodyPr/>
          <a:lstStyle/>
          <a:p>
            <a:pPr algn="l"/>
            <a:fld id="{FC702470-8AE9-4E48-9C5F-817F252A268D}" type="slidenum">
              <a:rPr lang="de-DE" smtClean="0"/>
              <a:pPr algn="l"/>
              <a:t>11</a:t>
            </a:fld>
            <a:endParaRPr lang="de-DE" dirty="0"/>
          </a:p>
        </p:txBody>
      </p:sp>
      <p:sp>
        <p:nvSpPr>
          <p:cNvPr id="7" name="Fußzeilenplatzhalter 6">
            <a:extLst>
              <a:ext uri="{FF2B5EF4-FFF2-40B4-BE49-F238E27FC236}">
                <a16:creationId xmlns:a16="http://schemas.microsoft.com/office/drawing/2014/main" xmlns="" id="{368451DA-6423-49DD-81A0-88A897A61CAC}"/>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0CC4B898-F10B-4637-BE45-2205BDF74CBA}"/>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6759981" y="259454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Ellipse 9"/>
          <p:cNvSpPr/>
          <p:nvPr/>
        </p:nvSpPr>
        <p:spPr>
          <a:xfrm>
            <a:off x="4192154" y="1558940"/>
            <a:ext cx="734291" cy="347713"/>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bgerundetes Rechteck 11"/>
          <p:cNvSpPr/>
          <p:nvPr/>
        </p:nvSpPr>
        <p:spPr>
          <a:xfrm>
            <a:off x="5985652" y="5426501"/>
            <a:ext cx="2626446" cy="289441"/>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Now we use a </a:t>
            </a:r>
            <a:r>
              <a:rPr lang="en-US" sz="1100" b="1" dirty="0">
                <a:solidFill>
                  <a:srgbClr val="1F497D"/>
                </a:solidFill>
                <a:latin typeface="Arial" charset="0"/>
              </a:rPr>
              <a:t>2 Spool </a:t>
            </a:r>
            <a:r>
              <a:rPr lang="en-US" sz="1100" b="1" dirty="0" err="1">
                <a:solidFill>
                  <a:srgbClr val="1F497D"/>
                </a:solidFill>
                <a:latin typeface="Arial" charset="0"/>
              </a:rPr>
              <a:t>Turboshaft</a:t>
            </a:r>
            <a:endParaRPr lang="en-US" sz="1100" b="1" dirty="0">
              <a:solidFill>
                <a:srgbClr val="1F497D"/>
              </a:solidFill>
              <a:latin typeface="Arial" charset="0"/>
            </a:endParaRPr>
          </a:p>
        </p:txBody>
      </p:sp>
      <p:sp>
        <p:nvSpPr>
          <p:cNvPr id="9" name="Ellipse 8"/>
          <p:cNvSpPr/>
          <p:nvPr/>
        </p:nvSpPr>
        <p:spPr>
          <a:xfrm>
            <a:off x="5997545" y="2224792"/>
            <a:ext cx="1117642" cy="825813"/>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8103773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blinds(horizontal)">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1" nodeType="clickEffect">
                                  <p:stCondLst>
                                    <p:cond delay="0"/>
                                  </p:stCondLst>
                                  <p:childTnLst>
                                    <p:set>
                                      <p:cBhvr>
                                        <p:cTn id="19" dur="1" fill="hold">
                                          <p:stCondLst>
                                            <p:cond delay="0"/>
                                          </p:stCondLst>
                                        </p:cTn>
                                        <p:tgtEl>
                                          <p:spTgt spid="6153"/>
                                        </p:tgtEl>
                                        <p:attrNameLst>
                                          <p:attrName>style.visibility</p:attrName>
                                        </p:attrNameLst>
                                      </p:cBhvr>
                                      <p:to>
                                        <p:strVal val="visible"/>
                                      </p:to>
                                    </p:set>
                                    <p:animEffect transition="in" filter="blinds(horizontal)">
                                      <p:cBhvr>
                                        <p:cTn id="20" dur="500"/>
                                        <p:tgtEl>
                                          <p:spTgt spid="6153"/>
                                        </p:tgtEl>
                                      </p:cBhvr>
                                    </p:animEffect>
                                  </p:childTnLst>
                                </p:cTn>
                              </p:par>
                              <p:par>
                                <p:cTn id="21" presetID="0" presetClass="path" presetSubtype="0" accel="50000" decel="50000" fill="hold" grpId="0" nodeType="withEffect">
                                  <p:stCondLst>
                                    <p:cond delay="0"/>
                                  </p:stCondLst>
                                  <p:childTnLst>
                                    <p:animMotion origin="layout" path="M -1.38889E-6 1.48148E-6 L -0.38993 0.10625 " pathEditMode="relative" rAng="0" ptsTypes="AA">
                                      <p:cBhvr>
                                        <p:cTn id="22" dur="2000" fill="hold"/>
                                        <p:tgtEl>
                                          <p:spTgt spid="6153"/>
                                        </p:tgtEl>
                                        <p:attrNameLst>
                                          <p:attrName>ppt_x</p:attrName>
                                          <p:attrName>ppt_y</p:attrName>
                                        </p:attrNameLst>
                                      </p:cBhvr>
                                      <p:rCtr x="-19497" y="5301"/>
                                    </p:animMotion>
                                  </p:childTnLst>
                                </p:cTn>
                              </p:par>
                              <p:par>
                                <p:cTn id="23" presetID="3" presetClass="entr" presetSubtype="1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blinds(horizontal)">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153" grpId="0" animBg="1"/>
      <p:bldP spid="6153" grpId="1" animBg="1"/>
      <p:bldP spid="10" grpId="0" animBg="1"/>
      <p:bldP spid="12"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prechblase_Position" hidden="1">
            <a:extLst>
              <a:ext uri="{FF2B5EF4-FFF2-40B4-BE49-F238E27FC236}">
                <a16:creationId xmlns:a16="http://schemas.microsoft.com/office/drawing/2014/main" xmlns="" id="{670540C0-9D1A-4EF2-85F2-FCC25274DA52}"/>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9" name="Rahmen_Fenstergröße" hidden="1">
            <a:extLst>
              <a:ext uri="{FF2B5EF4-FFF2-40B4-BE49-F238E27FC236}">
                <a16:creationId xmlns:a16="http://schemas.microsoft.com/office/drawing/2014/main" xmlns="" id="{4F59299E-E04C-48DF-AF4A-1AB53506C6B3}"/>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5" name="Grafik 4">
            <a:extLst>
              <a:ext uri="{FF2B5EF4-FFF2-40B4-BE49-F238E27FC236}">
                <a16:creationId xmlns:a16="http://schemas.microsoft.com/office/drawing/2014/main" xmlns="" id="{DCE1DD05-F777-4F27-87E4-C3FDA4142D94}"/>
              </a:ext>
            </a:extLst>
          </p:cNvPr>
          <p:cNvPicPr>
            <a:picLocks noChangeAspect="1"/>
          </p:cNvPicPr>
          <p:nvPr/>
        </p:nvPicPr>
        <p:blipFill>
          <a:blip r:embed="rId3"/>
          <a:stretch>
            <a:fillRect/>
          </a:stretch>
        </p:blipFill>
        <p:spPr>
          <a:xfrm>
            <a:off x="2161185" y="1252110"/>
            <a:ext cx="6192834" cy="4669200"/>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dirty="0"/>
              <a:t>We Need Some Data</a:t>
            </a:r>
          </a:p>
        </p:txBody>
      </p:sp>
      <p:sp>
        <p:nvSpPr>
          <p:cNvPr id="6" name="Foliennummernplatzhalter 5">
            <a:extLst>
              <a:ext uri="{FF2B5EF4-FFF2-40B4-BE49-F238E27FC236}">
                <a16:creationId xmlns:a16="http://schemas.microsoft.com/office/drawing/2014/main" xmlns="" id="{F9A0DFAB-801E-4842-801C-D21543EAD6C2}"/>
              </a:ext>
            </a:extLst>
          </p:cNvPr>
          <p:cNvSpPr>
            <a:spLocks noGrp="1"/>
          </p:cNvSpPr>
          <p:nvPr>
            <p:ph type="sldNum" sz="quarter" idx="11"/>
          </p:nvPr>
        </p:nvSpPr>
        <p:spPr/>
        <p:txBody>
          <a:bodyPr/>
          <a:lstStyle/>
          <a:p>
            <a:pPr algn="l"/>
            <a:fld id="{FC702470-8AE9-4E48-9C5F-817F252A268D}" type="slidenum">
              <a:rPr lang="de-DE" smtClean="0"/>
              <a:pPr algn="l"/>
              <a:t>12</a:t>
            </a:fld>
            <a:endParaRPr lang="de-DE" dirty="0"/>
          </a:p>
        </p:txBody>
      </p:sp>
      <p:sp>
        <p:nvSpPr>
          <p:cNvPr id="7" name="Fußzeilenplatzhalter 6">
            <a:extLst>
              <a:ext uri="{FF2B5EF4-FFF2-40B4-BE49-F238E27FC236}">
                <a16:creationId xmlns:a16="http://schemas.microsoft.com/office/drawing/2014/main" xmlns="" id="{E913FFE1-8426-4362-9336-048050D00F29}"/>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99BB5594-426A-4476-A6D3-A71413460539}"/>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2817412" y="2335753"/>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AutoShape 7"/>
          <p:cNvSpPr>
            <a:spLocks noChangeArrowheads="1"/>
          </p:cNvSpPr>
          <p:nvPr/>
        </p:nvSpPr>
        <p:spPr bwMode="auto">
          <a:xfrm>
            <a:off x="6024698" y="2371915"/>
            <a:ext cx="1188707" cy="352425"/>
          </a:xfrm>
          <a:prstGeom prst="wedgeRoundRectCallout">
            <a:avLst>
              <a:gd name="adj1" fmla="val -58762"/>
              <a:gd name="adj2" fmla="val 164414"/>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Select the engine file</a:t>
            </a:r>
          </a:p>
        </p:txBody>
      </p:sp>
      <p:sp>
        <p:nvSpPr>
          <p:cNvPr id="16" name="AutoShape 7"/>
          <p:cNvSpPr>
            <a:spLocks noChangeArrowheads="1"/>
          </p:cNvSpPr>
          <p:nvPr/>
        </p:nvSpPr>
        <p:spPr bwMode="auto">
          <a:xfrm>
            <a:off x="6829037" y="4297199"/>
            <a:ext cx="1188707" cy="352425"/>
          </a:xfrm>
          <a:prstGeom prst="wedgeRoundRectCallout">
            <a:avLst>
              <a:gd name="adj1" fmla="val -26600"/>
              <a:gd name="adj2" fmla="val 178829"/>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Open the engine file</a:t>
            </a:r>
          </a:p>
        </p:txBody>
      </p:sp>
    </p:spTree>
    <p:extLst>
      <p:ext uri="{BB962C8B-B14F-4D97-AF65-F5344CB8AC3E}">
        <p14:creationId xmlns:p14="http://schemas.microsoft.com/office/powerpoint/2010/main" val="557897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6153"/>
                                        </p:tgtEl>
                                        <p:attrNameLst>
                                          <p:attrName>style.visibility</p:attrName>
                                        </p:attrNameLst>
                                      </p:cBhvr>
                                      <p:to>
                                        <p:strVal val="visible"/>
                                      </p:to>
                                    </p:set>
                                  </p:childTnLst>
                                </p:cTn>
                              </p:par>
                              <p:par>
                                <p:cTn id="7" presetID="0" presetClass="path" presetSubtype="0" accel="50000" decel="50000" fill="hold" grpId="0" nodeType="withEffect">
                                  <p:stCondLst>
                                    <p:cond delay="0"/>
                                  </p:stCondLst>
                                  <p:childTnLst>
                                    <p:animMotion origin="layout" path="M 5E-6 2.96296E-6 L 0.2783 0.12199 " pathEditMode="relative" rAng="0" ptsTypes="AA">
                                      <p:cBhvr>
                                        <p:cTn id="8" dur="2000" fill="hold"/>
                                        <p:tgtEl>
                                          <p:spTgt spid="6153"/>
                                        </p:tgtEl>
                                        <p:attrNameLst>
                                          <p:attrName>ppt_x</p:attrName>
                                          <p:attrName>ppt_y</p:attrName>
                                        </p:attrNameLst>
                                      </p:cBhvr>
                                      <p:rCtr x="13906" y="6088"/>
                                    </p:animMotion>
                                  </p:childTnLst>
                                </p:cTn>
                              </p:par>
                              <p:par>
                                <p:cTn id="9" presetID="3" presetClass="entr" presetSubtype="1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blinds(horizontal)">
                                      <p:cBhvr>
                                        <p:cTn id="11" dur="500"/>
                                        <p:tgtEl>
                                          <p:spTgt spid="15"/>
                                        </p:tgtEl>
                                      </p:cBhvr>
                                    </p:animEffect>
                                  </p:childTnLst>
                                </p:cTn>
                              </p:par>
                            </p:childTnLst>
                          </p:cTn>
                        </p:par>
                      </p:childTnLst>
                    </p:cTn>
                  </p:par>
                  <p:par>
                    <p:cTn id="12" fill="hold">
                      <p:stCondLst>
                        <p:cond delay="indefinite"/>
                      </p:stCondLst>
                      <p:childTnLst>
                        <p:par>
                          <p:cTn id="13" fill="hold">
                            <p:stCondLst>
                              <p:cond delay="0"/>
                            </p:stCondLst>
                            <p:childTnLst>
                              <p:par>
                                <p:cTn id="14" presetID="0" presetClass="path" presetSubtype="0" accel="50000" decel="50000" fill="hold" grpId="2" nodeType="clickEffect">
                                  <p:stCondLst>
                                    <p:cond delay="0"/>
                                  </p:stCondLst>
                                  <p:childTnLst>
                                    <p:animMotion origin="layout" path="M 0.2783 0.12199 L 0.45018 0.42199 " pathEditMode="relative" rAng="0" ptsTypes="AA">
                                      <p:cBhvr>
                                        <p:cTn id="15" dur="2000" fill="hold"/>
                                        <p:tgtEl>
                                          <p:spTgt spid="6153"/>
                                        </p:tgtEl>
                                        <p:attrNameLst>
                                          <p:attrName>ppt_x</p:attrName>
                                          <p:attrName>ppt_y</p:attrName>
                                        </p:attrNameLst>
                                      </p:cBhvr>
                                      <p:rCtr x="8594" y="15000"/>
                                    </p:animMotion>
                                  </p:childTnLst>
                                </p:cTn>
                              </p:par>
                              <p:par>
                                <p:cTn id="16" presetID="3" presetClass="exit" presetSubtype="10" fill="hold" grpId="1" nodeType="withEffect">
                                  <p:stCondLst>
                                    <p:cond delay="0"/>
                                  </p:stCondLst>
                                  <p:childTnLst>
                                    <p:animEffect transition="out" filter="blinds(horizontal)">
                                      <p:cBhvr>
                                        <p:cTn id="17" dur="500"/>
                                        <p:tgtEl>
                                          <p:spTgt spid="15"/>
                                        </p:tgtEl>
                                      </p:cBhvr>
                                    </p:animEffect>
                                    <p:set>
                                      <p:cBhvr>
                                        <p:cTn id="18" dur="1" fill="hold">
                                          <p:stCondLst>
                                            <p:cond delay="499"/>
                                          </p:stCondLst>
                                        </p:cTn>
                                        <p:tgtEl>
                                          <p:spTgt spid="15"/>
                                        </p:tgtEl>
                                        <p:attrNameLst>
                                          <p:attrName>style.visibility</p:attrName>
                                        </p:attrNameLst>
                                      </p:cBhvr>
                                      <p:to>
                                        <p:strVal val="hidden"/>
                                      </p:to>
                                    </p:set>
                                  </p:childTnLst>
                                </p:cTn>
                              </p:par>
                              <p:par>
                                <p:cTn id="19" presetID="3" presetClass="entr" presetSubtype="1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blinds(horizontal)">
                                      <p:cBhvr>
                                        <p:cTn id="21" dur="500"/>
                                        <p:tgtEl>
                                          <p:spTgt spid="16"/>
                                        </p:tgtEl>
                                      </p:cBhvr>
                                    </p:animEffect>
                                  </p:childTnLst>
                                </p:cTn>
                              </p:par>
                              <p:par>
                                <p:cTn id="22" presetID="3" presetClass="entr" presetSubtype="1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linds(horizont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153" grpId="0" animBg="1"/>
      <p:bldP spid="6153" grpId="1" animBg="1"/>
      <p:bldP spid="6153" grpId="2" animBg="1"/>
      <p:bldP spid="15" grpId="0" animBg="1"/>
      <p:bldP spid="15" grpId="1" animBg="1"/>
      <p:bldP spid="1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prechblase_Position" hidden="1">
            <a:extLst>
              <a:ext uri="{FF2B5EF4-FFF2-40B4-BE49-F238E27FC236}">
                <a16:creationId xmlns:a16="http://schemas.microsoft.com/office/drawing/2014/main" xmlns="" id="{9E8C0A98-125A-432B-AF8C-9D46438DE3AB}"/>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4" name="Rahmen_Fenstergröße" hidden="1">
            <a:extLst>
              <a:ext uri="{FF2B5EF4-FFF2-40B4-BE49-F238E27FC236}">
                <a16:creationId xmlns:a16="http://schemas.microsoft.com/office/drawing/2014/main" xmlns="" id="{C6627EED-2866-4FAF-8891-ADC735D654E9}"/>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 name="Grafik 1">
            <a:extLst>
              <a:ext uri="{FF2B5EF4-FFF2-40B4-BE49-F238E27FC236}">
                <a16:creationId xmlns:a16="http://schemas.microsoft.com/office/drawing/2014/main" xmlns="" id="{85CE61E0-FD0E-4B48-B8DF-7ADF6C67BC90}"/>
              </a:ext>
            </a:extLst>
          </p:cNvPr>
          <p:cNvPicPr>
            <a:picLocks noChangeAspect="1"/>
          </p:cNvPicPr>
          <p:nvPr/>
        </p:nvPicPr>
        <p:blipFill>
          <a:blip r:embed="rId3"/>
          <a:stretch>
            <a:fillRect/>
          </a:stretch>
        </p:blipFill>
        <p:spPr>
          <a:xfrm>
            <a:off x="2161185" y="1252110"/>
            <a:ext cx="6192834" cy="4669200"/>
          </a:xfrm>
          <a:prstGeom prst="rect">
            <a:avLst/>
          </a:prstGeom>
          <a:effectLst>
            <a:outerShdw blurRad="63500" sx="102000" sy="102000" algn="ctr" rotWithShape="0">
              <a:prstClr val="black">
                <a:alpha val="40000"/>
              </a:prstClr>
            </a:outerShdw>
          </a:effectLst>
        </p:spPr>
      </p:pic>
      <p:sp>
        <p:nvSpPr>
          <p:cNvPr id="7" name="Abgerundetes Rechteck 6"/>
          <p:cNvSpPr/>
          <p:nvPr/>
        </p:nvSpPr>
        <p:spPr>
          <a:xfrm>
            <a:off x="3509421" y="3928219"/>
            <a:ext cx="5102677" cy="1600438"/>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We will use the same compressor as before. At which point in the map the compressor of the </a:t>
            </a:r>
            <a:r>
              <a:rPr lang="en-US" altLang="de-DE" sz="1100" dirty="0" err="1">
                <a:solidFill>
                  <a:srgbClr val="1F497D"/>
                </a:solidFill>
                <a:latin typeface="Arial" charset="0"/>
              </a:rPr>
              <a:t>turboshaft</a:t>
            </a:r>
            <a:r>
              <a:rPr lang="en-US" altLang="de-DE" sz="1100" dirty="0">
                <a:solidFill>
                  <a:srgbClr val="1F497D"/>
                </a:solidFill>
                <a:latin typeface="Arial" charset="0"/>
              </a:rPr>
              <a:t> engine will operate we can freely select.</a:t>
            </a:r>
          </a:p>
          <a:p>
            <a:pPr algn="ctr"/>
            <a:endParaRPr lang="en-US" altLang="de-DE" sz="1100" dirty="0">
              <a:solidFill>
                <a:srgbClr val="1F497D"/>
              </a:solidFill>
              <a:latin typeface="Arial" charset="0"/>
            </a:endParaRPr>
          </a:p>
          <a:p>
            <a:pPr algn="ctr"/>
            <a:r>
              <a:rPr lang="en-US" altLang="de-DE" sz="1100" dirty="0">
                <a:solidFill>
                  <a:srgbClr val="1F497D"/>
                </a:solidFill>
                <a:latin typeface="Arial" charset="0"/>
              </a:rPr>
              <a:t>Let us choose the same operating point as in the turbojet:</a:t>
            </a:r>
          </a:p>
          <a:p>
            <a:r>
              <a:rPr lang="en-US" altLang="de-DE" sz="1100" dirty="0">
                <a:solidFill>
                  <a:srgbClr val="1F497D"/>
                </a:solidFill>
                <a:latin typeface="Arial" charset="0"/>
              </a:rPr>
              <a:t>	T2				= 303.15K (ISA+15K)</a:t>
            </a:r>
          </a:p>
          <a:p>
            <a:r>
              <a:rPr lang="en-US" altLang="de-DE" sz="1100" dirty="0">
                <a:solidFill>
                  <a:srgbClr val="1F497D"/>
                </a:solidFill>
                <a:latin typeface="Arial" charset="0"/>
              </a:rPr>
              <a:t>	W2Rstd			= 32 kg/s</a:t>
            </a:r>
          </a:p>
          <a:p>
            <a:r>
              <a:rPr lang="en-US" altLang="de-DE" sz="1100" dirty="0">
                <a:solidFill>
                  <a:srgbClr val="1F497D"/>
                </a:solidFill>
                <a:latin typeface="Arial" charset="0"/>
              </a:rPr>
              <a:t>	P3/P2				= 12</a:t>
            </a:r>
          </a:p>
          <a:p>
            <a:r>
              <a:rPr lang="en-US" altLang="de-DE" sz="1100" dirty="0">
                <a:solidFill>
                  <a:srgbClr val="1F497D"/>
                </a:solidFill>
                <a:latin typeface="Arial" charset="0"/>
              </a:rPr>
              <a:t>	Isentropic Comp Efficiency	= 0.85</a:t>
            </a:r>
          </a:p>
        </p:txBody>
      </p:sp>
      <p:sp>
        <p:nvSpPr>
          <p:cNvPr id="6176" name="Rectangle 32"/>
          <p:cNvSpPr>
            <a:spLocks noGrp="1" noChangeArrowheads="1"/>
          </p:cNvSpPr>
          <p:nvPr>
            <p:ph type="title"/>
          </p:nvPr>
        </p:nvSpPr>
        <p:spPr/>
        <p:txBody>
          <a:bodyPr/>
          <a:lstStyle/>
          <a:p>
            <a:r>
              <a:rPr lang="en-US" altLang="de-DE" dirty="0"/>
              <a:t>Design Point Input Data Page</a:t>
            </a:r>
            <a:endParaRPr lang="en-US" dirty="0"/>
          </a:p>
        </p:txBody>
      </p:sp>
      <p:sp>
        <p:nvSpPr>
          <p:cNvPr id="6" name="Foliennummernplatzhalter 5">
            <a:extLst>
              <a:ext uri="{FF2B5EF4-FFF2-40B4-BE49-F238E27FC236}">
                <a16:creationId xmlns:a16="http://schemas.microsoft.com/office/drawing/2014/main" xmlns="" id="{E026C83E-AAD5-477D-B24B-F00523F5C071}"/>
              </a:ext>
            </a:extLst>
          </p:cNvPr>
          <p:cNvSpPr>
            <a:spLocks noGrp="1"/>
          </p:cNvSpPr>
          <p:nvPr>
            <p:ph type="sldNum" sz="quarter" idx="11"/>
          </p:nvPr>
        </p:nvSpPr>
        <p:spPr/>
        <p:txBody>
          <a:bodyPr/>
          <a:lstStyle/>
          <a:p>
            <a:pPr algn="l"/>
            <a:fld id="{FC702470-8AE9-4E48-9C5F-817F252A268D}" type="slidenum">
              <a:rPr lang="de-DE" smtClean="0"/>
              <a:pPr algn="l"/>
              <a:t>13</a:t>
            </a:fld>
            <a:endParaRPr lang="de-DE" dirty="0"/>
          </a:p>
        </p:txBody>
      </p:sp>
      <p:sp>
        <p:nvSpPr>
          <p:cNvPr id="15" name="Fußzeilenplatzhalter 14">
            <a:extLst>
              <a:ext uri="{FF2B5EF4-FFF2-40B4-BE49-F238E27FC236}">
                <a16:creationId xmlns:a16="http://schemas.microsoft.com/office/drawing/2014/main" xmlns="" id="{A7BD4CFD-D6A7-4216-A490-2D8FDBB84A00}"/>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BFFBDC35-1F37-4DAE-8B37-FDFDFD617BC3}"/>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7422789" y="4295232"/>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84007" y="1658188"/>
            <a:ext cx="1119100" cy="342334"/>
          </a:xfrm>
          <a:prstGeom prst="wedgeRoundRectCallout">
            <a:avLst>
              <a:gd name="adj1" fmla="val 70782"/>
              <a:gd name="adj2" fmla="val -24457"/>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Calculate the Design Point</a:t>
            </a:r>
          </a:p>
        </p:txBody>
      </p:sp>
      <p:sp>
        <p:nvSpPr>
          <p:cNvPr id="8" name="Abgerundetes Rechteck 7"/>
          <p:cNvSpPr/>
          <p:nvPr/>
        </p:nvSpPr>
        <p:spPr>
          <a:xfrm>
            <a:off x="4995174" y="1947454"/>
            <a:ext cx="2308120" cy="106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bgerundetes Rechteck 9"/>
          <p:cNvSpPr/>
          <p:nvPr/>
        </p:nvSpPr>
        <p:spPr>
          <a:xfrm>
            <a:off x="5000617" y="2185125"/>
            <a:ext cx="2308120" cy="106136"/>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Ellipse 15">
            <a:extLst>
              <a:ext uri="{FF2B5EF4-FFF2-40B4-BE49-F238E27FC236}">
                <a16:creationId xmlns:a16="http://schemas.microsoft.com/office/drawing/2014/main" xmlns="" id="{3F346D26-2CBA-4F4F-BA9D-C6C4E3F6BE93}"/>
              </a:ext>
            </a:extLst>
          </p:cNvPr>
          <p:cNvSpPr/>
          <p:nvPr/>
        </p:nvSpPr>
        <p:spPr>
          <a:xfrm>
            <a:off x="3780000" y="2132378"/>
            <a:ext cx="836697" cy="176639"/>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Ellipse 16">
            <a:extLst>
              <a:ext uri="{FF2B5EF4-FFF2-40B4-BE49-F238E27FC236}">
                <a16:creationId xmlns:a16="http://schemas.microsoft.com/office/drawing/2014/main" xmlns="" id="{013A60DE-6F36-4D1F-8FA2-52F77688D600}"/>
              </a:ext>
            </a:extLst>
          </p:cNvPr>
          <p:cNvSpPr/>
          <p:nvPr/>
        </p:nvSpPr>
        <p:spPr>
          <a:xfrm>
            <a:off x="3779999" y="2557684"/>
            <a:ext cx="836697" cy="176639"/>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2834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childTnLst>
                          </p:cTn>
                        </p:par>
                        <p:par>
                          <p:cTn id="16" fill="hold">
                            <p:stCondLst>
                              <p:cond delay="1500"/>
                            </p:stCondLst>
                            <p:childTnLst>
                              <p:par>
                                <p:cTn id="17" presetID="3" presetClass="entr" presetSubtype="10"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linds(horizontal)">
                                      <p:cBhvr>
                                        <p:cTn id="19" dur="500"/>
                                        <p:tgtEl>
                                          <p:spTgt spid="16"/>
                                        </p:tgtEl>
                                      </p:cBhvr>
                                    </p:animEffect>
                                  </p:childTnLst>
                                </p:cTn>
                              </p:par>
                            </p:childTnLst>
                          </p:cTn>
                        </p:par>
                        <p:par>
                          <p:cTn id="20" fill="hold">
                            <p:stCondLst>
                              <p:cond delay="2000"/>
                            </p:stCondLst>
                            <p:childTnLst>
                              <p:par>
                                <p:cTn id="21" presetID="3" presetClass="entr" presetSubtype="1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blinds(horizontal)">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1" nodeType="clickEffect">
                                  <p:stCondLst>
                                    <p:cond delay="0"/>
                                  </p:stCondLst>
                                  <p:childTnLst>
                                    <p:set>
                                      <p:cBhvr>
                                        <p:cTn id="27" dur="1" fill="hold">
                                          <p:stCondLst>
                                            <p:cond delay="0"/>
                                          </p:stCondLst>
                                        </p:cTn>
                                        <p:tgtEl>
                                          <p:spTgt spid="6153"/>
                                        </p:tgtEl>
                                        <p:attrNameLst>
                                          <p:attrName>style.visibility</p:attrName>
                                        </p:attrNameLst>
                                      </p:cBhvr>
                                      <p:to>
                                        <p:strVal val="visible"/>
                                      </p:to>
                                    </p:set>
                                    <p:animEffect transition="in" filter="blinds(horizontal)">
                                      <p:cBhvr>
                                        <p:cTn id="28" dur="500"/>
                                        <p:tgtEl>
                                          <p:spTgt spid="6153"/>
                                        </p:tgtEl>
                                      </p:cBhvr>
                                    </p:animEffect>
                                  </p:childTnLst>
                                </p:cTn>
                              </p:par>
                              <p:par>
                                <p:cTn id="29" presetID="0" presetClass="path" presetSubtype="0" accel="50000" decel="50000" fill="hold" grpId="0" nodeType="withEffect">
                                  <p:stCondLst>
                                    <p:cond delay="0"/>
                                  </p:stCondLst>
                                  <p:childTnLst>
                                    <p:animMotion origin="layout" path="M -8.33333E-7 3.33333E-6 L -0.47344 -0.37084 " pathEditMode="relative" rAng="0" ptsTypes="AA">
                                      <p:cBhvr>
                                        <p:cTn id="30" dur="2000" fill="hold"/>
                                        <p:tgtEl>
                                          <p:spTgt spid="6153"/>
                                        </p:tgtEl>
                                        <p:attrNameLst>
                                          <p:attrName>ppt_x</p:attrName>
                                          <p:attrName>ppt_y</p:attrName>
                                        </p:attrNameLst>
                                      </p:cBhvr>
                                      <p:rCtr x="-23681" y="-18542"/>
                                    </p:animMotion>
                                  </p:childTnLst>
                                </p:cTn>
                              </p:par>
                              <p:par>
                                <p:cTn id="31" presetID="3" presetClass="entr" presetSubtype="10"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blinds(horizontal)">
                                      <p:cBhvr>
                                        <p:cTn id="33" dur="500"/>
                                        <p:tgtEl>
                                          <p:spTgt spid="9"/>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linds(horizontal)">
                                      <p:cBhvr>
                                        <p:cTn id="3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7" grpId="0" animBg="1"/>
      <p:bldP spid="6153" grpId="0" animBg="1"/>
      <p:bldP spid="6153" grpId="1" animBg="1"/>
      <p:bldP spid="9" grpId="0" animBg="1"/>
      <p:bldP spid="8" grpId="0" animBg="1"/>
      <p:bldP spid="10" grpId="0" animBg="1"/>
      <p:bldP spid="16" grpId="0" animBg="1"/>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prechblase_Position" hidden="1">
            <a:extLst>
              <a:ext uri="{FF2B5EF4-FFF2-40B4-BE49-F238E27FC236}">
                <a16:creationId xmlns:a16="http://schemas.microsoft.com/office/drawing/2014/main" xmlns="" id="{059E0799-4D83-44AB-8874-5A25044CCE8B}"/>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0" name="Rahmen_Fenstergröße" hidden="1">
            <a:extLst>
              <a:ext uri="{FF2B5EF4-FFF2-40B4-BE49-F238E27FC236}">
                <a16:creationId xmlns:a16="http://schemas.microsoft.com/office/drawing/2014/main" xmlns="" id="{DB1389B2-F467-4A41-AEF4-9924FACAAC9D}"/>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 name="Grafik 1">
            <a:extLst>
              <a:ext uri="{FF2B5EF4-FFF2-40B4-BE49-F238E27FC236}">
                <a16:creationId xmlns:a16="http://schemas.microsoft.com/office/drawing/2014/main" xmlns="" id="{2EAF814B-04F8-4715-BCBC-2AFEB598022E}"/>
              </a:ext>
            </a:extLst>
          </p:cNvPr>
          <p:cNvPicPr>
            <a:picLocks noChangeAspect="1"/>
          </p:cNvPicPr>
          <p:nvPr/>
        </p:nvPicPr>
        <p:blipFill>
          <a:blip r:embed="rId3"/>
          <a:stretch>
            <a:fillRect/>
          </a:stretch>
        </p:blipFill>
        <p:spPr>
          <a:xfrm>
            <a:off x="2161185" y="1252110"/>
            <a:ext cx="6192834" cy="4669200"/>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altLang="de-DE" dirty="0"/>
              <a:t>Design Point Summary</a:t>
            </a:r>
            <a:endParaRPr lang="en-US" dirty="0"/>
          </a:p>
        </p:txBody>
      </p:sp>
      <p:sp>
        <p:nvSpPr>
          <p:cNvPr id="6" name="Foliennummernplatzhalter 5">
            <a:extLst>
              <a:ext uri="{FF2B5EF4-FFF2-40B4-BE49-F238E27FC236}">
                <a16:creationId xmlns:a16="http://schemas.microsoft.com/office/drawing/2014/main" xmlns="" id="{F4D1AAF5-3F7A-4CBF-8C89-E3F83D730DB0}"/>
              </a:ext>
            </a:extLst>
          </p:cNvPr>
          <p:cNvSpPr>
            <a:spLocks noGrp="1"/>
          </p:cNvSpPr>
          <p:nvPr>
            <p:ph type="sldNum" sz="quarter" idx="11"/>
          </p:nvPr>
        </p:nvSpPr>
        <p:spPr/>
        <p:txBody>
          <a:bodyPr/>
          <a:lstStyle/>
          <a:p>
            <a:pPr algn="l"/>
            <a:fld id="{FC702470-8AE9-4E48-9C5F-817F252A268D}" type="slidenum">
              <a:rPr lang="de-DE" smtClean="0"/>
              <a:pPr algn="l"/>
              <a:t>14</a:t>
            </a:fld>
            <a:endParaRPr lang="de-DE" dirty="0"/>
          </a:p>
        </p:txBody>
      </p:sp>
      <p:sp>
        <p:nvSpPr>
          <p:cNvPr id="11" name="Fußzeilenplatzhalter 10">
            <a:extLst>
              <a:ext uri="{FF2B5EF4-FFF2-40B4-BE49-F238E27FC236}">
                <a16:creationId xmlns:a16="http://schemas.microsoft.com/office/drawing/2014/main" xmlns="" id="{9D46C19D-A5D4-4C2B-9154-2475CC44B62A}"/>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B521ECE4-EB18-47CD-8836-80E8272C8474}"/>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3057619" y="1897653"/>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89981" y="1601888"/>
            <a:ext cx="1242019" cy="767009"/>
          </a:xfrm>
          <a:prstGeom prst="wedgeRoundRectCallout">
            <a:avLst>
              <a:gd name="adj1" fmla="val 61601"/>
              <a:gd name="adj2" fmla="val -49584"/>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Close this window and switch to </a:t>
            </a:r>
            <a:r>
              <a:rPr lang="en-US" sz="1000" b="1" dirty="0">
                <a:latin typeface="Arial" charset="0"/>
              </a:rPr>
              <a:t>Off-Design</a:t>
            </a:r>
            <a:r>
              <a:rPr lang="en-US" sz="1000" dirty="0">
                <a:latin typeface="Arial" charset="0"/>
              </a:rPr>
              <a:t> with </a:t>
            </a:r>
            <a:r>
              <a:rPr lang="en-US" sz="1000" b="1" dirty="0">
                <a:latin typeface="Arial" charset="0"/>
              </a:rPr>
              <a:t>Standard Maps</a:t>
            </a:r>
          </a:p>
        </p:txBody>
      </p:sp>
      <p:sp>
        <p:nvSpPr>
          <p:cNvPr id="7" name="Abgerundetes Rechteck 6"/>
          <p:cNvSpPr/>
          <p:nvPr/>
        </p:nvSpPr>
        <p:spPr>
          <a:xfrm>
            <a:off x="6293441" y="5242647"/>
            <a:ext cx="2318657"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This is how the </a:t>
            </a:r>
            <a:r>
              <a:rPr lang="en-US" altLang="de-DE" sz="1100" dirty="0" err="1">
                <a:solidFill>
                  <a:srgbClr val="1F497D"/>
                </a:solidFill>
                <a:latin typeface="Arial" charset="0"/>
              </a:rPr>
              <a:t>turboshaft</a:t>
            </a:r>
            <a:r>
              <a:rPr lang="en-US" altLang="de-DE" sz="1100" dirty="0">
                <a:solidFill>
                  <a:srgbClr val="1F497D"/>
                </a:solidFill>
                <a:latin typeface="Arial" charset="0"/>
              </a:rPr>
              <a:t> design point data should look like</a:t>
            </a:r>
          </a:p>
        </p:txBody>
      </p:sp>
    </p:spTree>
    <p:extLst>
      <p:ext uri="{BB962C8B-B14F-4D97-AF65-F5344CB8AC3E}">
        <p14:creationId xmlns:p14="http://schemas.microsoft.com/office/powerpoint/2010/main" val="1870194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6153"/>
                                        </p:tgtEl>
                                        <p:attrNameLst>
                                          <p:attrName>style.visibility</p:attrName>
                                        </p:attrNameLst>
                                      </p:cBhvr>
                                      <p:to>
                                        <p:strVal val="visible"/>
                                      </p:to>
                                    </p:set>
                                    <p:animEffect transition="in" filter="blinds(horizontal)">
                                      <p:cBhvr>
                                        <p:cTn id="12" dur="500"/>
                                        <p:tgtEl>
                                          <p:spTgt spid="6153"/>
                                        </p:tgtEl>
                                      </p:cBhvr>
                                    </p:animEffect>
                                  </p:childTnLst>
                                </p:cTn>
                              </p:par>
                              <p:par>
                                <p:cTn id="13" presetID="0" presetClass="path" presetSubtype="0" accel="50000" decel="50000" fill="hold" grpId="0" nodeType="withEffect">
                                  <p:stCondLst>
                                    <p:cond delay="0"/>
                                  </p:stCondLst>
                                  <p:childTnLst>
                                    <p:animMotion origin="layout" path="M -2.77778E-7 1.85185E-6 L -0.07726 -0.04746 " pathEditMode="relative" rAng="0" ptsTypes="AA">
                                      <p:cBhvr>
                                        <p:cTn id="14" dur="2000" fill="hold"/>
                                        <p:tgtEl>
                                          <p:spTgt spid="6153"/>
                                        </p:tgtEl>
                                        <p:attrNameLst>
                                          <p:attrName>ppt_x</p:attrName>
                                          <p:attrName>ppt_y</p:attrName>
                                        </p:attrNameLst>
                                      </p:cBhvr>
                                      <p:rCtr x="-3872" y="-2384"/>
                                    </p:animMotion>
                                  </p:childTnLst>
                                </p:cTn>
                              </p:par>
                              <p:par>
                                <p:cTn id="15" presetID="3" presetClass="entr" presetSubtype="1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153" grpId="0" animBg="1"/>
      <p:bldP spid="6153" grpId="1" animBg="1"/>
      <p:bldP spid="9" grpId="0" animBg="1"/>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prechblase_Position" hidden="1">
            <a:extLst>
              <a:ext uri="{FF2B5EF4-FFF2-40B4-BE49-F238E27FC236}">
                <a16:creationId xmlns:a16="http://schemas.microsoft.com/office/drawing/2014/main" xmlns="" id="{45D4E7D6-F445-4194-9F73-6664724DDB03}"/>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0" name="Rahmen_Fenstergröße" hidden="1">
            <a:extLst>
              <a:ext uri="{FF2B5EF4-FFF2-40B4-BE49-F238E27FC236}">
                <a16:creationId xmlns:a16="http://schemas.microsoft.com/office/drawing/2014/main" xmlns="" id="{875F8B4F-9410-416F-A96E-8924A3B17EFF}"/>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 name="Grafik 1">
            <a:extLst>
              <a:ext uri="{FF2B5EF4-FFF2-40B4-BE49-F238E27FC236}">
                <a16:creationId xmlns:a16="http://schemas.microsoft.com/office/drawing/2014/main" xmlns="" id="{39B397A1-1BD2-45AF-973A-4C9A8420BFC8}"/>
              </a:ext>
            </a:extLst>
          </p:cNvPr>
          <p:cNvPicPr>
            <a:picLocks noChangeAspect="1"/>
          </p:cNvPicPr>
          <p:nvPr/>
        </p:nvPicPr>
        <p:blipFill>
          <a:blip r:embed="rId3"/>
          <a:stretch>
            <a:fillRect/>
          </a:stretch>
        </p:blipFill>
        <p:spPr>
          <a:xfrm>
            <a:off x="2161185" y="1254149"/>
            <a:ext cx="6190128" cy="4667160"/>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dirty="0"/>
              <a:t>Off-Design Input Data Page</a:t>
            </a:r>
          </a:p>
        </p:txBody>
      </p:sp>
      <p:sp>
        <p:nvSpPr>
          <p:cNvPr id="6" name="Foliennummernplatzhalter 5">
            <a:extLst>
              <a:ext uri="{FF2B5EF4-FFF2-40B4-BE49-F238E27FC236}">
                <a16:creationId xmlns:a16="http://schemas.microsoft.com/office/drawing/2014/main" xmlns="" id="{328488C6-47BC-4658-9C45-64A490EB73B2}"/>
              </a:ext>
            </a:extLst>
          </p:cNvPr>
          <p:cNvSpPr>
            <a:spLocks noGrp="1"/>
          </p:cNvSpPr>
          <p:nvPr>
            <p:ph type="sldNum" sz="quarter" idx="11"/>
          </p:nvPr>
        </p:nvSpPr>
        <p:spPr/>
        <p:txBody>
          <a:bodyPr/>
          <a:lstStyle/>
          <a:p>
            <a:pPr algn="l"/>
            <a:fld id="{FC702470-8AE9-4E48-9C5F-817F252A268D}" type="slidenum">
              <a:rPr lang="de-DE" smtClean="0"/>
              <a:pPr algn="l"/>
              <a:t>15</a:t>
            </a:fld>
            <a:endParaRPr lang="de-DE" dirty="0"/>
          </a:p>
        </p:txBody>
      </p:sp>
      <p:sp>
        <p:nvSpPr>
          <p:cNvPr id="11" name="Fußzeilenplatzhalter 10">
            <a:extLst>
              <a:ext uri="{FF2B5EF4-FFF2-40B4-BE49-F238E27FC236}">
                <a16:creationId xmlns:a16="http://schemas.microsoft.com/office/drawing/2014/main" xmlns="" id="{3923202A-610F-4D12-98C8-153AAFD405BA}"/>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BEF911A8-CCEC-4CD8-BE17-9F3F07040FD9}"/>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2638519" y="1478553"/>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89982" y="3757366"/>
            <a:ext cx="1240700" cy="342334"/>
          </a:xfrm>
          <a:prstGeom prst="wedgeRoundRectCallout">
            <a:avLst>
              <a:gd name="adj1" fmla="val 95354"/>
              <a:gd name="adj2" fmla="val -13471"/>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Choose </a:t>
            </a:r>
            <a:r>
              <a:rPr lang="en-US" sz="1000" b="1" dirty="0">
                <a:latin typeface="Arial" charset="0"/>
              </a:rPr>
              <a:t>Special</a:t>
            </a:r>
          </a:p>
        </p:txBody>
      </p:sp>
      <p:sp>
        <p:nvSpPr>
          <p:cNvPr id="7" name="Abgerundetes Rechteck 6"/>
          <p:cNvSpPr/>
          <p:nvPr/>
        </p:nvSpPr>
        <p:spPr>
          <a:xfrm>
            <a:off x="5235399" y="5239216"/>
            <a:ext cx="3371851"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Now we will replace the standard compressor map with the map we have inherited from the turbojet.</a:t>
            </a:r>
          </a:p>
        </p:txBody>
      </p:sp>
    </p:spTree>
    <p:extLst>
      <p:ext uri="{BB962C8B-B14F-4D97-AF65-F5344CB8AC3E}">
        <p14:creationId xmlns:p14="http://schemas.microsoft.com/office/powerpoint/2010/main" val="1722440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6153"/>
                                        </p:tgtEl>
                                        <p:attrNameLst>
                                          <p:attrName>style.visibility</p:attrName>
                                        </p:attrNameLst>
                                      </p:cBhvr>
                                      <p:to>
                                        <p:strVal val="visible"/>
                                      </p:to>
                                    </p:set>
                                    <p:animEffect transition="in" filter="blinds(horizontal)">
                                      <p:cBhvr>
                                        <p:cTn id="12" dur="500"/>
                                        <p:tgtEl>
                                          <p:spTgt spid="6153"/>
                                        </p:tgtEl>
                                      </p:cBhvr>
                                    </p:animEffect>
                                  </p:childTnLst>
                                </p:cTn>
                              </p:par>
                              <p:par>
                                <p:cTn id="13" presetID="0" presetClass="path" presetSubtype="0" accel="50000" decel="50000" fill="hold" grpId="0" nodeType="withEffect">
                                  <p:stCondLst>
                                    <p:cond delay="0"/>
                                  </p:stCondLst>
                                  <p:childTnLst>
                                    <p:animMotion origin="layout" path="M 3.05556E-6 2.96296E-6 L 0.02291 0.35277 " pathEditMode="relative" rAng="0" ptsTypes="AA">
                                      <p:cBhvr>
                                        <p:cTn id="14" dur="2000" fill="hold"/>
                                        <p:tgtEl>
                                          <p:spTgt spid="6153"/>
                                        </p:tgtEl>
                                        <p:attrNameLst>
                                          <p:attrName>ppt_x</p:attrName>
                                          <p:attrName>ppt_y</p:attrName>
                                        </p:attrNameLst>
                                      </p:cBhvr>
                                      <p:rCtr x="1146" y="17639"/>
                                    </p:animMotion>
                                  </p:childTnLst>
                                </p:cTn>
                              </p:par>
                              <p:par>
                                <p:cTn id="15" presetID="3" presetClass="entr" presetSubtype="1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153" grpId="0" animBg="1"/>
      <p:bldP spid="6153" grpId="1" animBg="1"/>
      <p:bldP spid="9"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Sprechblase_Position" hidden="1">
            <a:extLst>
              <a:ext uri="{FF2B5EF4-FFF2-40B4-BE49-F238E27FC236}">
                <a16:creationId xmlns:a16="http://schemas.microsoft.com/office/drawing/2014/main" xmlns="" id="{5947BE63-1DB7-422F-92AD-E34387FC7896}"/>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4" name="Rahmen_Fenstergröße" hidden="1">
            <a:extLst>
              <a:ext uri="{FF2B5EF4-FFF2-40B4-BE49-F238E27FC236}">
                <a16:creationId xmlns:a16="http://schemas.microsoft.com/office/drawing/2014/main" xmlns="" id="{E331BE5A-7F43-458F-BA28-4528A2A1044A}"/>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3" name="Grafik 2">
            <a:extLst>
              <a:ext uri="{FF2B5EF4-FFF2-40B4-BE49-F238E27FC236}">
                <a16:creationId xmlns:a16="http://schemas.microsoft.com/office/drawing/2014/main" xmlns="" id="{3D0FDDD9-C713-4359-B36F-CB0A719E068C}"/>
              </a:ext>
            </a:extLst>
          </p:cNvPr>
          <p:cNvPicPr>
            <a:picLocks noChangeAspect="1"/>
          </p:cNvPicPr>
          <p:nvPr/>
        </p:nvPicPr>
        <p:blipFill>
          <a:blip r:embed="rId3"/>
          <a:stretch>
            <a:fillRect/>
          </a:stretch>
        </p:blipFill>
        <p:spPr>
          <a:xfrm>
            <a:off x="2161185" y="1252110"/>
            <a:ext cx="6192834" cy="4669200"/>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altLang="de-DE" dirty="0"/>
              <a:t>Replacing the Standard Map</a:t>
            </a:r>
            <a:endParaRPr lang="en-US" dirty="0"/>
          </a:p>
        </p:txBody>
      </p:sp>
      <p:sp>
        <p:nvSpPr>
          <p:cNvPr id="6" name="Foliennummernplatzhalter 5">
            <a:extLst>
              <a:ext uri="{FF2B5EF4-FFF2-40B4-BE49-F238E27FC236}">
                <a16:creationId xmlns:a16="http://schemas.microsoft.com/office/drawing/2014/main" xmlns="" id="{290E0E59-D836-48C2-A1E4-5700A690184C}"/>
              </a:ext>
            </a:extLst>
          </p:cNvPr>
          <p:cNvSpPr>
            <a:spLocks noGrp="1"/>
          </p:cNvSpPr>
          <p:nvPr>
            <p:ph type="sldNum" sz="quarter" idx="11"/>
          </p:nvPr>
        </p:nvSpPr>
        <p:spPr/>
        <p:txBody>
          <a:bodyPr/>
          <a:lstStyle/>
          <a:p>
            <a:pPr algn="l"/>
            <a:fld id="{FC702470-8AE9-4E48-9C5F-817F252A268D}" type="slidenum">
              <a:rPr lang="de-DE" smtClean="0"/>
              <a:pPr algn="l"/>
              <a:t>16</a:t>
            </a:fld>
            <a:endParaRPr lang="de-DE" dirty="0"/>
          </a:p>
        </p:txBody>
      </p:sp>
      <p:sp>
        <p:nvSpPr>
          <p:cNvPr id="15" name="Fußzeilenplatzhalter 14">
            <a:extLst>
              <a:ext uri="{FF2B5EF4-FFF2-40B4-BE49-F238E27FC236}">
                <a16:creationId xmlns:a16="http://schemas.microsoft.com/office/drawing/2014/main" xmlns="" id="{86A8B0ED-A522-44CD-B3BF-8C2566144E17}"/>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C9C9BF4F-F809-4A24-ABAC-8C76A2A092F1}"/>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2638519" y="4058467"/>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89981" y="1829551"/>
            <a:ext cx="1252179" cy="342334"/>
          </a:xfrm>
          <a:prstGeom prst="wedgeRoundRectCallout">
            <a:avLst>
              <a:gd name="adj1" fmla="val 60651"/>
              <a:gd name="adj2" fmla="val 22605"/>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Select </a:t>
            </a:r>
            <a:r>
              <a:rPr lang="en-US" sz="1000" b="1" dirty="0" err="1">
                <a:latin typeface="Arial" charset="0"/>
              </a:rPr>
              <a:t>Std</a:t>
            </a:r>
            <a:r>
              <a:rPr lang="en-US" sz="1000" b="1" dirty="0">
                <a:latin typeface="Arial" charset="0"/>
              </a:rPr>
              <a:t> Corrected</a:t>
            </a:r>
          </a:p>
        </p:txBody>
      </p:sp>
      <p:sp>
        <p:nvSpPr>
          <p:cNvPr id="7" name="Abgerundetes Rechteck 6"/>
          <p:cNvSpPr/>
          <p:nvPr/>
        </p:nvSpPr>
        <p:spPr>
          <a:xfrm>
            <a:off x="3477985" y="1823928"/>
            <a:ext cx="3094265"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This is the Standard HPC Map. At the point marked with the yellow square the pressure ratio is 8.3 and the mass flow is 33.5. Note that the scaling factors are all unequal to 1.0</a:t>
            </a:r>
          </a:p>
        </p:txBody>
      </p:sp>
      <p:sp>
        <p:nvSpPr>
          <p:cNvPr id="8" name="AutoShape 7"/>
          <p:cNvSpPr>
            <a:spLocks noChangeArrowheads="1"/>
          </p:cNvSpPr>
          <p:nvPr/>
        </p:nvSpPr>
        <p:spPr bwMode="auto">
          <a:xfrm>
            <a:off x="7002117" y="1786029"/>
            <a:ext cx="1704972" cy="857249"/>
          </a:xfrm>
          <a:prstGeom prst="wedgeRoundRectCallout">
            <a:avLst>
              <a:gd name="adj1" fmla="val -26154"/>
              <a:gd name="adj2" fmla="val 86811"/>
              <a:gd name="adj3" fmla="val 16667"/>
            </a:avLst>
          </a:prstGeom>
          <a:solidFill>
            <a:schemeClr val="bg1"/>
          </a:solidFill>
          <a:ln w="9525" algn="ctr">
            <a:solidFill>
              <a:schemeClr val="tx1"/>
            </a:solidFill>
            <a:miter lim="800000"/>
            <a:headEnd/>
            <a:tailEnd/>
          </a:ln>
          <a:effectLst/>
        </p:spPr>
        <p:txBody>
          <a:bodyPr anchor="ctr" anchorCtr="1"/>
          <a:lstStyle/>
          <a:p>
            <a:pPr algn="ctr"/>
            <a:r>
              <a:rPr lang="en-US" altLang="de-DE" sz="1000" dirty="0">
                <a:latin typeface="Arial" charset="0"/>
              </a:rPr>
              <a:t>The yellow square marks the map scaling point. If the map is scaled, then this point becomes the cycle design point.</a:t>
            </a:r>
          </a:p>
        </p:txBody>
      </p:sp>
      <p:sp>
        <p:nvSpPr>
          <p:cNvPr id="10" name="Abgerundetes Rechteck 9"/>
          <p:cNvSpPr/>
          <p:nvPr/>
        </p:nvSpPr>
        <p:spPr>
          <a:xfrm>
            <a:off x="2195694" y="3894372"/>
            <a:ext cx="1195206" cy="35794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bgerundetes Rechteck 10"/>
          <p:cNvSpPr/>
          <p:nvPr/>
        </p:nvSpPr>
        <p:spPr>
          <a:xfrm>
            <a:off x="3467099" y="2735607"/>
            <a:ext cx="3094265"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We will now replace this map with the turbojet compressor map we have written to file before.</a:t>
            </a:r>
          </a:p>
        </p:txBody>
      </p:sp>
      <p:sp>
        <p:nvSpPr>
          <p:cNvPr id="13" name="AutoShape 7"/>
          <p:cNvSpPr>
            <a:spLocks noChangeArrowheads="1"/>
          </p:cNvSpPr>
          <p:nvPr/>
        </p:nvSpPr>
        <p:spPr bwMode="auto">
          <a:xfrm>
            <a:off x="789981" y="2468567"/>
            <a:ext cx="1252179" cy="622640"/>
          </a:xfrm>
          <a:prstGeom prst="wedgeRoundRectCallout">
            <a:avLst>
              <a:gd name="adj1" fmla="val 67012"/>
              <a:gd name="adj2" fmla="val -30261"/>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Click on </a:t>
            </a:r>
            <a:r>
              <a:rPr lang="en-US" sz="1000" b="1" dirty="0" err="1">
                <a:latin typeface="Arial" charset="0"/>
              </a:rPr>
              <a:t>Compr</a:t>
            </a:r>
            <a:r>
              <a:rPr lang="en-US" sz="1000" b="1" dirty="0">
                <a:latin typeface="Arial" charset="0"/>
              </a:rPr>
              <a:t> Map </a:t>
            </a:r>
            <a:r>
              <a:rPr lang="en-US" sz="1000" dirty="0">
                <a:latin typeface="Arial" charset="0"/>
              </a:rPr>
              <a:t>and select the previously stored map</a:t>
            </a:r>
          </a:p>
        </p:txBody>
      </p:sp>
    </p:spTree>
    <p:extLst>
      <p:ext uri="{BB962C8B-B14F-4D97-AF65-F5344CB8AC3E}">
        <p14:creationId xmlns:p14="http://schemas.microsoft.com/office/powerpoint/2010/main" val="163150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childTnLst>
                          </p:cTn>
                        </p:par>
                        <p:par>
                          <p:cTn id="18" fill="hold">
                            <p:stCondLst>
                              <p:cond delay="500"/>
                            </p:stCondLst>
                            <p:childTnLst>
                              <p:par>
                                <p:cTn id="19" presetID="3" presetClass="entr" presetSubtype="1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blinds(horizontal)">
                                      <p:cBhvr>
                                        <p:cTn id="21" dur="500"/>
                                        <p:tgtEl>
                                          <p:spTgt spid="10"/>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childTnLst>
                          </p:cTn>
                        </p:par>
                        <p:par>
                          <p:cTn id="27" fill="hold">
                            <p:stCondLst>
                              <p:cond delay="500"/>
                            </p:stCondLst>
                            <p:childTnLst>
                              <p:par>
                                <p:cTn id="28" presetID="3" presetClass="entr" presetSubtype="10" fill="hold" grpId="1" nodeType="afterEffect">
                                  <p:stCondLst>
                                    <p:cond delay="0"/>
                                  </p:stCondLst>
                                  <p:childTnLst>
                                    <p:set>
                                      <p:cBhvr>
                                        <p:cTn id="29" dur="1" fill="hold">
                                          <p:stCondLst>
                                            <p:cond delay="0"/>
                                          </p:stCondLst>
                                        </p:cTn>
                                        <p:tgtEl>
                                          <p:spTgt spid="6153"/>
                                        </p:tgtEl>
                                        <p:attrNameLst>
                                          <p:attrName>style.visibility</p:attrName>
                                        </p:attrNameLst>
                                      </p:cBhvr>
                                      <p:to>
                                        <p:strVal val="visible"/>
                                      </p:to>
                                    </p:set>
                                    <p:animEffect transition="in" filter="blinds(horizontal)">
                                      <p:cBhvr>
                                        <p:cTn id="30" dur="500"/>
                                        <p:tgtEl>
                                          <p:spTgt spid="6153"/>
                                        </p:tgtEl>
                                      </p:cBhvr>
                                    </p:animEffect>
                                  </p:childTnLst>
                                </p:cTn>
                              </p:par>
                              <p:par>
                                <p:cTn id="31" presetID="0" presetClass="path" presetSubtype="0" accel="50000" decel="50000" fill="hold" grpId="0" nodeType="withEffect">
                                  <p:stCondLst>
                                    <p:cond delay="0"/>
                                  </p:stCondLst>
                                  <p:childTnLst>
                                    <p:animMotion origin="layout" path="M 3.05556E-6 4.07407E-6 L -0.02292 -0.20834 " pathEditMode="relative" rAng="0" ptsTypes="AA">
                                      <p:cBhvr>
                                        <p:cTn id="32" dur="2000" fill="hold"/>
                                        <p:tgtEl>
                                          <p:spTgt spid="6153"/>
                                        </p:tgtEl>
                                        <p:attrNameLst>
                                          <p:attrName>ppt_x</p:attrName>
                                          <p:attrName>ppt_y</p:attrName>
                                        </p:attrNameLst>
                                      </p:cBhvr>
                                      <p:rCtr x="-1146" y="-10417"/>
                                    </p:animMotion>
                                  </p:childTnLst>
                                </p:cTn>
                              </p:par>
                            </p:childTnLst>
                          </p:cTn>
                        </p:par>
                        <p:par>
                          <p:cTn id="33" fill="hold">
                            <p:stCondLst>
                              <p:cond delay="2500"/>
                            </p:stCondLst>
                            <p:childTnLst>
                              <p:par>
                                <p:cTn id="34" presetID="3" presetClass="entr" presetSubtype="10"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linds(horizontal)">
                                      <p:cBhvr>
                                        <p:cTn id="36" dur="500"/>
                                        <p:tgtEl>
                                          <p:spTgt spid="13"/>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blinds(horizontal)">
                                      <p:cBhvr>
                                        <p:cTn id="3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6153" grpId="0" animBg="1"/>
      <p:bldP spid="6153" grpId="1" animBg="1"/>
      <p:bldP spid="9" grpId="0" animBg="1"/>
      <p:bldP spid="7" grpId="0" animBg="1"/>
      <p:bldP spid="8" grpId="0" animBg="1"/>
      <p:bldP spid="10" grpId="0" animBg="1"/>
      <p:bldP spid="11" grpId="0" animBg="1"/>
      <p:bldP spid="1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ahmen_Fenstergröße" hidden="1">
            <a:extLst>
              <a:ext uri="{FF2B5EF4-FFF2-40B4-BE49-F238E27FC236}">
                <a16:creationId xmlns:a16="http://schemas.microsoft.com/office/drawing/2014/main" xmlns="" id="{4BDED090-E5BA-49BF-93C5-A40081D3BB3F}"/>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Sprechblase_Position" hidden="1">
            <a:extLst>
              <a:ext uri="{FF2B5EF4-FFF2-40B4-BE49-F238E27FC236}">
                <a16:creationId xmlns:a16="http://schemas.microsoft.com/office/drawing/2014/main" xmlns="" id="{AC1F0E13-022C-41AE-B480-FA442554D8BC}"/>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3" name="Grafik 2">
            <a:extLst>
              <a:ext uri="{FF2B5EF4-FFF2-40B4-BE49-F238E27FC236}">
                <a16:creationId xmlns:a16="http://schemas.microsoft.com/office/drawing/2014/main" xmlns="" id="{92B3DBC9-EF1C-4518-9AC0-FC79E794EA57}"/>
              </a:ext>
            </a:extLst>
          </p:cNvPr>
          <p:cNvPicPr>
            <a:picLocks noChangeAspect="1"/>
          </p:cNvPicPr>
          <p:nvPr/>
        </p:nvPicPr>
        <p:blipFill>
          <a:blip r:embed="rId3"/>
          <a:stretch>
            <a:fillRect/>
          </a:stretch>
        </p:blipFill>
        <p:spPr>
          <a:xfrm>
            <a:off x="2155082" y="1255537"/>
            <a:ext cx="6192835" cy="4669201"/>
          </a:xfrm>
          <a:prstGeom prst="rect">
            <a:avLst/>
          </a:prstGeom>
          <a:effectLst>
            <a:outerShdw blurRad="63500" sx="102000" sy="102000" algn="ctr" rotWithShape="0">
              <a:prstClr val="black">
                <a:alpha val="40000"/>
              </a:prstClr>
            </a:outerShdw>
          </a:effectLst>
        </p:spPr>
      </p:pic>
      <p:pic>
        <p:nvPicPr>
          <p:cNvPr id="5" name="Grafik 4">
            <a:extLst>
              <a:ext uri="{FF2B5EF4-FFF2-40B4-BE49-F238E27FC236}">
                <a16:creationId xmlns:a16="http://schemas.microsoft.com/office/drawing/2014/main" xmlns="" id="{D58514F9-6AF8-4613-B800-B4809CB7726A}"/>
              </a:ext>
            </a:extLst>
          </p:cNvPr>
          <p:cNvPicPr>
            <a:picLocks noChangeAspect="1"/>
          </p:cNvPicPr>
          <p:nvPr/>
        </p:nvPicPr>
        <p:blipFill>
          <a:blip r:embed="rId4"/>
          <a:stretch>
            <a:fillRect/>
          </a:stretch>
        </p:blipFill>
        <p:spPr>
          <a:xfrm>
            <a:off x="2155079" y="1252106"/>
            <a:ext cx="6192838" cy="4669203"/>
          </a:xfrm>
          <a:prstGeom prst="rect">
            <a:avLst/>
          </a:prstGeom>
        </p:spPr>
      </p:pic>
      <p:sp>
        <p:nvSpPr>
          <p:cNvPr id="6176" name="Rectangle 32"/>
          <p:cNvSpPr>
            <a:spLocks noGrp="1" noChangeArrowheads="1"/>
          </p:cNvSpPr>
          <p:nvPr>
            <p:ph type="title"/>
          </p:nvPr>
        </p:nvSpPr>
        <p:spPr/>
        <p:txBody>
          <a:bodyPr>
            <a:normAutofit/>
          </a:bodyPr>
          <a:lstStyle/>
          <a:p>
            <a:r>
              <a:rPr lang="en-US" altLang="de-DE" dirty="0"/>
              <a:t>The map from the turbojet compressor</a:t>
            </a:r>
            <a:endParaRPr lang="en-US" dirty="0"/>
          </a:p>
        </p:txBody>
      </p:sp>
      <p:sp>
        <p:nvSpPr>
          <p:cNvPr id="8" name="Foliennummernplatzhalter 7">
            <a:extLst>
              <a:ext uri="{FF2B5EF4-FFF2-40B4-BE49-F238E27FC236}">
                <a16:creationId xmlns:a16="http://schemas.microsoft.com/office/drawing/2014/main" xmlns="" id="{5BBB48AA-78D8-4F46-B83A-B0A2D3A4E3A9}"/>
              </a:ext>
            </a:extLst>
          </p:cNvPr>
          <p:cNvSpPr>
            <a:spLocks noGrp="1"/>
          </p:cNvSpPr>
          <p:nvPr>
            <p:ph type="sldNum" sz="quarter" idx="11"/>
          </p:nvPr>
        </p:nvSpPr>
        <p:spPr/>
        <p:txBody>
          <a:bodyPr/>
          <a:lstStyle/>
          <a:p>
            <a:pPr algn="l"/>
            <a:fld id="{FC702470-8AE9-4E48-9C5F-817F252A268D}" type="slidenum">
              <a:rPr lang="de-DE" smtClean="0"/>
              <a:pPr algn="l"/>
              <a:t>17</a:t>
            </a:fld>
            <a:endParaRPr lang="de-DE" dirty="0"/>
          </a:p>
        </p:txBody>
      </p:sp>
      <p:sp>
        <p:nvSpPr>
          <p:cNvPr id="9" name="Fußzeilenplatzhalter 8">
            <a:extLst>
              <a:ext uri="{FF2B5EF4-FFF2-40B4-BE49-F238E27FC236}">
                <a16:creationId xmlns:a16="http://schemas.microsoft.com/office/drawing/2014/main" xmlns="" id="{0D63D2FB-1DDD-4844-B40F-15CB6AC09D3F}"/>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F29C46AD-7FD4-4B54-BC76-F60D849A7444}"/>
              </a:ext>
            </a:extLst>
          </p:cNvPr>
          <p:cNvSpPr>
            <a:spLocks noGrp="1"/>
          </p:cNvSpPr>
          <p:nvPr>
            <p:ph type="dt" sz="half" idx="15"/>
          </p:nvPr>
        </p:nvSpPr>
        <p:spPr/>
        <p:txBody>
          <a:bodyPr/>
          <a:lstStyle/>
          <a:p>
            <a:pPr algn="r"/>
            <a:r>
              <a:rPr lang="de-DE"/>
              <a:t>09.12.2020</a:t>
            </a:r>
            <a:endParaRPr lang="de-DE" dirty="0"/>
          </a:p>
        </p:txBody>
      </p:sp>
      <p:sp>
        <p:nvSpPr>
          <p:cNvPr id="10" name="Abgerundetes Rechteck 9"/>
          <p:cNvSpPr/>
          <p:nvPr/>
        </p:nvSpPr>
        <p:spPr>
          <a:xfrm>
            <a:off x="2197438" y="3897628"/>
            <a:ext cx="1212231" cy="38644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utoShape 7"/>
          <p:cNvSpPr>
            <a:spLocks noChangeArrowheads="1"/>
          </p:cNvSpPr>
          <p:nvPr/>
        </p:nvSpPr>
        <p:spPr bwMode="auto">
          <a:xfrm>
            <a:off x="782172" y="5321655"/>
            <a:ext cx="1260384" cy="599654"/>
          </a:xfrm>
          <a:prstGeom prst="wedgeRoundRectCallout">
            <a:avLst>
              <a:gd name="adj1" fmla="val 61732"/>
              <a:gd name="adj2" fmla="val -35870"/>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Check this box to use the map unscaled</a:t>
            </a:r>
          </a:p>
        </p:txBody>
      </p:sp>
      <p:sp>
        <p:nvSpPr>
          <p:cNvPr id="14" name="AutoShape 7"/>
          <p:cNvSpPr>
            <a:spLocks noChangeArrowheads="1"/>
          </p:cNvSpPr>
          <p:nvPr/>
        </p:nvSpPr>
        <p:spPr bwMode="auto">
          <a:xfrm>
            <a:off x="2155082" y="3766804"/>
            <a:ext cx="1758042" cy="851297"/>
          </a:xfrm>
          <a:prstGeom prst="wedgeRoundRectCallout">
            <a:avLst>
              <a:gd name="adj1" fmla="val 8487"/>
              <a:gd name="adj2" fmla="val 96589"/>
              <a:gd name="adj3" fmla="val 16667"/>
            </a:avLst>
          </a:prstGeom>
          <a:solidFill>
            <a:schemeClr val="bg1"/>
          </a:solidFill>
          <a:ln w="9525" algn="ctr">
            <a:solidFill>
              <a:schemeClr val="tx1"/>
            </a:solidFill>
            <a:miter lim="800000"/>
            <a:headEnd/>
            <a:tailEnd/>
          </a:ln>
          <a:effectLst/>
        </p:spPr>
        <p:txBody>
          <a:bodyPr anchor="ctr" anchorCtr="1"/>
          <a:lstStyle/>
          <a:p>
            <a:pPr algn="ctr"/>
            <a:r>
              <a:rPr lang="en-US" altLang="de-DE" sz="1000" dirty="0">
                <a:latin typeface="Arial" charset="0"/>
              </a:rPr>
              <a:t>Map Reference Speed and Map Reference Corrected Speed are required if the map is being used un-scaled</a:t>
            </a:r>
          </a:p>
        </p:txBody>
      </p:sp>
      <p:sp>
        <p:nvSpPr>
          <p:cNvPr id="15" name="Freeform 9"/>
          <p:cNvSpPr>
            <a:spLocks/>
          </p:cNvSpPr>
          <p:nvPr/>
        </p:nvSpPr>
        <p:spPr bwMode="auto">
          <a:xfrm rot="20239365">
            <a:off x="2630354" y="2760346"/>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AutoShape 7"/>
          <p:cNvSpPr>
            <a:spLocks noChangeArrowheads="1"/>
          </p:cNvSpPr>
          <p:nvPr/>
        </p:nvSpPr>
        <p:spPr bwMode="auto">
          <a:xfrm>
            <a:off x="782172" y="1372111"/>
            <a:ext cx="1260384" cy="394040"/>
          </a:xfrm>
          <a:prstGeom prst="wedgeRoundRectCallout">
            <a:avLst>
              <a:gd name="adj1" fmla="val 57167"/>
              <a:gd name="adj2" fmla="val -8928"/>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Close the </a:t>
            </a:r>
            <a:r>
              <a:rPr lang="en-US" sz="1000" b="1" dirty="0">
                <a:latin typeface="Arial" charset="0"/>
              </a:rPr>
              <a:t>Special Maps</a:t>
            </a:r>
            <a:r>
              <a:rPr lang="en-US" sz="1000" dirty="0">
                <a:latin typeface="Arial" charset="0"/>
              </a:rPr>
              <a:t> window</a:t>
            </a:r>
          </a:p>
        </p:txBody>
      </p:sp>
    </p:spTree>
    <p:extLst>
      <p:ext uri="{BB962C8B-B14F-4D97-AF65-F5344CB8AC3E}">
        <p14:creationId xmlns:p14="http://schemas.microsoft.com/office/powerpoint/2010/main" val="4263633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par>
                          <p:cTn id="17" fill="hold">
                            <p:stCondLst>
                              <p:cond delay="0"/>
                            </p:stCondLst>
                            <p:childTnLst>
                              <p:par>
                                <p:cTn id="18" presetID="3" presetClass="entr" presetSubtype="1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blinds(horizontal)">
                                      <p:cBhvr>
                                        <p:cTn id="20" dur="5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1"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blinds(horizontal)">
                                      <p:cBhvr>
                                        <p:cTn id="25" dur="500"/>
                                        <p:tgtEl>
                                          <p:spTgt spid="15"/>
                                        </p:tgtEl>
                                      </p:cBhvr>
                                    </p:animEffect>
                                  </p:childTnLst>
                                </p:cTn>
                              </p:par>
                              <p:par>
                                <p:cTn id="26" presetID="0" presetClass="path" presetSubtype="0" accel="50000" decel="50000" fill="hold" grpId="0" nodeType="withEffect">
                                  <p:stCondLst>
                                    <p:cond delay="0"/>
                                  </p:stCondLst>
                                  <p:childTnLst>
                                    <p:animMotion origin="layout" path="M 1.11111E-6 -4.07407E-6 L -0.03472 -0.17893 " pathEditMode="relative" rAng="0" ptsTypes="AA">
                                      <p:cBhvr>
                                        <p:cTn id="27" dur="2000" fill="hold"/>
                                        <p:tgtEl>
                                          <p:spTgt spid="15"/>
                                        </p:tgtEl>
                                        <p:attrNameLst>
                                          <p:attrName>ppt_x</p:attrName>
                                          <p:attrName>ppt_y</p:attrName>
                                        </p:attrNameLst>
                                      </p:cBhvr>
                                      <p:rCtr x="-1736" y="-8958"/>
                                    </p:animMotion>
                                  </p:childTnLst>
                                </p:cTn>
                              </p:par>
                              <p:par>
                                <p:cTn id="28" presetID="3" presetClass="entr" presetSubtype="10" fill="hold" grpId="0" nodeType="with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blinds(horizontal)">
                                      <p:cBhvr>
                                        <p:cTn id="30" dur="500"/>
                                        <p:tgtEl>
                                          <p:spTgt spid="16"/>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blinds(horizontal)">
                                      <p:cBhvr>
                                        <p:cTn id="3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0" grpId="0" animBg="1"/>
      <p:bldP spid="12" grpId="0" animBg="1"/>
      <p:bldP spid="14" grpId="0" animBg="1"/>
      <p:bldP spid="15" grpId="0" animBg="1"/>
      <p:bldP spid="15" grpId="1" animBg="1"/>
      <p:bldP spid="1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prechblase_Position" hidden="1">
            <a:extLst>
              <a:ext uri="{FF2B5EF4-FFF2-40B4-BE49-F238E27FC236}">
                <a16:creationId xmlns:a16="http://schemas.microsoft.com/office/drawing/2014/main" xmlns="" id="{03CD164A-7A62-4D33-99DC-91BEB23AA321}"/>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2" name="Rahmen_Fenstergröße" hidden="1">
            <a:extLst>
              <a:ext uri="{FF2B5EF4-FFF2-40B4-BE49-F238E27FC236}">
                <a16:creationId xmlns:a16="http://schemas.microsoft.com/office/drawing/2014/main" xmlns="" id="{1A30983F-802D-488E-99F4-5273EBC36BE5}"/>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 name="Grafik 1">
            <a:extLst>
              <a:ext uri="{FF2B5EF4-FFF2-40B4-BE49-F238E27FC236}">
                <a16:creationId xmlns:a16="http://schemas.microsoft.com/office/drawing/2014/main" xmlns="" id="{AEF394B3-80B8-40E7-8BF7-D742A1058971}"/>
              </a:ext>
            </a:extLst>
          </p:cNvPr>
          <p:cNvPicPr>
            <a:picLocks noChangeAspect="1"/>
          </p:cNvPicPr>
          <p:nvPr/>
        </p:nvPicPr>
        <p:blipFill>
          <a:blip r:embed="rId3"/>
          <a:stretch>
            <a:fillRect/>
          </a:stretch>
        </p:blipFill>
        <p:spPr>
          <a:xfrm>
            <a:off x="2161185" y="1252110"/>
            <a:ext cx="6192834" cy="4669200"/>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altLang="de-DE" dirty="0"/>
              <a:t>Off-Design Input Window</a:t>
            </a:r>
            <a:endParaRPr lang="en-US" dirty="0"/>
          </a:p>
        </p:txBody>
      </p:sp>
      <p:sp>
        <p:nvSpPr>
          <p:cNvPr id="6" name="Foliennummernplatzhalter 5">
            <a:extLst>
              <a:ext uri="{FF2B5EF4-FFF2-40B4-BE49-F238E27FC236}">
                <a16:creationId xmlns:a16="http://schemas.microsoft.com/office/drawing/2014/main" xmlns="" id="{2847B4AA-004C-47A7-A51C-5E691C8AA943}"/>
              </a:ext>
            </a:extLst>
          </p:cNvPr>
          <p:cNvSpPr>
            <a:spLocks noGrp="1"/>
          </p:cNvSpPr>
          <p:nvPr>
            <p:ph type="sldNum" sz="quarter" idx="11"/>
          </p:nvPr>
        </p:nvSpPr>
        <p:spPr/>
        <p:txBody>
          <a:bodyPr/>
          <a:lstStyle/>
          <a:p>
            <a:pPr algn="l"/>
            <a:fld id="{FC702470-8AE9-4E48-9C5F-817F252A268D}" type="slidenum">
              <a:rPr lang="de-DE" smtClean="0"/>
              <a:pPr algn="l"/>
              <a:t>18</a:t>
            </a:fld>
            <a:endParaRPr lang="de-DE" dirty="0"/>
          </a:p>
        </p:txBody>
      </p:sp>
      <p:sp>
        <p:nvSpPr>
          <p:cNvPr id="7" name="Fußzeilenplatzhalter 6">
            <a:extLst>
              <a:ext uri="{FF2B5EF4-FFF2-40B4-BE49-F238E27FC236}">
                <a16:creationId xmlns:a16="http://schemas.microsoft.com/office/drawing/2014/main" xmlns="" id="{33989802-62EE-4779-B228-1BCE24CBB16B}"/>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33E38D81-00E8-417C-B900-E42DD08CCE8C}"/>
              </a:ext>
            </a:extLst>
          </p:cNvPr>
          <p:cNvSpPr>
            <a:spLocks noGrp="1"/>
          </p:cNvSpPr>
          <p:nvPr>
            <p:ph type="dt" sz="half" idx="15"/>
          </p:nvPr>
        </p:nvSpPr>
        <p:spPr/>
        <p:txBody>
          <a:bodyPr/>
          <a:lstStyle/>
          <a:p>
            <a:pPr algn="r"/>
            <a:r>
              <a:rPr lang="de-DE"/>
              <a:t>09.12.2020</a:t>
            </a:r>
            <a:endParaRPr lang="de-DE" dirty="0"/>
          </a:p>
        </p:txBody>
      </p:sp>
      <p:sp>
        <p:nvSpPr>
          <p:cNvPr id="10" name="Abgerundetes Rechteck 9"/>
          <p:cNvSpPr/>
          <p:nvPr/>
        </p:nvSpPr>
        <p:spPr>
          <a:xfrm>
            <a:off x="5045977" y="3118573"/>
            <a:ext cx="2354948" cy="12518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9"/>
          <p:cNvSpPr>
            <a:spLocks/>
          </p:cNvSpPr>
          <p:nvPr/>
        </p:nvSpPr>
        <p:spPr bwMode="auto">
          <a:xfrm rot="20239365">
            <a:off x="2116003" y="1258118"/>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AutoShape 7"/>
          <p:cNvSpPr>
            <a:spLocks noChangeArrowheads="1"/>
          </p:cNvSpPr>
          <p:nvPr/>
        </p:nvSpPr>
        <p:spPr bwMode="auto">
          <a:xfrm>
            <a:off x="789438" y="1266629"/>
            <a:ext cx="1291202" cy="360000"/>
          </a:xfrm>
          <a:prstGeom prst="wedgeRoundRectCallout">
            <a:avLst>
              <a:gd name="adj1" fmla="val 56864"/>
              <a:gd name="adj2" fmla="val 69489"/>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Run a </a:t>
            </a:r>
            <a:r>
              <a:rPr lang="en-US" sz="1000" b="1" dirty="0">
                <a:latin typeface="Arial" charset="0"/>
              </a:rPr>
              <a:t>Single Cycle</a:t>
            </a:r>
          </a:p>
        </p:txBody>
      </p:sp>
      <p:sp>
        <p:nvSpPr>
          <p:cNvPr id="17" name="Abgerundetes Rechteck 16"/>
          <p:cNvSpPr/>
          <p:nvPr/>
        </p:nvSpPr>
        <p:spPr>
          <a:xfrm>
            <a:off x="5517833" y="5239216"/>
            <a:ext cx="3094265"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Set Delta T from ISA to 0 and HPC Spool Speed to </a:t>
            </a:r>
            <a:r>
              <a:rPr lang="en-US" altLang="de-DE" sz="1100" dirty="0">
                <a:solidFill>
                  <a:srgbClr val="1F497D"/>
                </a:solidFill>
                <a:latin typeface="Arial" charset="0"/>
                <a:sym typeface="Symbol" pitchFamily="18" charset="2"/>
              </a:rPr>
              <a:t>(288.15/303.15)=0.974937.</a:t>
            </a:r>
          </a:p>
        </p:txBody>
      </p:sp>
      <p:sp>
        <p:nvSpPr>
          <p:cNvPr id="14" name="Ellipse 13">
            <a:extLst>
              <a:ext uri="{FF2B5EF4-FFF2-40B4-BE49-F238E27FC236}">
                <a16:creationId xmlns:a16="http://schemas.microsoft.com/office/drawing/2014/main" xmlns="" id="{9414F377-8558-42C8-93ED-0A1207D07FFF}"/>
              </a:ext>
            </a:extLst>
          </p:cNvPr>
          <p:cNvSpPr/>
          <p:nvPr/>
        </p:nvSpPr>
        <p:spPr>
          <a:xfrm>
            <a:off x="3780000" y="1946615"/>
            <a:ext cx="836697" cy="176639"/>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97610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linds(horizontal)">
                                      <p:cBhvr>
                                        <p:cTn id="15" dur="500"/>
                                        <p:tgtEl>
                                          <p:spTgt spid="14"/>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1" nodeType="click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linds(horizontal)">
                                      <p:cBhvr>
                                        <p:cTn id="20" dur="500"/>
                                        <p:tgtEl>
                                          <p:spTgt spid="15"/>
                                        </p:tgtEl>
                                      </p:cBhvr>
                                    </p:animEffect>
                                  </p:childTnLst>
                                </p:cTn>
                              </p:par>
                              <p:par>
                                <p:cTn id="21" presetID="0" presetClass="path" presetSubtype="0" accel="50000" decel="50000" fill="hold" grpId="0" nodeType="withEffect">
                                  <p:stCondLst>
                                    <p:cond delay="0"/>
                                  </p:stCondLst>
                                  <p:childTnLst>
                                    <p:animMotion origin="layout" path="M 1.11111E-6 -2.59259E-6 L 0.12031 0.0713 " pathEditMode="relative" rAng="0" ptsTypes="AA">
                                      <p:cBhvr>
                                        <p:cTn id="22" dur="2000" fill="hold"/>
                                        <p:tgtEl>
                                          <p:spTgt spid="15"/>
                                        </p:tgtEl>
                                        <p:attrNameLst>
                                          <p:attrName>ppt_x</p:attrName>
                                          <p:attrName>ppt_y</p:attrName>
                                        </p:attrNameLst>
                                      </p:cBhvr>
                                      <p:rCtr x="6007" y="3565"/>
                                    </p:animMotion>
                                  </p:childTnLst>
                                </p:cTn>
                              </p:par>
                              <p:par>
                                <p:cTn id="23" presetID="3" presetClass="entr" presetSubtype="1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blinds(horizontal)">
                                      <p:cBhvr>
                                        <p:cTn id="25" dur="500"/>
                                        <p:tgtEl>
                                          <p:spTgt spid="16"/>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blinds(horizontal)">
                                      <p:cBhvr>
                                        <p:cTn id="28"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0" grpId="0" animBg="1"/>
      <p:bldP spid="15" grpId="0" animBg="1"/>
      <p:bldP spid="15" grpId="1" animBg="1"/>
      <p:bldP spid="16" grpId="0" animBg="1"/>
      <p:bldP spid="17" grpId="0" animBg="1"/>
      <p:bldP spid="1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prechblase_Position" hidden="1">
            <a:extLst>
              <a:ext uri="{FF2B5EF4-FFF2-40B4-BE49-F238E27FC236}">
                <a16:creationId xmlns:a16="http://schemas.microsoft.com/office/drawing/2014/main" xmlns="" id="{466481D6-B5B3-4FEE-A766-4FD3CDFE7DD7}"/>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2" name="Rahmen_Fenstergröße" hidden="1">
            <a:extLst>
              <a:ext uri="{FF2B5EF4-FFF2-40B4-BE49-F238E27FC236}">
                <a16:creationId xmlns:a16="http://schemas.microsoft.com/office/drawing/2014/main" xmlns="" id="{CEEDCCC7-2417-4CB2-BA8E-45F9D44B004F}"/>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3" name="Grafik 2">
            <a:extLst>
              <a:ext uri="{FF2B5EF4-FFF2-40B4-BE49-F238E27FC236}">
                <a16:creationId xmlns:a16="http://schemas.microsoft.com/office/drawing/2014/main" xmlns="" id="{4CA240F9-D087-4FC1-962A-467DFDB1CE64}"/>
              </a:ext>
            </a:extLst>
          </p:cNvPr>
          <p:cNvPicPr>
            <a:picLocks noChangeAspect="1"/>
          </p:cNvPicPr>
          <p:nvPr/>
        </p:nvPicPr>
        <p:blipFill>
          <a:blip r:embed="rId3"/>
          <a:stretch>
            <a:fillRect/>
          </a:stretch>
        </p:blipFill>
        <p:spPr>
          <a:xfrm>
            <a:off x="2161185" y="1252110"/>
            <a:ext cx="6222740" cy="4691748"/>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altLang="de-DE" dirty="0"/>
              <a:t>Operation on a Standard Day</a:t>
            </a:r>
            <a:endParaRPr lang="en-US" dirty="0"/>
          </a:p>
        </p:txBody>
      </p:sp>
      <p:sp>
        <p:nvSpPr>
          <p:cNvPr id="6" name="Foliennummernplatzhalter 5">
            <a:extLst>
              <a:ext uri="{FF2B5EF4-FFF2-40B4-BE49-F238E27FC236}">
                <a16:creationId xmlns:a16="http://schemas.microsoft.com/office/drawing/2014/main" xmlns="" id="{19B5B43F-5AD7-43A0-B273-859AA3E9D748}"/>
              </a:ext>
            </a:extLst>
          </p:cNvPr>
          <p:cNvSpPr>
            <a:spLocks noGrp="1"/>
          </p:cNvSpPr>
          <p:nvPr>
            <p:ph type="sldNum" sz="quarter" idx="11"/>
          </p:nvPr>
        </p:nvSpPr>
        <p:spPr/>
        <p:txBody>
          <a:bodyPr/>
          <a:lstStyle/>
          <a:p>
            <a:pPr algn="l"/>
            <a:fld id="{FC702470-8AE9-4E48-9C5F-817F252A268D}" type="slidenum">
              <a:rPr lang="de-DE" smtClean="0"/>
              <a:pPr algn="l"/>
              <a:t>19</a:t>
            </a:fld>
            <a:endParaRPr lang="de-DE" dirty="0"/>
          </a:p>
        </p:txBody>
      </p:sp>
      <p:sp>
        <p:nvSpPr>
          <p:cNvPr id="7" name="Fußzeilenplatzhalter 6">
            <a:extLst>
              <a:ext uri="{FF2B5EF4-FFF2-40B4-BE49-F238E27FC236}">
                <a16:creationId xmlns:a16="http://schemas.microsoft.com/office/drawing/2014/main" xmlns="" id="{153E506C-CA68-4AC9-916B-4A3631750672}"/>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39452904-9DB9-4246-9944-E7E50F18EDFC}"/>
              </a:ext>
            </a:extLst>
          </p:cNvPr>
          <p:cNvSpPr>
            <a:spLocks noGrp="1"/>
          </p:cNvSpPr>
          <p:nvPr>
            <p:ph type="dt" sz="half" idx="15"/>
          </p:nvPr>
        </p:nvSpPr>
        <p:spPr/>
        <p:txBody>
          <a:bodyPr/>
          <a:lstStyle/>
          <a:p>
            <a:pPr algn="r"/>
            <a:r>
              <a:rPr lang="de-DE"/>
              <a:t>09.12.2020</a:t>
            </a:r>
            <a:endParaRPr lang="de-DE" dirty="0"/>
          </a:p>
        </p:txBody>
      </p:sp>
      <p:sp>
        <p:nvSpPr>
          <p:cNvPr id="15" name="Freeform 9"/>
          <p:cNvSpPr>
            <a:spLocks/>
          </p:cNvSpPr>
          <p:nvPr/>
        </p:nvSpPr>
        <p:spPr bwMode="auto">
          <a:xfrm rot="20239365">
            <a:off x="2775595" y="1867495"/>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AutoShape 7"/>
          <p:cNvSpPr>
            <a:spLocks noChangeArrowheads="1"/>
          </p:cNvSpPr>
          <p:nvPr/>
        </p:nvSpPr>
        <p:spPr bwMode="auto">
          <a:xfrm>
            <a:off x="2844651" y="1145219"/>
            <a:ext cx="1460044" cy="353721"/>
          </a:xfrm>
          <a:prstGeom prst="wedgeRoundRectCallout">
            <a:avLst>
              <a:gd name="adj1" fmla="val 60652"/>
              <a:gd name="adj2" fmla="val 91282"/>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Click here to see the </a:t>
            </a:r>
            <a:r>
              <a:rPr lang="en-US" sz="1000" b="1" dirty="0">
                <a:latin typeface="Arial" charset="0"/>
              </a:rPr>
              <a:t>Compressor Map</a:t>
            </a:r>
          </a:p>
        </p:txBody>
      </p:sp>
      <p:sp>
        <p:nvSpPr>
          <p:cNvPr id="17" name="Abgerundetes Rechteck 16"/>
          <p:cNvSpPr/>
          <p:nvPr/>
        </p:nvSpPr>
        <p:spPr>
          <a:xfrm>
            <a:off x="5517833" y="5051930"/>
            <a:ext cx="3094265"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sym typeface="Symbol" pitchFamily="18" charset="2"/>
              </a:rPr>
              <a:t>The engine runs at the </a:t>
            </a:r>
          </a:p>
          <a:p>
            <a:pPr algn="ctr"/>
            <a:r>
              <a:rPr lang="en-US" altLang="de-DE" sz="1100" b="1" dirty="0">
                <a:solidFill>
                  <a:srgbClr val="1F497D"/>
                </a:solidFill>
                <a:latin typeface="Arial" charset="0"/>
                <a:sym typeface="Symbol" pitchFamily="18" charset="2"/>
              </a:rPr>
              <a:t>Map Reference Corrected Speed</a:t>
            </a:r>
            <a:r>
              <a:rPr lang="en-US" altLang="de-DE" sz="1100" dirty="0">
                <a:solidFill>
                  <a:srgbClr val="1F497D"/>
                </a:solidFill>
                <a:latin typeface="Arial" charset="0"/>
                <a:sym typeface="Symbol" pitchFamily="18" charset="2"/>
              </a:rPr>
              <a:t> while T2=288.15K.</a:t>
            </a:r>
            <a:endParaRPr lang="en-US" altLang="de-DE" sz="1100" dirty="0">
              <a:solidFill>
                <a:srgbClr val="1F497D"/>
              </a:solidFill>
              <a:latin typeface="Arial" charset="0"/>
            </a:endParaRPr>
          </a:p>
        </p:txBody>
      </p:sp>
      <p:sp>
        <p:nvSpPr>
          <p:cNvPr id="14" name="Ellipse 13">
            <a:extLst>
              <a:ext uri="{FF2B5EF4-FFF2-40B4-BE49-F238E27FC236}">
                <a16:creationId xmlns:a16="http://schemas.microsoft.com/office/drawing/2014/main" xmlns="" id="{D5A382DE-C909-4774-9E12-7E0635A82589}"/>
              </a:ext>
            </a:extLst>
          </p:cNvPr>
          <p:cNvSpPr/>
          <p:nvPr/>
        </p:nvSpPr>
        <p:spPr>
          <a:xfrm>
            <a:off x="4503264" y="2245065"/>
            <a:ext cx="621433" cy="176639"/>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Ellipse 18">
            <a:extLst>
              <a:ext uri="{FF2B5EF4-FFF2-40B4-BE49-F238E27FC236}">
                <a16:creationId xmlns:a16="http://schemas.microsoft.com/office/drawing/2014/main" xmlns="" id="{44F26BB4-2605-4D51-84EA-4AEB7BF163D9}"/>
              </a:ext>
            </a:extLst>
          </p:cNvPr>
          <p:cNvSpPr/>
          <p:nvPr/>
        </p:nvSpPr>
        <p:spPr>
          <a:xfrm>
            <a:off x="5517833" y="4188165"/>
            <a:ext cx="621433" cy="176639"/>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599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1" nodeType="click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blinds(horizontal)">
                                      <p:cBhvr>
                                        <p:cTn id="18" dur="500"/>
                                        <p:tgtEl>
                                          <p:spTgt spid="15"/>
                                        </p:tgtEl>
                                      </p:cBhvr>
                                    </p:animEffect>
                                  </p:childTnLst>
                                </p:cTn>
                              </p:par>
                              <p:par>
                                <p:cTn id="19" presetID="0" presetClass="path" presetSubtype="0" accel="50000" decel="50000" fill="hold" grpId="0" nodeType="withEffect">
                                  <p:stCondLst>
                                    <p:cond delay="0"/>
                                  </p:stCondLst>
                                  <p:childTnLst>
                                    <p:animMotion origin="layout" path="M 2.5E-6 0 L 0.19948 -0.02292 " pathEditMode="relative" rAng="0" ptsTypes="AA">
                                      <p:cBhvr>
                                        <p:cTn id="20" dur="2000" fill="hold"/>
                                        <p:tgtEl>
                                          <p:spTgt spid="15"/>
                                        </p:tgtEl>
                                        <p:attrNameLst>
                                          <p:attrName>ppt_x</p:attrName>
                                          <p:attrName>ppt_y</p:attrName>
                                        </p:attrNameLst>
                                      </p:cBhvr>
                                      <p:rCtr x="9965" y="-1157"/>
                                    </p:animMotion>
                                  </p:childTnLst>
                                </p:cTn>
                              </p:par>
                              <p:par>
                                <p:cTn id="21" presetID="3" presetClass="entr" presetSubtype="1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linds(horizontal)">
                                      <p:cBhvr>
                                        <p:cTn id="23" dur="500"/>
                                        <p:tgtEl>
                                          <p:spTgt spid="16"/>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blinds(horizontal)">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5" grpId="0" animBg="1"/>
      <p:bldP spid="15" grpId="1" animBg="1"/>
      <p:bldP spid="16" grpId="0" animBg="1"/>
      <p:bldP spid="17" grpId="0" animBg="1"/>
      <p:bldP spid="14" grpId="0" animBg="1"/>
      <p:bldP spid="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1185" y="1252110"/>
            <a:ext cx="6192832" cy="4669199"/>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ahmen_Fenstergröße" hidden="1">
            <a:extLst>
              <a:ext uri="{FF2B5EF4-FFF2-40B4-BE49-F238E27FC236}">
                <a16:creationId xmlns:a16="http://schemas.microsoft.com/office/drawing/2014/main" xmlns="" id="{239A6C68-E0FD-4916-8FFC-EA1E97BB7488}"/>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Sprechblase_Position" hidden="1">
            <a:extLst>
              <a:ext uri="{FF2B5EF4-FFF2-40B4-BE49-F238E27FC236}">
                <a16:creationId xmlns:a16="http://schemas.microsoft.com/office/drawing/2014/main" xmlns="" id="{7F55A47D-B2A4-4FF6-A810-AAFEE37F74F1}"/>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6176" name="Rectangle 32"/>
          <p:cNvSpPr>
            <a:spLocks noGrp="1" noChangeArrowheads="1"/>
          </p:cNvSpPr>
          <p:nvPr>
            <p:ph type="title"/>
          </p:nvPr>
        </p:nvSpPr>
        <p:spPr/>
        <p:txBody>
          <a:bodyPr/>
          <a:lstStyle/>
          <a:p>
            <a:r>
              <a:rPr lang="en-US" dirty="0"/>
              <a:t>GasTurb 14 Main Window</a:t>
            </a:r>
          </a:p>
        </p:txBody>
      </p:sp>
      <p:sp>
        <p:nvSpPr>
          <p:cNvPr id="6" name="Foliennummernplatzhalter 5">
            <a:extLst>
              <a:ext uri="{FF2B5EF4-FFF2-40B4-BE49-F238E27FC236}">
                <a16:creationId xmlns:a16="http://schemas.microsoft.com/office/drawing/2014/main" xmlns="" id="{0DB1F8FD-9E55-49B1-ACC1-66FD5EEB09A9}"/>
              </a:ext>
            </a:extLst>
          </p:cNvPr>
          <p:cNvSpPr>
            <a:spLocks noGrp="1"/>
          </p:cNvSpPr>
          <p:nvPr>
            <p:ph type="sldNum" sz="quarter" idx="11"/>
          </p:nvPr>
        </p:nvSpPr>
        <p:spPr/>
        <p:txBody>
          <a:bodyPr/>
          <a:lstStyle/>
          <a:p>
            <a:pPr algn="l"/>
            <a:fld id="{FC702470-8AE9-4E48-9C5F-817F252A268D}" type="slidenum">
              <a:rPr lang="de-DE" smtClean="0"/>
              <a:pPr algn="l"/>
              <a:t>2</a:t>
            </a:fld>
            <a:endParaRPr lang="de-DE" dirty="0"/>
          </a:p>
        </p:txBody>
      </p:sp>
      <p:sp>
        <p:nvSpPr>
          <p:cNvPr id="7" name="Fußzeilenplatzhalter 6">
            <a:extLst>
              <a:ext uri="{FF2B5EF4-FFF2-40B4-BE49-F238E27FC236}">
                <a16:creationId xmlns:a16="http://schemas.microsoft.com/office/drawing/2014/main" xmlns="" id="{40C1F2F6-9A7A-4B79-BA3B-A954A1AB1F4B}"/>
              </a:ext>
            </a:extLst>
          </p:cNvPr>
          <p:cNvSpPr>
            <a:spLocks noGrp="1"/>
          </p:cNvSpPr>
          <p:nvPr>
            <p:ph type="ftr" sz="quarter" idx="16"/>
          </p:nvPr>
        </p:nvSpPr>
        <p:spPr/>
        <p:txBody>
          <a:bodyPr/>
          <a:lstStyle/>
          <a:p>
            <a:r>
              <a:rPr lang="en-US"/>
              <a:t>Tutorial: Use of Unscaled Maps</a:t>
            </a:r>
            <a:endParaRPr lang="de-DE" b="1"/>
          </a:p>
        </p:txBody>
      </p:sp>
      <p:sp>
        <p:nvSpPr>
          <p:cNvPr id="3" name="Datumsplatzhalter 2">
            <a:extLst>
              <a:ext uri="{FF2B5EF4-FFF2-40B4-BE49-F238E27FC236}">
                <a16:creationId xmlns:a16="http://schemas.microsoft.com/office/drawing/2014/main" xmlns="" id="{1E20ADB1-F6E4-45F1-93BD-7FC128EAF992}"/>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4830795" y="3863408"/>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Ellipse 9"/>
          <p:cNvSpPr/>
          <p:nvPr/>
        </p:nvSpPr>
        <p:spPr>
          <a:xfrm>
            <a:off x="3592693" y="1574389"/>
            <a:ext cx="734291" cy="347713"/>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Ellipse 10"/>
          <p:cNvSpPr/>
          <p:nvPr/>
        </p:nvSpPr>
        <p:spPr>
          <a:xfrm>
            <a:off x="3876366" y="1911420"/>
            <a:ext cx="1064405" cy="831872"/>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bgerundetes Rechteck 11"/>
          <p:cNvSpPr/>
          <p:nvPr/>
        </p:nvSpPr>
        <p:spPr>
          <a:xfrm>
            <a:off x="5797078" y="3844945"/>
            <a:ext cx="2336800"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For this tutorial we will use a </a:t>
            </a:r>
            <a:r>
              <a:rPr lang="en-US" sz="1100" b="1" dirty="0">
                <a:solidFill>
                  <a:srgbClr val="1F497D"/>
                </a:solidFill>
                <a:latin typeface="Arial" charset="0"/>
              </a:rPr>
              <a:t>Turbojet</a:t>
            </a:r>
            <a:r>
              <a:rPr lang="en-US" sz="1100" dirty="0">
                <a:solidFill>
                  <a:srgbClr val="1F497D"/>
                </a:solidFill>
                <a:latin typeface="Arial" charset="0"/>
              </a:rPr>
              <a:t>.</a:t>
            </a:r>
          </a:p>
        </p:txBody>
      </p:sp>
    </p:spTree>
    <p:extLst>
      <p:ext uri="{BB962C8B-B14F-4D97-AF65-F5344CB8AC3E}">
        <p14:creationId xmlns:p14="http://schemas.microsoft.com/office/powerpoint/2010/main" val="406630624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blinds(horizontal)">
                                      <p:cBhvr>
                                        <p:cTn id="11" dur="500"/>
                                        <p:tgtEl>
                                          <p:spTgt spid="10"/>
                                        </p:tgtEl>
                                      </p:cBhvr>
                                    </p:animEffect>
                                  </p:childTnLst>
                                </p:cTn>
                              </p:par>
                            </p:childTnLst>
                          </p:cTn>
                        </p:par>
                        <p:par>
                          <p:cTn id="12" fill="hold">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linds(horizontal)">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1" nodeType="clickEffect">
                                  <p:stCondLst>
                                    <p:cond delay="0"/>
                                  </p:stCondLst>
                                  <p:childTnLst>
                                    <p:set>
                                      <p:cBhvr>
                                        <p:cTn id="19" dur="1" fill="hold">
                                          <p:stCondLst>
                                            <p:cond delay="0"/>
                                          </p:stCondLst>
                                        </p:cTn>
                                        <p:tgtEl>
                                          <p:spTgt spid="6153"/>
                                        </p:tgtEl>
                                        <p:attrNameLst>
                                          <p:attrName>style.visibility</p:attrName>
                                        </p:attrNameLst>
                                      </p:cBhvr>
                                      <p:to>
                                        <p:strVal val="visible"/>
                                      </p:to>
                                    </p:set>
                                    <p:animEffect transition="in" filter="blinds(horizontal)">
                                      <p:cBhvr>
                                        <p:cTn id="20" dur="500"/>
                                        <p:tgtEl>
                                          <p:spTgt spid="6153"/>
                                        </p:tgtEl>
                                      </p:cBhvr>
                                    </p:animEffect>
                                  </p:childTnLst>
                                </p:cTn>
                              </p:par>
                              <p:par>
                                <p:cTn id="21" presetID="0" presetClass="path" presetSubtype="0" accel="50000" decel="50000" fill="hold" grpId="0" nodeType="withEffect">
                                  <p:stCondLst>
                                    <p:cond delay="0"/>
                                  </p:stCondLst>
                                  <p:childTnLst>
                                    <p:animMotion origin="layout" path="M -0.07968 0.12431 L -0.20885 -0.11041 " pathEditMode="relative" rAng="0" ptsTypes="AA">
                                      <p:cBhvr>
                                        <p:cTn id="22" dur="2000" fill="hold"/>
                                        <p:tgtEl>
                                          <p:spTgt spid="6153"/>
                                        </p:tgtEl>
                                        <p:attrNameLst>
                                          <p:attrName>ppt_x</p:attrName>
                                          <p:attrName>ppt_y</p:attrName>
                                        </p:attrNameLst>
                                      </p:cBhvr>
                                      <p:rCtr x="-6458" y="-11736"/>
                                    </p:animMotion>
                                  </p:childTnLst>
                                </p:cTn>
                              </p:par>
                              <p:par>
                                <p:cTn id="23" presetID="3" presetClass="entr" presetSubtype="1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blinds(horizontal)">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6153" grpId="0" animBg="1"/>
      <p:bldP spid="6153" grpId="1" animBg="1"/>
      <p:bldP spid="10" grpId="0" animBg="1"/>
      <p:bldP spid="11" grpId="0" animBg="1"/>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prechblase_Position" hidden="1">
            <a:extLst>
              <a:ext uri="{FF2B5EF4-FFF2-40B4-BE49-F238E27FC236}">
                <a16:creationId xmlns:a16="http://schemas.microsoft.com/office/drawing/2014/main" xmlns="" id="{FAAA19A4-D241-4DAD-8BCB-A703A51B7CFA}"/>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8" name="Rahmen_Fenstergröße" hidden="1">
            <a:extLst>
              <a:ext uri="{FF2B5EF4-FFF2-40B4-BE49-F238E27FC236}">
                <a16:creationId xmlns:a16="http://schemas.microsoft.com/office/drawing/2014/main" xmlns="" id="{46B0B499-3998-4098-8D77-849ACC75F789}"/>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4" name="Grafik 3">
            <a:extLst>
              <a:ext uri="{FF2B5EF4-FFF2-40B4-BE49-F238E27FC236}">
                <a16:creationId xmlns:a16="http://schemas.microsoft.com/office/drawing/2014/main" xmlns="" id="{0E3067F1-2B5F-47BF-BC0E-AF09DABF1B1C}"/>
              </a:ext>
            </a:extLst>
          </p:cNvPr>
          <p:cNvPicPr>
            <a:picLocks noChangeAspect="1"/>
          </p:cNvPicPr>
          <p:nvPr/>
        </p:nvPicPr>
        <p:blipFill>
          <a:blip r:embed="rId3"/>
          <a:stretch>
            <a:fillRect/>
          </a:stretch>
        </p:blipFill>
        <p:spPr>
          <a:xfrm>
            <a:off x="2166600" y="1252110"/>
            <a:ext cx="6187419" cy="4665117"/>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altLang="de-DE" dirty="0"/>
              <a:t>Operation in the compressor map</a:t>
            </a:r>
            <a:endParaRPr lang="en-US" dirty="0"/>
          </a:p>
        </p:txBody>
      </p:sp>
      <p:sp>
        <p:nvSpPr>
          <p:cNvPr id="6" name="Foliennummernplatzhalter 5">
            <a:extLst>
              <a:ext uri="{FF2B5EF4-FFF2-40B4-BE49-F238E27FC236}">
                <a16:creationId xmlns:a16="http://schemas.microsoft.com/office/drawing/2014/main" xmlns="" id="{9B812922-D43C-4F6F-8980-B94573C5441F}"/>
              </a:ext>
            </a:extLst>
          </p:cNvPr>
          <p:cNvSpPr>
            <a:spLocks noGrp="1"/>
          </p:cNvSpPr>
          <p:nvPr>
            <p:ph type="sldNum" sz="quarter" idx="11"/>
          </p:nvPr>
        </p:nvSpPr>
        <p:spPr/>
        <p:txBody>
          <a:bodyPr/>
          <a:lstStyle/>
          <a:p>
            <a:pPr algn="l"/>
            <a:fld id="{FC702470-8AE9-4E48-9C5F-817F252A268D}" type="slidenum">
              <a:rPr lang="de-DE" smtClean="0"/>
              <a:pPr algn="l"/>
              <a:t>20</a:t>
            </a:fld>
            <a:endParaRPr lang="de-DE" dirty="0"/>
          </a:p>
        </p:txBody>
      </p:sp>
      <p:sp>
        <p:nvSpPr>
          <p:cNvPr id="3" name="Fußzeilenplatzhalter 2"/>
          <p:cNvSpPr>
            <a:spLocks noGrp="1"/>
          </p:cNvSpPr>
          <p:nvPr>
            <p:ph type="ftr" sz="quarter" idx="16"/>
          </p:nvPr>
        </p:nvSpPr>
        <p:spPr/>
        <p:txBody>
          <a:bodyPr/>
          <a:lstStyle/>
          <a:p>
            <a:r>
              <a:rPr lang="en-US"/>
              <a:t>Tutorial: Use of Unscaled Maps</a:t>
            </a:r>
            <a:endParaRPr lang="en-US" dirty="0"/>
          </a:p>
        </p:txBody>
      </p:sp>
      <p:sp>
        <p:nvSpPr>
          <p:cNvPr id="5" name="Datumsplatzhalter 4">
            <a:extLst>
              <a:ext uri="{FF2B5EF4-FFF2-40B4-BE49-F238E27FC236}">
                <a16:creationId xmlns:a16="http://schemas.microsoft.com/office/drawing/2014/main" xmlns="" id="{2AC8DD3C-9FFB-41A1-B380-8D28349E74B3}"/>
              </a:ext>
            </a:extLst>
          </p:cNvPr>
          <p:cNvSpPr>
            <a:spLocks noGrp="1"/>
          </p:cNvSpPr>
          <p:nvPr>
            <p:ph type="dt" sz="half" idx="15"/>
          </p:nvPr>
        </p:nvSpPr>
        <p:spPr/>
        <p:txBody>
          <a:bodyPr/>
          <a:lstStyle/>
          <a:p>
            <a:pPr algn="r"/>
            <a:r>
              <a:rPr lang="de-DE"/>
              <a:t>09.12.2020</a:t>
            </a:r>
            <a:endParaRPr lang="de-DE" dirty="0"/>
          </a:p>
        </p:txBody>
      </p:sp>
      <p:sp>
        <p:nvSpPr>
          <p:cNvPr id="16" name="AutoShape 7"/>
          <p:cNvSpPr>
            <a:spLocks noChangeArrowheads="1"/>
          </p:cNvSpPr>
          <p:nvPr/>
        </p:nvSpPr>
        <p:spPr bwMode="auto">
          <a:xfrm>
            <a:off x="6640740" y="1741544"/>
            <a:ext cx="1460044" cy="617197"/>
          </a:xfrm>
          <a:prstGeom prst="wedgeRoundRectCallout">
            <a:avLst>
              <a:gd name="adj1" fmla="val 17130"/>
              <a:gd name="adj2" fmla="val 135652"/>
              <a:gd name="adj3" fmla="val 16667"/>
            </a:avLst>
          </a:prstGeom>
          <a:solidFill>
            <a:schemeClr val="bg1"/>
          </a:solidFill>
          <a:ln w="9525" algn="ctr">
            <a:solidFill>
              <a:schemeClr val="tx1"/>
            </a:solidFill>
            <a:miter lim="800000"/>
            <a:headEnd/>
            <a:tailEnd/>
          </a:ln>
          <a:effectLst/>
        </p:spPr>
        <p:txBody>
          <a:bodyPr anchor="ctr" anchorCtr="1"/>
          <a:lstStyle/>
          <a:p>
            <a:pPr algn="ctr"/>
            <a:r>
              <a:rPr lang="en-US" altLang="de-DE" sz="1000" dirty="0">
                <a:latin typeface="Arial" charset="0"/>
              </a:rPr>
              <a:t>The operating point is on the speed line N=1, the pressure ratio is 12</a:t>
            </a:r>
          </a:p>
        </p:txBody>
      </p:sp>
      <p:sp>
        <p:nvSpPr>
          <p:cNvPr id="11" name="Abgerundetes Rechteck 10"/>
          <p:cNvSpPr/>
          <p:nvPr/>
        </p:nvSpPr>
        <p:spPr>
          <a:xfrm>
            <a:off x="7214959" y="5764142"/>
            <a:ext cx="1771650"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latin typeface="Arial" charset="0"/>
              </a:rPr>
              <a:t>This slide ends the </a:t>
            </a:r>
          </a:p>
          <a:p>
            <a:pPr algn="ctr"/>
            <a:r>
              <a:rPr lang="en-US" sz="1100" b="1" dirty="0">
                <a:latin typeface="Arial" charset="0"/>
              </a:rPr>
              <a:t>Unscaled Maps Tutorial</a:t>
            </a:r>
          </a:p>
        </p:txBody>
      </p:sp>
    </p:spTree>
    <p:extLst>
      <p:ext uri="{BB962C8B-B14F-4D97-AF65-F5344CB8AC3E}">
        <p14:creationId xmlns:p14="http://schemas.microsoft.com/office/powerpoint/2010/main" val="82198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linds(horizontal)">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6" grpId="0" animBg="1"/>
      <p:bldP spid="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ahmen_Fenstergröße" hidden="1">
            <a:extLst>
              <a:ext uri="{FF2B5EF4-FFF2-40B4-BE49-F238E27FC236}">
                <a16:creationId xmlns:a16="http://schemas.microsoft.com/office/drawing/2014/main" xmlns="" id="{9CB3739E-C851-4658-9785-9AFE390A6FE9}"/>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 name="Sprechblase_Position" hidden="1">
            <a:extLst>
              <a:ext uri="{FF2B5EF4-FFF2-40B4-BE49-F238E27FC236}">
                <a16:creationId xmlns:a16="http://schemas.microsoft.com/office/drawing/2014/main" xmlns="" id="{3C2DB4AD-C0A9-4D09-9B39-E5A42B995B06}"/>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3" name="Grafik 2">
            <a:extLst>
              <a:ext uri="{FF2B5EF4-FFF2-40B4-BE49-F238E27FC236}">
                <a16:creationId xmlns:a16="http://schemas.microsoft.com/office/drawing/2014/main" xmlns="" id="{7A414FBD-D419-45AC-B3F1-AFD6C38ECDCA}"/>
              </a:ext>
            </a:extLst>
          </p:cNvPr>
          <p:cNvPicPr>
            <a:picLocks noChangeAspect="1"/>
          </p:cNvPicPr>
          <p:nvPr/>
        </p:nvPicPr>
        <p:blipFill>
          <a:blip r:embed="rId4"/>
          <a:stretch>
            <a:fillRect/>
          </a:stretch>
        </p:blipFill>
        <p:spPr>
          <a:xfrm>
            <a:off x="2161185" y="1252110"/>
            <a:ext cx="6192833" cy="4669199"/>
          </a:xfrm>
          <a:prstGeom prst="rect">
            <a:avLst/>
          </a:prstGeom>
          <a:effectLst>
            <a:outerShdw blurRad="63500" sx="102000" sy="102000" algn="ctr" rotWithShape="0">
              <a:prstClr val="black">
                <a:alpha val="40000"/>
              </a:prstClr>
            </a:outerShdw>
          </a:effectLst>
        </p:spPr>
      </p:pic>
      <p:graphicFrame>
        <p:nvGraphicFramePr>
          <p:cNvPr id="4" name="Objekt 3" hidden="1"/>
          <p:cNvGraphicFramePr>
            <a:graphicFrameLocks noChangeAspect="1"/>
          </p:cNvGraphicFramePr>
          <p:nvPr>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81" name="think-cell Folie" r:id="rId5" imgW="360" imgH="360" progId="">
                  <p:embed/>
                </p:oleObj>
              </mc:Choice>
              <mc:Fallback>
                <p:oleObj name="think-cell Folie" r:id="rId5" imgW="360" imgH="360" progId="">
                  <p:embed/>
                  <p:pic>
                    <p:nvPicPr>
                      <p:cNvPr id="4" name="Objekt 3" hidden="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4340" name="Rectangle 4"/>
          <p:cNvSpPr>
            <a:spLocks noGrp="1" noChangeArrowheads="1"/>
          </p:cNvSpPr>
          <p:nvPr>
            <p:ph type="title"/>
          </p:nvPr>
        </p:nvSpPr>
        <p:spPr/>
        <p:txBody>
          <a:bodyPr/>
          <a:lstStyle/>
          <a:p>
            <a:r>
              <a:rPr lang="en-US" dirty="0"/>
              <a:t>We Need Some Data</a:t>
            </a:r>
          </a:p>
        </p:txBody>
      </p:sp>
      <p:sp>
        <p:nvSpPr>
          <p:cNvPr id="6" name="Foliennummernplatzhalter 5">
            <a:extLst>
              <a:ext uri="{FF2B5EF4-FFF2-40B4-BE49-F238E27FC236}">
                <a16:creationId xmlns:a16="http://schemas.microsoft.com/office/drawing/2014/main" xmlns="" id="{5DBC0DCB-0E93-4818-91E1-114A1F4D33FE}"/>
              </a:ext>
            </a:extLst>
          </p:cNvPr>
          <p:cNvSpPr>
            <a:spLocks noGrp="1"/>
          </p:cNvSpPr>
          <p:nvPr>
            <p:ph type="sldNum" sz="quarter" idx="11"/>
          </p:nvPr>
        </p:nvSpPr>
        <p:spPr/>
        <p:txBody>
          <a:bodyPr/>
          <a:lstStyle/>
          <a:p>
            <a:pPr algn="l"/>
            <a:fld id="{FC702470-8AE9-4E48-9C5F-817F252A268D}" type="slidenum">
              <a:rPr lang="de-DE" smtClean="0"/>
              <a:pPr algn="l"/>
              <a:t>3</a:t>
            </a:fld>
            <a:endParaRPr lang="de-DE" dirty="0"/>
          </a:p>
        </p:txBody>
      </p:sp>
      <p:sp>
        <p:nvSpPr>
          <p:cNvPr id="8" name="Fußzeilenplatzhalter 7">
            <a:extLst>
              <a:ext uri="{FF2B5EF4-FFF2-40B4-BE49-F238E27FC236}">
                <a16:creationId xmlns:a16="http://schemas.microsoft.com/office/drawing/2014/main" xmlns="" id="{A238F9DE-87C7-4AB9-A825-CD448050C318}"/>
              </a:ext>
            </a:extLst>
          </p:cNvPr>
          <p:cNvSpPr>
            <a:spLocks noGrp="1"/>
          </p:cNvSpPr>
          <p:nvPr>
            <p:ph type="ftr" sz="quarter" idx="16"/>
          </p:nvPr>
        </p:nvSpPr>
        <p:spPr/>
        <p:txBody>
          <a:bodyPr/>
          <a:lstStyle/>
          <a:p>
            <a:r>
              <a:rPr lang="en-US"/>
              <a:t>Tutorial: Use of Unscaled Maps</a:t>
            </a:r>
            <a:endParaRPr lang="de-DE" b="1"/>
          </a:p>
        </p:txBody>
      </p:sp>
      <p:sp>
        <p:nvSpPr>
          <p:cNvPr id="5" name="Datumsplatzhalter 4">
            <a:extLst>
              <a:ext uri="{FF2B5EF4-FFF2-40B4-BE49-F238E27FC236}">
                <a16:creationId xmlns:a16="http://schemas.microsoft.com/office/drawing/2014/main" xmlns="" id="{27B2AA96-4A88-463C-962C-2E8AA489F0E4}"/>
              </a:ext>
            </a:extLst>
          </p:cNvPr>
          <p:cNvSpPr>
            <a:spLocks noGrp="1"/>
          </p:cNvSpPr>
          <p:nvPr>
            <p:ph type="dt" sz="half" idx="15"/>
          </p:nvPr>
        </p:nvSpPr>
        <p:spPr/>
        <p:txBody>
          <a:bodyPr/>
          <a:lstStyle/>
          <a:p>
            <a:pPr algn="r"/>
            <a:r>
              <a:rPr lang="de-DE"/>
              <a:t>09.12.2020</a:t>
            </a:r>
            <a:endParaRPr lang="de-DE" dirty="0"/>
          </a:p>
        </p:txBody>
      </p:sp>
      <p:sp>
        <p:nvSpPr>
          <p:cNvPr id="14342" name="Freeform 6"/>
          <p:cNvSpPr>
            <a:spLocks/>
          </p:cNvSpPr>
          <p:nvPr/>
        </p:nvSpPr>
        <p:spPr bwMode="auto">
          <a:xfrm rot="20239365">
            <a:off x="8134845" y="4026073"/>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AutoShape 7"/>
          <p:cNvSpPr>
            <a:spLocks noChangeArrowheads="1"/>
          </p:cNvSpPr>
          <p:nvPr/>
        </p:nvSpPr>
        <p:spPr bwMode="auto">
          <a:xfrm>
            <a:off x="5823371" y="2396395"/>
            <a:ext cx="1188707" cy="352425"/>
          </a:xfrm>
          <a:prstGeom prst="wedgeRoundRectCallout">
            <a:avLst>
              <a:gd name="adj1" fmla="val -58762"/>
              <a:gd name="adj2" fmla="val 164414"/>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Select the engine </a:t>
            </a:r>
            <a:r>
              <a:rPr lang="en-US" sz="1000" dirty="0" smtClean="0">
                <a:latin typeface="Arial" charset="0"/>
              </a:rPr>
              <a:t>file</a:t>
            </a:r>
            <a:endParaRPr lang="en-US" sz="1000" dirty="0">
              <a:latin typeface="Arial" charset="0"/>
            </a:endParaRPr>
          </a:p>
        </p:txBody>
      </p:sp>
      <p:sp>
        <p:nvSpPr>
          <p:cNvPr id="15" name="AutoShape 7"/>
          <p:cNvSpPr>
            <a:spLocks noChangeArrowheads="1"/>
          </p:cNvSpPr>
          <p:nvPr/>
        </p:nvSpPr>
        <p:spPr bwMode="auto">
          <a:xfrm>
            <a:off x="7204460" y="4307698"/>
            <a:ext cx="1188707" cy="352425"/>
          </a:xfrm>
          <a:prstGeom prst="wedgeRoundRectCallout">
            <a:avLst>
              <a:gd name="adj1" fmla="val -58762"/>
              <a:gd name="adj2" fmla="val 164414"/>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Open the engine </a:t>
            </a:r>
            <a:r>
              <a:rPr lang="en-US" sz="1000" dirty="0" smtClean="0">
                <a:latin typeface="Arial" charset="0"/>
              </a:rPr>
              <a:t>file</a:t>
            </a:r>
            <a:endParaRPr lang="en-US" sz="1000" dirty="0">
              <a:latin typeface="Arial" charset="0"/>
            </a:endParaRPr>
          </a:p>
        </p:txBody>
      </p:sp>
    </p:spTree>
    <p:extLst>
      <p:ext uri="{BB962C8B-B14F-4D97-AF65-F5344CB8AC3E}">
        <p14:creationId xmlns:p14="http://schemas.microsoft.com/office/powerpoint/2010/main" val="138699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2" nodeType="afterEffect">
                                  <p:stCondLst>
                                    <p:cond delay="0"/>
                                  </p:stCondLst>
                                  <p:childTnLst>
                                    <p:set>
                                      <p:cBhvr>
                                        <p:cTn id="6" dur="1" fill="hold">
                                          <p:stCondLst>
                                            <p:cond delay="0"/>
                                          </p:stCondLst>
                                        </p:cTn>
                                        <p:tgtEl>
                                          <p:spTgt spid="14342"/>
                                        </p:tgtEl>
                                        <p:attrNameLst>
                                          <p:attrName>style.visibility</p:attrName>
                                        </p:attrNameLst>
                                      </p:cBhvr>
                                      <p:to>
                                        <p:strVal val="visible"/>
                                      </p:to>
                                    </p:set>
                                    <p:animEffect transition="in" filter="blinds(horizontal)">
                                      <p:cBhvr>
                                        <p:cTn id="7" dur="500"/>
                                        <p:tgtEl>
                                          <p:spTgt spid="14342"/>
                                        </p:tgtEl>
                                      </p:cBhvr>
                                    </p:animEffect>
                                  </p:childTnLst>
                                </p:cTn>
                              </p:par>
                            </p:childTnLst>
                          </p:cTn>
                        </p:par>
                        <p:par>
                          <p:cTn id="8" fill="hold" nodeType="withGroup">
                            <p:stCondLst>
                              <p:cond delay="500"/>
                            </p:stCondLst>
                            <p:childTnLst>
                              <p:par>
                                <p:cTn id="9" presetID="56" presetClass="path" presetSubtype="0" accel="50000" decel="50000" fill="hold" grpId="0" nodeType="afterEffect">
                                  <p:stCondLst>
                                    <p:cond delay="0"/>
                                  </p:stCondLst>
                                  <p:childTnLst>
                                    <p:animMotion origin="layout" path="M 1.38889E-6 -4.81481E-6 L -0.27465 -0.11527 " pathEditMode="relative" rAng="0" ptsTypes="AA">
                                      <p:cBhvr>
                                        <p:cTn id="10" dur="2000" fill="hold"/>
                                        <p:tgtEl>
                                          <p:spTgt spid="14342"/>
                                        </p:tgtEl>
                                        <p:attrNameLst>
                                          <p:attrName>ppt_x</p:attrName>
                                          <p:attrName>ppt_y</p:attrName>
                                        </p:attrNameLst>
                                      </p:cBhvr>
                                      <p:rCtr x="-13733" y="-5764"/>
                                    </p:animMotion>
                                  </p:childTnLst>
                                </p:cTn>
                              </p:par>
                              <p:par>
                                <p:cTn id="11" presetID="3" presetClass="entr" presetSubtype="1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grpId="1" nodeType="clickEffect">
                                  <p:stCondLst>
                                    <p:cond delay="0"/>
                                  </p:stCondLst>
                                  <p:childTnLst>
                                    <p:animEffect transition="out" filter="blinds(horizontal)">
                                      <p:cBhvr>
                                        <p:cTn id="17" dur="500"/>
                                        <p:tgtEl>
                                          <p:spTgt spid="14"/>
                                        </p:tgtEl>
                                      </p:cBhvr>
                                    </p:animEffect>
                                    <p:set>
                                      <p:cBhvr>
                                        <p:cTn id="18" dur="1" fill="hold">
                                          <p:stCondLst>
                                            <p:cond delay="499"/>
                                          </p:stCondLst>
                                        </p:cTn>
                                        <p:tgtEl>
                                          <p:spTgt spid="14"/>
                                        </p:tgtEl>
                                        <p:attrNameLst>
                                          <p:attrName>style.visibility</p:attrName>
                                        </p:attrNameLst>
                                      </p:cBhvr>
                                      <p:to>
                                        <p:strVal val="hidden"/>
                                      </p:to>
                                    </p:set>
                                  </p:childTnLst>
                                </p:cTn>
                              </p:par>
                              <p:par>
                                <p:cTn id="19" presetID="3" presetClass="entr" presetSubtype="1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linds(horizontal)">
                                      <p:cBhvr>
                                        <p:cTn id="21" dur="500"/>
                                        <p:tgtEl>
                                          <p:spTgt spid="15"/>
                                        </p:tgtEl>
                                      </p:cBhvr>
                                    </p:animEffect>
                                  </p:childTnLst>
                                </p:cTn>
                              </p:par>
                            </p:childTnLst>
                          </p:cTn>
                        </p:par>
                        <p:par>
                          <p:cTn id="22" fill="hold">
                            <p:stCondLst>
                              <p:cond delay="500"/>
                            </p:stCondLst>
                            <p:childTnLst>
                              <p:par>
                                <p:cTn id="23" presetID="49" presetClass="path" presetSubtype="0" accel="50000" decel="50000" fill="hold" grpId="1" nodeType="afterEffect">
                                  <p:stCondLst>
                                    <p:cond delay="0"/>
                                  </p:stCondLst>
                                  <p:childTnLst>
                                    <p:animMotion origin="layout" path="M -0.27465 -0.11527 L -0.15625 0.18056 " pathEditMode="relative" rAng="0" ptsTypes="AA">
                                      <p:cBhvr>
                                        <p:cTn id="24" dur="2000" fill="hold"/>
                                        <p:tgtEl>
                                          <p:spTgt spid="14342"/>
                                        </p:tgtEl>
                                        <p:attrNameLst>
                                          <p:attrName>ppt_x</p:attrName>
                                          <p:attrName>ppt_y</p:attrName>
                                        </p:attrNameLst>
                                      </p:cBhvr>
                                      <p:rCtr x="5920" y="14792"/>
                                    </p:animMotion>
                                  </p:childTnLst>
                                </p:cTn>
                              </p:par>
                              <p:par>
                                <p:cTn id="25" presetID="3" presetClass="entr" presetSubtype="1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4342" grpId="0" animBg="1"/>
      <p:bldP spid="14342" grpId="1" animBg="1"/>
      <p:bldP spid="14342" grpId="2" animBg="1"/>
      <p:bldP spid="14" grpId="0" animBg="1"/>
      <p:bldP spid="14" grpId="1"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prechblase_Position" hidden="1">
            <a:extLst>
              <a:ext uri="{FF2B5EF4-FFF2-40B4-BE49-F238E27FC236}">
                <a16:creationId xmlns:a16="http://schemas.microsoft.com/office/drawing/2014/main" xmlns="" id="{D9CAD262-008A-4798-81E6-AF2C50F32A01}"/>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1" name="Rahmen_Fenstergröße" hidden="1">
            <a:extLst>
              <a:ext uri="{FF2B5EF4-FFF2-40B4-BE49-F238E27FC236}">
                <a16:creationId xmlns:a16="http://schemas.microsoft.com/office/drawing/2014/main" xmlns="" id="{26B0EF38-C62B-4F03-8E92-ED531DAF9582}"/>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 name="Grafik 1">
            <a:extLst>
              <a:ext uri="{FF2B5EF4-FFF2-40B4-BE49-F238E27FC236}">
                <a16:creationId xmlns:a16="http://schemas.microsoft.com/office/drawing/2014/main" xmlns="" id="{6B89ADC0-8B40-4C81-903A-EEA90BC4BB4B}"/>
              </a:ext>
            </a:extLst>
          </p:cNvPr>
          <p:cNvPicPr>
            <a:picLocks noChangeAspect="1"/>
          </p:cNvPicPr>
          <p:nvPr/>
        </p:nvPicPr>
        <p:blipFill>
          <a:blip r:embed="rId3"/>
          <a:stretch>
            <a:fillRect/>
          </a:stretch>
        </p:blipFill>
        <p:spPr>
          <a:xfrm>
            <a:off x="2161185" y="1252109"/>
            <a:ext cx="6192832" cy="4669199"/>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altLang="de-DE" dirty="0"/>
              <a:t>Design Point Input Data Page</a:t>
            </a:r>
            <a:endParaRPr lang="en-US" dirty="0"/>
          </a:p>
        </p:txBody>
      </p:sp>
      <p:sp>
        <p:nvSpPr>
          <p:cNvPr id="6" name="Foliennummernplatzhalter 5">
            <a:extLst>
              <a:ext uri="{FF2B5EF4-FFF2-40B4-BE49-F238E27FC236}">
                <a16:creationId xmlns:a16="http://schemas.microsoft.com/office/drawing/2014/main" xmlns="" id="{6A8CF05B-3825-46AE-928F-A07E04CDB4ED}"/>
              </a:ext>
            </a:extLst>
          </p:cNvPr>
          <p:cNvSpPr>
            <a:spLocks noGrp="1"/>
          </p:cNvSpPr>
          <p:nvPr>
            <p:ph type="sldNum" sz="quarter" idx="11"/>
          </p:nvPr>
        </p:nvSpPr>
        <p:spPr/>
        <p:txBody>
          <a:bodyPr/>
          <a:lstStyle/>
          <a:p>
            <a:pPr algn="l"/>
            <a:fld id="{FC702470-8AE9-4E48-9C5F-817F252A268D}" type="slidenum">
              <a:rPr lang="de-DE" smtClean="0"/>
              <a:pPr algn="l"/>
              <a:t>4</a:t>
            </a:fld>
            <a:endParaRPr lang="de-DE" dirty="0"/>
          </a:p>
        </p:txBody>
      </p:sp>
      <p:sp>
        <p:nvSpPr>
          <p:cNvPr id="12" name="Fußzeilenplatzhalter 11">
            <a:extLst>
              <a:ext uri="{FF2B5EF4-FFF2-40B4-BE49-F238E27FC236}">
                <a16:creationId xmlns:a16="http://schemas.microsoft.com/office/drawing/2014/main" xmlns="" id="{237F59DB-8023-464E-B668-16CF489BF32F}"/>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8FA6234C-90B9-4682-B384-3EF8BDC6ECDA}"/>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7422789" y="4295232"/>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84005" y="1454395"/>
            <a:ext cx="1235296" cy="342334"/>
          </a:xfrm>
          <a:prstGeom prst="wedgeRoundRectCallout">
            <a:avLst>
              <a:gd name="adj1" fmla="val 64440"/>
              <a:gd name="adj2" fmla="val 33973"/>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Run the </a:t>
            </a:r>
            <a:r>
              <a:rPr lang="en-US" sz="1000" dirty="0" smtClean="0">
                <a:latin typeface="Arial" charset="0"/>
              </a:rPr>
              <a:t>Design Point </a:t>
            </a:r>
            <a:r>
              <a:rPr lang="en-US" sz="1000" dirty="0">
                <a:latin typeface="Arial" charset="0"/>
              </a:rPr>
              <a:t>simulation</a:t>
            </a:r>
          </a:p>
        </p:txBody>
      </p:sp>
      <p:sp>
        <p:nvSpPr>
          <p:cNvPr id="7" name="Abgerundetes Rechteck 6"/>
          <p:cNvSpPr/>
          <p:nvPr/>
        </p:nvSpPr>
        <p:spPr>
          <a:xfrm>
            <a:off x="5502247" y="2545521"/>
            <a:ext cx="2626446" cy="289441"/>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sz="1100" dirty="0">
                <a:solidFill>
                  <a:srgbClr val="1F497D"/>
                </a:solidFill>
                <a:latin typeface="Arial" charset="0"/>
              </a:rPr>
              <a:t>Set Delta T from ISA to 15K</a:t>
            </a:r>
          </a:p>
        </p:txBody>
      </p:sp>
      <p:sp>
        <p:nvSpPr>
          <p:cNvPr id="8" name="Abgerundetes Rechteck 7"/>
          <p:cNvSpPr/>
          <p:nvPr/>
        </p:nvSpPr>
        <p:spPr>
          <a:xfrm>
            <a:off x="5007877" y="2056906"/>
            <a:ext cx="2297798" cy="12375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52593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par>
                          <p:cTn id="8" fill="hold">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blinds(horizontal)">
                                      <p:cBhvr>
                                        <p:cTn id="11" dur="5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xit" presetSubtype="10" fill="hold" grpId="1" nodeType="clickEffect">
                                  <p:stCondLst>
                                    <p:cond delay="0"/>
                                  </p:stCondLst>
                                  <p:childTnLst>
                                    <p:animEffect transition="out" filter="blinds(horizontal)">
                                      <p:cBhvr>
                                        <p:cTn id="15" dur="500"/>
                                        <p:tgtEl>
                                          <p:spTgt spid="7"/>
                                        </p:tgtEl>
                                      </p:cBhvr>
                                    </p:animEffect>
                                    <p:set>
                                      <p:cBhvr>
                                        <p:cTn id="16" dur="1" fill="hold">
                                          <p:stCondLst>
                                            <p:cond delay="499"/>
                                          </p:stCondLst>
                                        </p:cTn>
                                        <p:tgtEl>
                                          <p:spTgt spid="7"/>
                                        </p:tgtEl>
                                        <p:attrNameLst>
                                          <p:attrName>style.visibility</p:attrName>
                                        </p:attrNameLst>
                                      </p:cBhvr>
                                      <p:to>
                                        <p:strVal val="hidden"/>
                                      </p:to>
                                    </p:set>
                                  </p:childTnLst>
                                </p:cTn>
                              </p:par>
                              <p:par>
                                <p:cTn id="17" presetID="3" presetClass="exit" presetSubtype="10" fill="hold" grpId="1" nodeType="withEffect">
                                  <p:stCondLst>
                                    <p:cond delay="0"/>
                                  </p:stCondLst>
                                  <p:childTnLst>
                                    <p:animEffect transition="out" filter="blinds(horizontal)">
                                      <p:cBhvr>
                                        <p:cTn id="18" dur="500"/>
                                        <p:tgtEl>
                                          <p:spTgt spid="8"/>
                                        </p:tgtEl>
                                      </p:cBhvr>
                                    </p:animEffect>
                                    <p:set>
                                      <p:cBhvr>
                                        <p:cTn id="19" dur="1" fill="hold">
                                          <p:stCondLst>
                                            <p:cond delay="499"/>
                                          </p:stCondLst>
                                        </p:cTn>
                                        <p:tgtEl>
                                          <p:spTgt spid="8"/>
                                        </p:tgtEl>
                                        <p:attrNameLst>
                                          <p:attrName>style.visibility</p:attrName>
                                        </p:attrNameLst>
                                      </p:cBhvr>
                                      <p:to>
                                        <p:strVal val="hidden"/>
                                      </p:to>
                                    </p:set>
                                  </p:childTnLst>
                                </p:cTn>
                              </p:par>
                              <p:par>
                                <p:cTn id="20" presetID="3" presetClass="entr" presetSubtype="10" fill="hold" grpId="1" nodeType="withEffect">
                                  <p:stCondLst>
                                    <p:cond delay="0"/>
                                  </p:stCondLst>
                                  <p:childTnLst>
                                    <p:set>
                                      <p:cBhvr>
                                        <p:cTn id="21" dur="1" fill="hold">
                                          <p:stCondLst>
                                            <p:cond delay="0"/>
                                          </p:stCondLst>
                                        </p:cTn>
                                        <p:tgtEl>
                                          <p:spTgt spid="6153"/>
                                        </p:tgtEl>
                                        <p:attrNameLst>
                                          <p:attrName>style.visibility</p:attrName>
                                        </p:attrNameLst>
                                      </p:cBhvr>
                                      <p:to>
                                        <p:strVal val="visible"/>
                                      </p:to>
                                    </p:set>
                                    <p:animEffect transition="in" filter="blinds(horizontal)">
                                      <p:cBhvr>
                                        <p:cTn id="22" dur="500"/>
                                        <p:tgtEl>
                                          <p:spTgt spid="6153"/>
                                        </p:tgtEl>
                                      </p:cBhvr>
                                    </p:animEffect>
                                  </p:childTnLst>
                                </p:cTn>
                              </p:par>
                              <p:par>
                                <p:cTn id="23" presetID="0" presetClass="path" presetSubtype="0" accel="50000" decel="50000" fill="hold" grpId="0" nodeType="withEffect">
                                  <p:stCondLst>
                                    <p:cond delay="0"/>
                                  </p:stCondLst>
                                  <p:childTnLst>
                                    <p:animMotion origin="layout" path="M -8.33333E-7 3.33333E-6 L -0.47448 -0.37084 " pathEditMode="relative" rAng="0" ptsTypes="AA">
                                      <p:cBhvr>
                                        <p:cTn id="24" dur="2000" fill="hold"/>
                                        <p:tgtEl>
                                          <p:spTgt spid="6153"/>
                                        </p:tgtEl>
                                        <p:attrNameLst>
                                          <p:attrName>ppt_x</p:attrName>
                                          <p:attrName>ppt_y</p:attrName>
                                        </p:attrNameLst>
                                      </p:cBhvr>
                                      <p:rCtr x="-23733" y="-18542"/>
                                    </p:animMotion>
                                  </p:childTnLst>
                                </p:cTn>
                              </p:par>
                              <p:par>
                                <p:cTn id="25" presetID="3" presetClass="entr" presetSubtype="1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blinds(horizontal)">
                                      <p:cBhvr>
                                        <p:cTn id="27" dur="500"/>
                                        <p:tgtEl>
                                          <p:spTgt spid="9"/>
                                        </p:tgtEl>
                                      </p:cBhvr>
                                    </p:animEffect>
                                  </p:childTnLst>
                                </p:cTn>
                              </p:par>
                              <p:par>
                                <p:cTn id="28" presetID="3" presetClass="entr" presetSubtype="10"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blinds(horizontal)">
                                      <p:cBhvr>
                                        <p:cTn id="3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6153" grpId="0" animBg="1"/>
      <p:bldP spid="6153" grpId="1" animBg="1"/>
      <p:bldP spid="9" grpId="0" animBg="1"/>
      <p:bldP spid="7" grpId="0" animBg="1"/>
      <p:bldP spid="7" grpId="1" animBg="1"/>
      <p:bldP spid="8" grpId="0" animBg="1"/>
      <p:bldP spid="8"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ahmen_Fenstergröße" hidden="1">
            <a:extLst>
              <a:ext uri="{FF2B5EF4-FFF2-40B4-BE49-F238E27FC236}">
                <a16:creationId xmlns:a16="http://schemas.microsoft.com/office/drawing/2014/main" xmlns="" id="{00665D0D-4A0B-4F65-B516-735C71F77C14}"/>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8" name="Sprechblase_Position" hidden="1">
            <a:extLst>
              <a:ext uri="{FF2B5EF4-FFF2-40B4-BE49-F238E27FC236}">
                <a16:creationId xmlns:a16="http://schemas.microsoft.com/office/drawing/2014/main" xmlns="" id="{D9D49CA6-79C7-4EEF-B6F6-3A72F19B0211}"/>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pic>
        <p:nvPicPr>
          <p:cNvPr id="2" name="Grafik 1">
            <a:extLst>
              <a:ext uri="{FF2B5EF4-FFF2-40B4-BE49-F238E27FC236}">
                <a16:creationId xmlns:a16="http://schemas.microsoft.com/office/drawing/2014/main" xmlns="" id="{D6A8A435-EE49-4045-9DC3-FB0D6E192217}"/>
              </a:ext>
            </a:extLst>
          </p:cNvPr>
          <p:cNvPicPr>
            <a:picLocks noChangeAspect="1"/>
          </p:cNvPicPr>
          <p:nvPr/>
        </p:nvPicPr>
        <p:blipFill>
          <a:blip r:embed="rId3"/>
          <a:stretch>
            <a:fillRect/>
          </a:stretch>
        </p:blipFill>
        <p:spPr>
          <a:xfrm>
            <a:off x="2161185" y="1252109"/>
            <a:ext cx="6192833" cy="4669199"/>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altLang="de-DE" dirty="0"/>
              <a:t>Design Point Summary</a:t>
            </a:r>
            <a:endParaRPr lang="en-US" dirty="0"/>
          </a:p>
        </p:txBody>
      </p:sp>
      <p:sp>
        <p:nvSpPr>
          <p:cNvPr id="6" name="Foliennummernplatzhalter 5">
            <a:extLst>
              <a:ext uri="{FF2B5EF4-FFF2-40B4-BE49-F238E27FC236}">
                <a16:creationId xmlns:a16="http://schemas.microsoft.com/office/drawing/2014/main" xmlns="" id="{5FF17F4A-4E65-47BD-93BE-2B68156296DC}"/>
              </a:ext>
            </a:extLst>
          </p:cNvPr>
          <p:cNvSpPr>
            <a:spLocks noGrp="1"/>
          </p:cNvSpPr>
          <p:nvPr>
            <p:ph type="sldNum" sz="quarter" idx="11"/>
          </p:nvPr>
        </p:nvSpPr>
        <p:spPr/>
        <p:txBody>
          <a:bodyPr/>
          <a:lstStyle/>
          <a:p>
            <a:pPr algn="l"/>
            <a:fld id="{FC702470-8AE9-4E48-9C5F-817F252A268D}" type="slidenum">
              <a:rPr lang="de-DE" smtClean="0"/>
              <a:pPr algn="l"/>
              <a:t>5</a:t>
            </a:fld>
            <a:endParaRPr lang="de-DE" dirty="0"/>
          </a:p>
        </p:txBody>
      </p:sp>
      <p:sp>
        <p:nvSpPr>
          <p:cNvPr id="11" name="Fußzeilenplatzhalter 10">
            <a:extLst>
              <a:ext uri="{FF2B5EF4-FFF2-40B4-BE49-F238E27FC236}">
                <a16:creationId xmlns:a16="http://schemas.microsoft.com/office/drawing/2014/main" xmlns="" id="{EE521FD0-0294-41F1-AB3F-7D9B78E4A66A}"/>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22C442D7-B93D-4F10-B3AB-8A56F15A4604}"/>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3032220" y="1828574"/>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89981" y="1591810"/>
            <a:ext cx="1252575" cy="342334"/>
          </a:xfrm>
          <a:prstGeom prst="wedgeRoundRectCallout">
            <a:avLst>
              <a:gd name="adj1" fmla="val 59119"/>
              <a:gd name="adj2" fmla="val -44692"/>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Close this window</a:t>
            </a:r>
          </a:p>
        </p:txBody>
      </p:sp>
      <p:sp>
        <p:nvSpPr>
          <p:cNvPr id="7" name="Abgerundetes Rechteck 6"/>
          <p:cNvSpPr/>
          <p:nvPr/>
        </p:nvSpPr>
        <p:spPr>
          <a:xfrm>
            <a:off x="5028919" y="5051930"/>
            <a:ext cx="3583179"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This is the cycle design point.</a:t>
            </a:r>
          </a:p>
          <a:p>
            <a:pPr algn="ctr"/>
            <a:r>
              <a:rPr lang="en-US" altLang="de-DE" sz="1100" dirty="0">
                <a:solidFill>
                  <a:srgbClr val="1F497D"/>
                </a:solidFill>
                <a:latin typeface="Arial" charset="0"/>
              </a:rPr>
              <a:t>Close this window, close also the design point input window and switch </a:t>
            </a:r>
            <a:r>
              <a:rPr lang="en-US" altLang="de-DE" sz="1100" b="1" dirty="0">
                <a:solidFill>
                  <a:srgbClr val="1F497D"/>
                </a:solidFill>
                <a:latin typeface="Arial" charset="0"/>
              </a:rPr>
              <a:t>Off-Design</a:t>
            </a:r>
            <a:r>
              <a:rPr lang="en-US" altLang="de-DE" sz="1100" dirty="0">
                <a:solidFill>
                  <a:srgbClr val="1F497D"/>
                </a:solidFill>
                <a:latin typeface="Arial" charset="0"/>
              </a:rPr>
              <a:t> with </a:t>
            </a:r>
            <a:r>
              <a:rPr lang="en-US" altLang="de-DE" sz="1100" b="1" dirty="0">
                <a:solidFill>
                  <a:srgbClr val="1F497D"/>
                </a:solidFill>
                <a:latin typeface="Arial" charset="0"/>
              </a:rPr>
              <a:t>Standard Maps</a:t>
            </a:r>
          </a:p>
        </p:txBody>
      </p:sp>
    </p:spTree>
    <p:extLst>
      <p:ext uri="{BB962C8B-B14F-4D97-AF65-F5344CB8AC3E}">
        <p14:creationId xmlns:p14="http://schemas.microsoft.com/office/powerpoint/2010/main" val="1891020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1" nodeType="clickEffect">
                                  <p:stCondLst>
                                    <p:cond delay="0"/>
                                  </p:stCondLst>
                                  <p:childTnLst>
                                    <p:set>
                                      <p:cBhvr>
                                        <p:cTn id="11" dur="1" fill="hold">
                                          <p:stCondLst>
                                            <p:cond delay="0"/>
                                          </p:stCondLst>
                                        </p:cTn>
                                        <p:tgtEl>
                                          <p:spTgt spid="6153"/>
                                        </p:tgtEl>
                                        <p:attrNameLst>
                                          <p:attrName>style.visibility</p:attrName>
                                        </p:attrNameLst>
                                      </p:cBhvr>
                                      <p:to>
                                        <p:strVal val="visible"/>
                                      </p:to>
                                    </p:set>
                                    <p:animEffect transition="in" filter="blinds(horizontal)">
                                      <p:cBhvr>
                                        <p:cTn id="12" dur="500"/>
                                        <p:tgtEl>
                                          <p:spTgt spid="6153"/>
                                        </p:tgtEl>
                                      </p:cBhvr>
                                    </p:animEffect>
                                  </p:childTnLst>
                                </p:cTn>
                              </p:par>
                              <p:par>
                                <p:cTn id="13" presetID="0" presetClass="path" presetSubtype="0" accel="50000" decel="50000" fill="hold" grpId="0" nodeType="withEffect">
                                  <p:stCondLst>
                                    <p:cond delay="0"/>
                                  </p:stCondLst>
                                  <p:childTnLst>
                                    <p:animMotion origin="layout" path="M -2.5E-6 -4.44444E-6 L -0.07656 -0.04027 " pathEditMode="relative" rAng="0" ptsTypes="AA">
                                      <p:cBhvr>
                                        <p:cTn id="14" dur="2000" fill="hold"/>
                                        <p:tgtEl>
                                          <p:spTgt spid="6153"/>
                                        </p:tgtEl>
                                        <p:attrNameLst>
                                          <p:attrName>ppt_x</p:attrName>
                                          <p:attrName>ppt_y</p:attrName>
                                        </p:attrNameLst>
                                      </p:cBhvr>
                                      <p:rCtr x="-3837" y="-2014"/>
                                    </p:animMotion>
                                  </p:childTnLst>
                                </p:cTn>
                              </p:par>
                              <p:par>
                                <p:cTn id="15" presetID="3" presetClass="entr" presetSubtype="1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blinds(horizontal)">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153" grpId="0" animBg="1"/>
      <p:bldP spid="6153" grpId="1" animBg="1"/>
      <p:bldP spid="9"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prechblase_Position" hidden="1">
            <a:extLst>
              <a:ext uri="{FF2B5EF4-FFF2-40B4-BE49-F238E27FC236}">
                <a16:creationId xmlns:a16="http://schemas.microsoft.com/office/drawing/2014/main" xmlns="" id="{6D62948C-B75A-45FF-94C5-91A97F5E207B}"/>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8" name="Rahmen_Fenstergröße" hidden="1">
            <a:extLst>
              <a:ext uri="{FF2B5EF4-FFF2-40B4-BE49-F238E27FC236}">
                <a16:creationId xmlns:a16="http://schemas.microsoft.com/office/drawing/2014/main" xmlns="" id="{579283AE-3C98-4A88-8A91-17D8AA33B272}"/>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4" name="Grafik 3">
            <a:extLst>
              <a:ext uri="{FF2B5EF4-FFF2-40B4-BE49-F238E27FC236}">
                <a16:creationId xmlns:a16="http://schemas.microsoft.com/office/drawing/2014/main" xmlns="" id="{A59C2798-FF1F-46A4-8F2D-355362DB3ED2}"/>
              </a:ext>
            </a:extLst>
          </p:cNvPr>
          <p:cNvPicPr>
            <a:picLocks noChangeAspect="1"/>
          </p:cNvPicPr>
          <p:nvPr/>
        </p:nvPicPr>
        <p:blipFill>
          <a:blip r:embed="rId3"/>
          <a:stretch>
            <a:fillRect/>
          </a:stretch>
        </p:blipFill>
        <p:spPr>
          <a:xfrm>
            <a:off x="2161183" y="1246110"/>
            <a:ext cx="6192835" cy="4669200"/>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dirty="0"/>
              <a:t>Off-Design Input Data Page</a:t>
            </a:r>
          </a:p>
        </p:txBody>
      </p:sp>
      <p:sp>
        <p:nvSpPr>
          <p:cNvPr id="6" name="Foliennummernplatzhalter 5">
            <a:extLst>
              <a:ext uri="{FF2B5EF4-FFF2-40B4-BE49-F238E27FC236}">
                <a16:creationId xmlns:a16="http://schemas.microsoft.com/office/drawing/2014/main" xmlns="" id="{D0654812-0F99-4574-9BC2-E585DE869B6F}"/>
              </a:ext>
            </a:extLst>
          </p:cNvPr>
          <p:cNvSpPr>
            <a:spLocks noGrp="1"/>
          </p:cNvSpPr>
          <p:nvPr>
            <p:ph type="sldNum" sz="quarter" idx="11"/>
          </p:nvPr>
        </p:nvSpPr>
        <p:spPr/>
        <p:txBody>
          <a:bodyPr/>
          <a:lstStyle/>
          <a:p>
            <a:pPr algn="l"/>
            <a:fld id="{FC702470-8AE9-4E48-9C5F-817F252A268D}" type="slidenum">
              <a:rPr lang="de-DE" smtClean="0"/>
              <a:pPr algn="l"/>
              <a:t>6</a:t>
            </a:fld>
            <a:endParaRPr lang="de-DE" dirty="0"/>
          </a:p>
        </p:txBody>
      </p:sp>
      <p:sp>
        <p:nvSpPr>
          <p:cNvPr id="10" name="Fußzeilenplatzhalter 9">
            <a:extLst>
              <a:ext uri="{FF2B5EF4-FFF2-40B4-BE49-F238E27FC236}">
                <a16:creationId xmlns:a16="http://schemas.microsoft.com/office/drawing/2014/main" xmlns="" id="{1A35F188-5758-4F37-ADA6-9691D9127D08}"/>
              </a:ext>
            </a:extLst>
          </p:cNvPr>
          <p:cNvSpPr>
            <a:spLocks noGrp="1"/>
          </p:cNvSpPr>
          <p:nvPr>
            <p:ph type="ftr" sz="quarter" idx="16"/>
          </p:nvPr>
        </p:nvSpPr>
        <p:spPr/>
        <p:txBody>
          <a:bodyPr/>
          <a:lstStyle/>
          <a:p>
            <a:r>
              <a:rPr lang="en-US"/>
              <a:t>Tutorial: Use of Unscaled Maps</a:t>
            </a:r>
            <a:endParaRPr lang="de-DE" b="1"/>
          </a:p>
        </p:txBody>
      </p:sp>
      <p:sp>
        <p:nvSpPr>
          <p:cNvPr id="3" name="Datumsplatzhalter 2">
            <a:extLst>
              <a:ext uri="{FF2B5EF4-FFF2-40B4-BE49-F238E27FC236}">
                <a16:creationId xmlns:a16="http://schemas.microsoft.com/office/drawing/2014/main" xmlns="" id="{7B468EF5-42E6-4F06-810A-325BA7C7684D}"/>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3964942" y="4254410"/>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89981" y="1451241"/>
            <a:ext cx="1205074" cy="567563"/>
          </a:xfrm>
          <a:prstGeom prst="wedgeRoundRectCallout">
            <a:avLst>
              <a:gd name="adj1" fmla="val 63486"/>
              <a:gd name="adj2" fmla="val 4754"/>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Run the case without modifications</a:t>
            </a:r>
          </a:p>
        </p:txBody>
      </p:sp>
    </p:spTree>
    <p:extLst>
      <p:ext uri="{BB962C8B-B14F-4D97-AF65-F5344CB8AC3E}">
        <p14:creationId xmlns:p14="http://schemas.microsoft.com/office/powerpoint/2010/main" val="414579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6153"/>
                                        </p:tgtEl>
                                        <p:attrNameLst>
                                          <p:attrName>style.visibility</p:attrName>
                                        </p:attrNameLst>
                                      </p:cBhvr>
                                      <p:to>
                                        <p:strVal val="visible"/>
                                      </p:to>
                                    </p:set>
                                    <p:animEffect transition="in" filter="blinds(horizontal)">
                                      <p:cBhvr>
                                        <p:cTn id="7" dur="500"/>
                                        <p:tgtEl>
                                          <p:spTgt spid="6153"/>
                                        </p:tgtEl>
                                      </p:cBhvr>
                                    </p:animEffect>
                                  </p:childTnLst>
                                </p:cTn>
                              </p:par>
                              <p:par>
                                <p:cTn id="8" presetID="0" presetClass="path" presetSubtype="0" accel="50000" decel="50000" fill="hold" grpId="0" nodeType="withEffect">
                                  <p:stCondLst>
                                    <p:cond delay="0"/>
                                  </p:stCondLst>
                                  <p:childTnLst>
                                    <p:animMotion origin="layout" path="M 4.16667E-6 1.85185E-6 L -0.07275 -0.36783 " pathEditMode="relative" rAng="0" ptsTypes="AA">
                                      <p:cBhvr>
                                        <p:cTn id="9" dur="2000" fill="hold"/>
                                        <p:tgtEl>
                                          <p:spTgt spid="6153"/>
                                        </p:tgtEl>
                                        <p:attrNameLst>
                                          <p:attrName>ppt_x</p:attrName>
                                          <p:attrName>ppt_y</p:attrName>
                                        </p:attrNameLst>
                                      </p:cBhvr>
                                      <p:rCtr x="-3646" y="-18403"/>
                                    </p:animMotion>
                                  </p:childTnLst>
                                </p:cTn>
                              </p:par>
                              <p:par>
                                <p:cTn id="10" presetID="3" presetClass="entr" presetSubtype="1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blinds(horizontal)">
                                      <p:cBhvr>
                                        <p:cTn id="12" dur="500"/>
                                        <p:tgtEl>
                                          <p:spTgt spid="9"/>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6153" grpId="0" animBg="1"/>
      <p:bldP spid="6153" grpId="1"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prechblase_Position" hidden="1">
            <a:extLst>
              <a:ext uri="{FF2B5EF4-FFF2-40B4-BE49-F238E27FC236}">
                <a16:creationId xmlns:a16="http://schemas.microsoft.com/office/drawing/2014/main" xmlns="" id="{003A6C95-0C86-4B82-B053-93C6F79727D5}"/>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2" name="Rahmen_Fenstergröße" hidden="1">
            <a:extLst>
              <a:ext uri="{FF2B5EF4-FFF2-40B4-BE49-F238E27FC236}">
                <a16:creationId xmlns:a16="http://schemas.microsoft.com/office/drawing/2014/main" xmlns="" id="{0BB21EDE-C8CA-4555-9375-4D6BC219AAA9}"/>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 name="Grafik 1">
            <a:extLst>
              <a:ext uri="{FF2B5EF4-FFF2-40B4-BE49-F238E27FC236}">
                <a16:creationId xmlns:a16="http://schemas.microsoft.com/office/drawing/2014/main" xmlns="" id="{3AA2CFFB-799E-4846-BF41-005BDD2320E3}"/>
              </a:ext>
            </a:extLst>
          </p:cNvPr>
          <p:cNvPicPr>
            <a:picLocks noChangeAspect="1"/>
          </p:cNvPicPr>
          <p:nvPr/>
        </p:nvPicPr>
        <p:blipFill>
          <a:blip r:embed="rId3"/>
          <a:stretch>
            <a:fillRect/>
          </a:stretch>
        </p:blipFill>
        <p:spPr>
          <a:xfrm>
            <a:off x="2161185" y="1258139"/>
            <a:ext cx="6192834" cy="4669200"/>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altLang="de-DE" dirty="0"/>
              <a:t>The Cycle Design Point</a:t>
            </a:r>
            <a:endParaRPr lang="en-US" dirty="0"/>
          </a:p>
        </p:txBody>
      </p:sp>
      <p:sp>
        <p:nvSpPr>
          <p:cNvPr id="6" name="Foliennummernplatzhalter 5">
            <a:extLst>
              <a:ext uri="{FF2B5EF4-FFF2-40B4-BE49-F238E27FC236}">
                <a16:creationId xmlns:a16="http://schemas.microsoft.com/office/drawing/2014/main" xmlns="" id="{C5930FAD-0481-4BC6-8929-68B73AF000EE}"/>
              </a:ext>
            </a:extLst>
          </p:cNvPr>
          <p:cNvSpPr>
            <a:spLocks noGrp="1"/>
          </p:cNvSpPr>
          <p:nvPr>
            <p:ph type="sldNum" sz="quarter" idx="11"/>
          </p:nvPr>
        </p:nvSpPr>
        <p:spPr/>
        <p:txBody>
          <a:bodyPr/>
          <a:lstStyle/>
          <a:p>
            <a:pPr algn="l"/>
            <a:fld id="{FC702470-8AE9-4E48-9C5F-817F252A268D}" type="slidenum">
              <a:rPr lang="de-DE" smtClean="0"/>
              <a:pPr algn="l"/>
              <a:t>7</a:t>
            </a:fld>
            <a:endParaRPr lang="de-DE" dirty="0"/>
          </a:p>
        </p:txBody>
      </p:sp>
      <p:sp>
        <p:nvSpPr>
          <p:cNvPr id="13" name="Fußzeilenplatzhalter 12">
            <a:extLst>
              <a:ext uri="{FF2B5EF4-FFF2-40B4-BE49-F238E27FC236}">
                <a16:creationId xmlns:a16="http://schemas.microsoft.com/office/drawing/2014/main" xmlns="" id="{EF94AE3E-EB84-4547-A391-8E40743D75FA}"/>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BE151D23-1427-4BC7-97FF-267BA437BC25}"/>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2534100" y="1726616"/>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5389720" y="820622"/>
            <a:ext cx="1377179" cy="342334"/>
          </a:xfrm>
          <a:prstGeom prst="wedgeRoundRectCallout">
            <a:avLst>
              <a:gd name="adj1" fmla="val -97986"/>
              <a:gd name="adj2" fmla="val 190051"/>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Click here to see the Compressor Map</a:t>
            </a:r>
          </a:p>
        </p:txBody>
      </p:sp>
      <p:sp>
        <p:nvSpPr>
          <p:cNvPr id="7" name="Abgerundetes Rechteck 6"/>
          <p:cNvSpPr/>
          <p:nvPr/>
        </p:nvSpPr>
        <p:spPr>
          <a:xfrm>
            <a:off x="6285276" y="5239216"/>
            <a:ext cx="2326822" cy="476726"/>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 Relative Spool Speed is </a:t>
            </a:r>
            <a:r>
              <a:rPr lang="en-US" altLang="de-DE" sz="1100" b="1" dirty="0">
                <a:solidFill>
                  <a:srgbClr val="1F497D"/>
                </a:solidFill>
                <a:latin typeface="Arial" charset="0"/>
              </a:rPr>
              <a:t>1.000</a:t>
            </a:r>
          </a:p>
          <a:p>
            <a:pPr algn="ctr"/>
            <a:r>
              <a:rPr lang="en-US" altLang="de-DE" sz="1100" dirty="0">
                <a:solidFill>
                  <a:srgbClr val="1F497D"/>
                </a:solidFill>
                <a:latin typeface="Arial" charset="0"/>
              </a:rPr>
              <a:t> True Spool Speed is </a:t>
            </a:r>
            <a:r>
              <a:rPr lang="en-US" altLang="de-DE" sz="1100" b="1" dirty="0">
                <a:solidFill>
                  <a:srgbClr val="1F497D"/>
                </a:solidFill>
                <a:latin typeface="Arial" charset="0"/>
              </a:rPr>
              <a:t>12498 rpm</a:t>
            </a:r>
          </a:p>
        </p:txBody>
      </p:sp>
      <p:sp>
        <p:nvSpPr>
          <p:cNvPr id="14" name="Ellipse 13">
            <a:extLst>
              <a:ext uri="{FF2B5EF4-FFF2-40B4-BE49-F238E27FC236}">
                <a16:creationId xmlns:a16="http://schemas.microsoft.com/office/drawing/2014/main" xmlns="" id="{40FE9F6C-C3A7-4503-8C39-ACA0ACDDF7B7}"/>
              </a:ext>
            </a:extLst>
          </p:cNvPr>
          <p:cNvSpPr/>
          <p:nvPr/>
        </p:nvSpPr>
        <p:spPr>
          <a:xfrm>
            <a:off x="5492750" y="3807165"/>
            <a:ext cx="679697" cy="176639"/>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Ellipse 14">
            <a:extLst>
              <a:ext uri="{FF2B5EF4-FFF2-40B4-BE49-F238E27FC236}">
                <a16:creationId xmlns:a16="http://schemas.microsoft.com/office/drawing/2014/main" xmlns="" id="{B2C1A053-B4E2-4FD5-B7E5-C7CDC8F88A41}"/>
              </a:ext>
            </a:extLst>
          </p:cNvPr>
          <p:cNvSpPr/>
          <p:nvPr/>
        </p:nvSpPr>
        <p:spPr>
          <a:xfrm>
            <a:off x="3206750" y="1290026"/>
            <a:ext cx="984497" cy="176639"/>
          </a:xfrm>
          <a:prstGeom prst="ellipse">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3384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linds(horizontal)">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xit" presetSubtype="10" fill="hold" grpId="1" nodeType="clickEffect">
                                  <p:stCondLst>
                                    <p:cond delay="0"/>
                                  </p:stCondLst>
                                  <p:childTnLst>
                                    <p:animEffect transition="out" filter="blinds(horizontal)">
                                      <p:cBhvr>
                                        <p:cTn id="17" dur="500"/>
                                        <p:tgtEl>
                                          <p:spTgt spid="7"/>
                                        </p:tgtEl>
                                      </p:cBhvr>
                                    </p:animEffect>
                                    <p:set>
                                      <p:cBhvr>
                                        <p:cTn id="18" dur="1" fill="hold">
                                          <p:stCondLst>
                                            <p:cond delay="499"/>
                                          </p:stCondLst>
                                        </p:cTn>
                                        <p:tgtEl>
                                          <p:spTgt spid="7"/>
                                        </p:tgtEl>
                                        <p:attrNameLst>
                                          <p:attrName>style.visibility</p:attrName>
                                        </p:attrNameLst>
                                      </p:cBhvr>
                                      <p:to>
                                        <p:strVal val="hidden"/>
                                      </p:to>
                                    </p:set>
                                  </p:childTnLst>
                                </p:cTn>
                              </p:par>
                              <p:par>
                                <p:cTn id="19" presetID="3" presetClass="entr" presetSubtype="10" fill="hold" grpId="1" nodeType="withEffect">
                                  <p:stCondLst>
                                    <p:cond delay="0"/>
                                  </p:stCondLst>
                                  <p:childTnLst>
                                    <p:set>
                                      <p:cBhvr>
                                        <p:cTn id="20" dur="1" fill="hold">
                                          <p:stCondLst>
                                            <p:cond delay="0"/>
                                          </p:stCondLst>
                                        </p:cTn>
                                        <p:tgtEl>
                                          <p:spTgt spid="6153"/>
                                        </p:tgtEl>
                                        <p:attrNameLst>
                                          <p:attrName>style.visibility</p:attrName>
                                        </p:attrNameLst>
                                      </p:cBhvr>
                                      <p:to>
                                        <p:strVal val="visible"/>
                                      </p:to>
                                    </p:set>
                                    <p:animEffect transition="in" filter="blinds(horizontal)">
                                      <p:cBhvr>
                                        <p:cTn id="21" dur="500"/>
                                        <p:tgtEl>
                                          <p:spTgt spid="6153"/>
                                        </p:tgtEl>
                                      </p:cBhvr>
                                    </p:animEffect>
                                  </p:childTnLst>
                                </p:cTn>
                              </p:par>
                              <p:par>
                                <p:cTn id="22" presetID="0" presetClass="path" presetSubtype="0" accel="50000" decel="50000" fill="hold" grpId="0" nodeType="withEffect">
                                  <p:stCondLst>
                                    <p:cond delay="0"/>
                                  </p:stCondLst>
                                  <p:childTnLst>
                                    <p:animMotion origin="layout" path="M 1.38889E-6 3.7037E-7 L 0.22378 -0.00278 " pathEditMode="relative" rAng="0" ptsTypes="AA">
                                      <p:cBhvr>
                                        <p:cTn id="23" dur="2000" fill="hold"/>
                                        <p:tgtEl>
                                          <p:spTgt spid="6153"/>
                                        </p:tgtEl>
                                        <p:attrNameLst>
                                          <p:attrName>ppt_x</p:attrName>
                                          <p:attrName>ppt_y</p:attrName>
                                        </p:attrNameLst>
                                      </p:cBhvr>
                                      <p:rCtr x="11181" y="-139"/>
                                    </p:animMotion>
                                  </p:childTnLst>
                                </p:cTn>
                              </p:par>
                              <p:par>
                                <p:cTn id="24" presetID="3" presetClass="entr" presetSubtype="1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blinds(horizontal)">
                                      <p:cBhvr>
                                        <p:cTn id="26" dur="500"/>
                                        <p:tgtEl>
                                          <p:spTgt spid="9"/>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linds(horizontal)">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6153" grpId="0" animBg="1"/>
      <p:bldP spid="6153" grpId="1" animBg="1"/>
      <p:bldP spid="9" grpId="0" animBg="1"/>
      <p:bldP spid="7" grpId="0" animBg="1"/>
      <p:bldP spid="7" grpId="1" animBg="1"/>
      <p:bldP spid="14" grpId="0" animBg="1"/>
      <p:bldP spid="1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Sprechblase_Position" hidden="1">
            <a:extLst>
              <a:ext uri="{FF2B5EF4-FFF2-40B4-BE49-F238E27FC236}">
                <a16:creationId xmlns:a16="http://schemas.microsoft.com/office/drawing/2014/main" xmlns="" id="{D4B17BDC-6C32-4740-BAA3-98406669636F}"/>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6" name="Rahmen_Fenstergröße" hidden="1">
            <a:extLst>
              <a:ext uri="{FF2B5EF4-FFF2-40B4-BE49-F238E27FC236}">
                <a16:creationId xmlns:a16="http://schemas.microsoft.com/office/drawing/2014/main" xmlns="" id="{EB2FF226-BAAD-46B9-A638-7DBAFE9F0D9A}"/>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 name="Grafik 1">
            <a:extLst>
              <a:ext uri="{FF2B5EF4-FFF2-40B4-BE49-F238E27FC236}">
                <a16:creationId xmlns:a16="http://schemas.microsoft.com/office/drawing/2014/main" xmlns="" id="{57C538B5-45F6-45A7-93C4-50B3074BA088}"/>
              </a:ext>
            </a:extLst>
          </p:cNvPr>
          <p:cNvPicPr>
            <a:picLocks noChangeAspect="1"/>
          </p:cNvPicPr>
          <p:nvPr/>
        </p:nvPicPr>
        <p:blipFill>
          <a:blip r:embed="rId4"/>
          <a:stretch>
            <a:fillRect/>
          </a:stretch>
        </p:blipFill>
        <p:spPr>
          <a:xfrm>
            <a:off x="2161185" y="1247843"/>
            <a:ext cx="6198492" cy="4673466"/>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normAutofit/>
          </a:bodyPr>
          <a:lstStyle/>
          <a:p>
            <a:r>
              <a:rPr lang="en-US" altLang="de-DE" dirty="0"/>
              <a:t>Map Reference Corrected Speed and</a:t>
            </a:r>
            <a:br>
              <a:rPr lang="en-US" altLang="de-DE" dirty="0"/>
            </a:br>
            <a:r>
              <a:rPr lang="en-US" altLang="de-DE" dirty="0"/>
              <a:t>Map Reference Speed</a:t>
            </a:r>
            <a:endParaRPr lang="en-US" dirty="0"/>
          </a:p>
        </p:txBody>
      </p:sp>
      <p:sp>
        <p:nvSpPr>
          <p:cNvPr id="8" name="Foliennummernplatzhalter 7">
            <a:extLst>
              <a:ext uri="{FF2B5EF4-FFF2-40B4-BE49-F238E27FC236}">
                <a16:creationId xmlns:a16="http://schemas.microsoft.com/office/drawing/2014/main" xmlns="" id="{01AFE05E-013B-43A1-9399-D730492410F3}"/>
              </a:ext>
            </a:extLst>
          </p:cNvPr>
          <p:cNvSpPr>
            <a:spLocks noGrp="1"/>
          </p:cNvSpPr>
          <p:nvPr>
            <p:ph type="sldNum" sz="quarter" idx="11"/>
          </p:nvPr>
        </p:nvSpPr>
        <p:spPr/>
        <p:txBody>
          <a:bodyPr/>
          <a:lstStyle/>
          <a:p>
            <a:pPr algn="l"/>
            <a:fld id="{FC702470-8AE9-4E48-9C5F-817F252A268D}" type="slidenum">
              <a:rPr lang="de-DE" smtClean="0"/>
              <a:pPr algn="l"/>
              <a:t>8</a:t>
            </a:fld>
            <a:endParaRPr lang="de-DE" dirty="0"/>
          </a:p>
        </p:txBody>
      </p:sp>
      <p:sp>
        <p:nvSpPr>
          <p:cNvPr id="17" name="Fußzeilenplatzhalter 16">
            <a:extLst>
              <a:ext uri="{FF2B5EF4-FFF2-40B4-BE49-F238E27FC236}">
                <a16:creationId xmlns:a16="http://schemas.microsoft.com/office/drawing/2014/main" xmlns="" id="{4908D485-86EF-4536-8776-0DA9D1DEC1E3}"/>
              </a:ext>
            </a:extLst>
          </p:cNvPr>
          <p:cNvSpPr>
            <a:spLocks noGrp="1"/>
          </p:cNvSpPr>
          <p:nvPr>
            <p:ph type="ftr" sz="quarter" idx="16"/>
          </p:nvPr>
        </p:nvSpPr>
        <p:spPr/>
        <p:txBody>
          <a:bodyPr/>
          <a:lstStyle/>
          <a:p>
            <a:r>
              <a:rPr lang="en-US"/>
              <a:t>Tutorial: Use of Unscaled Maps</a:t>
            </a:r>
            <a:endParaRPr lang="de-DE" b="1"/>
          </a:p>
        </p:txBody>
      </p:sp>
      <p:sp>
        <p:nvSpPr>
          <p:cNvPr id="5" name="Datumsplatzhalter 4">
            <a:extLst>
              <a:ext uri="{FF2B5EF4-FFF2-40B4-BE49-F238E27FC236}">
                <a16:creationId xmlns:a16="http://schemas.microsoft.com/office/drawing/2014/main" xmlns="" id="{4D632363-D89F-42D0-86DE-C512321EB421}"/>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4581619" y="1429566"/>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84323" y="1546341"/>
            <a:ext cx="996674" cy="359999"/>
          </a:xfrm>
          <a:prstGeom prst="wedgeRoundRectCallout">
            <a:avLst>
              <a:gd name="adj1" fmla="val 81750"/>
              <a:gd name="adj2" fmla="val -45633"/>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Close this window</a:t>
            </a:r>
          </a:p>
        </p:txBody>
      </p:sp>
      <p:sp>
        <p:nvSpPr>
          <p:cNvPr id="7" name="Abgerundetes Rechteck 6"/>
          <p:cNvSpPr/>
          <p:nvPr/>
        </p:nvSpPr>
        <p:spPr>
          <a:xfrm>
            <a:off x="3575953" y="1546342"/>
            <a:ext cx="2906489"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The </a:t>
            </a:r>
            <a:r>
              <a:rPr lang="en-US" altLang="de-DE" sz="1100" b="1" dirty="0">
                <a:solidFill>
                  <a:srgbClr val="1F497D"/>
                </a:solidFill>
                <a:latin typeface="Arial" charset="0"/>
              </a:rPr>
              <a:t>Absolute</a:t>
            </a:r>
            <a:r>
              <a:rPr lang="en-US" altLang="de-DE" sz="1100" dirty="0">
                <a:solidFill>
                  <a:srgbClr val="1F497D"/>
                </a:solidFill>
                <a:latin typeface="Arial" charset="0"/>
              </a:rPr>
              <a:t> Corrected Spool Speed is</a:t>
            </a:r>
          </a:p>
          <a:p>
            <a:pPr algn="ctr"/>
            <a:endParaRPr lang="en-US" altLang="de-DE" sz="1100" dirty="0">
              <a:solidFill>
                <a:srgbClr val="1F497D"/>
              </a:solidFill>
              <a:latin typeface="Arial" charset="0"/>
            </a:endParaRPr>
          </a:p>
          <a:p>
            <a:pPr algn="ctr"/>
            <a:endParaRPr lang="en-US" altLang="de-DE" sz="1100" dirty="0">
              <a:solidFill>
                <a:srgbClr val="1F497D"/>
              </a:solidFill>
              <a:latin typeface="Arial" charset="0"/>
            </a:endParaRPr>
          </a:p>
          <a:p>
            <a:pPr algn="ctr"/>
            <a:endParaRPr lang="en-US" altLang="de-DE" sz="1100" dirty="0">
              <a:solidFill>
                <a:srgbClr val="1F497D"/>
              </a:solidFill>
              <a:latin typeface="Arial" charset="0"/>
            </a:endParaRPr>
          </a:p>
        </p:txBody>
      </p:sp>
      <p:graphicFrame>
        <p:nvGraphicFramePr>
          <p:cNvPr id="4" name="Objekt 3"/>
          <p:cNvGraphicFramePr>
            <a:graphicFrameLocks noChangeAspect="1"/>
          </p:cNvGraphicFramePr>
          <p:nvPr/>
        </p:nvGraphicFramePr>
        <p:xfrm>
          <a:off x="3657600" y="1817688"/>
          <a:ext cx="2557463" cy="582612"/>
        </p:xfrm>
        <a:graphic>
          <a:graphicData uri="http://schemas.openxmlformats.org/presentationml/2006/ole">
            <mc:AlternateContent xmlns:mc="http://schemas.openxmlformats.org/markup-compatibility/2006">
              <mc:Choice xmlns:v="urn:schemas-microsoft-com:vml" Requires="v">
                <p:oleObj spid="_x0000_s1063" name="Formel" r:id="rId5" imgW="2844720" imgH="647640" progId="Equation.3">
                  <p:embed/>
                </p:oleObj>
              </mc:Choice>
              <mc:Fallback>
                <p:oleObj name="Formel" r:id="rId5" imgW="2844720" imgH="647640" progId="Equation.3">
                  <p:embed/>
                  <p:pic>
                    <p:nvPicPr>
                      <p:cNvPr id="4" name="Objekt 3"/>
                      <p:cNvPicPr>
                        <a:picLocks noChangeAspect="1" noChangeArrowheads="1"/>
                      </p:cNvPicPr>
                      <p:nvPr/>
                    </p:nvPicPr>
                    <p:blipFill>
                      <a:blip r:embed="rId6"/>
                      <a:srcRect/>
                      <a:stretch>
                        <a:fillRect/>
                      </a:stretch>
                    </p:blipFill>
                    <p:spPr bwMode="auto">
                      <a:xfrm>
                        <a:off x="3657600" y="1817688"/>
                        <a:ext cx="2557463" cy="582612"/>
                      </a:xfrm>
                      <a:prstGeom prst="rect">
                        <a:avLst/>
                      </a:prstGeom>
                      <a:noFill/>
                      <a:ln>
                        <a:noFill/>
                      </a:ln>
                      <a:effectLst/>
                    </p:spPr>
                  </p:pic>
                </p:oleObj>
              </mc:Fallback>
            </mc:AlternateContent>
          </a:graphicData>
        </a:graphic>
      </p:graphicFrame>
      <p:sp>
        <p:nvSpPr>
          <p:cNvPr id="10" name="Abgerundetes Rechteck 9"/>
          <p:cNvSpPr/>
          <p:nvPr/>
        </p:nvSpPr>
        <p:spPr>
          <a:xfrm>
            <a:off x="3565068" y="2458021"/>
            <a:ext cx="2909211"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All values for corrected spool speed in the map are relative to 12185rpm which is the</a:t>
            </a:r>
          </a:p>
          <a:p>
            <a:pPr algn="ctr"/>
            <a:r>
              <a:rPr lang="en-US" altLang="de-DE" sz="1100" b="1" dirty="0">
                <a:solidFill>
                  <a:srgbClr val="1F497D"/>
                </a:solidFill>
                <a:latin typeface="Arial" charset="0"/>
              </a:rPr>
              <a:t>Map Reference Corrected Speed</a:t>
            </a:r>
            <a:r>
              <a:rPr lang="en-US" altLang="de-DE" sz="1100" dirty="0">
                <a:solidFill>
                  <a:srgbClr val="1F497D"/>
                </a:solidFill>
                <a:latin typeface="Arial" charset="0"/>
              </a:rPr>
              <a:t>.</a:t>
            </a:r>
          </a:p>
        </p:txBody>
      </p:sp>
      <p:sp>
        <p:nvSpPr>
          <p:cNvPr id="11" name="Abgerundetes Rechteck 10"/>
          <p:cNvSpPr/>
          <p:nvPr/>
        </p:nvSpPr>
        <p:spPr>
          <a:xfrm>
            <a:off x="3570510" y="3173757"/>
            <a:ext cx="2909211" cy="851297"/>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The blades and disks of this compressor are mechanically designed for 12498 rpm. This is the </a:t>
            </a:r>
            <a:r>
              <a:rPr lang="en-US" altLang="de-DE" sz="1100" b="1" dirty="0">
                <a:solidFill>
                  <a:srgbClr val="1F497D"/>
                </a:solidFill>
                <a:latin typeface="Arial" charset="0"/>
              </a:rPr>
              <a:t>Map Reference Speed of the compressor.</a:t>
            </a:r>
          </a:p>
        </p:txBody>
      </p:sp>
      <p:sp>
        <p:nvSpPr>
          <p:cNvPr id="12" name="Abgerundetes Rechteck 11"/>
          <p:cNvSpPr/>
          <p:nvPr/>
        </p:nvSpPr>
        <p:spPr>
          <a:xfrm>
            <a:off x="3567789" y="4077271"/>
            <a:ext cx="2914654" cy="1975009"/>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The aerodynamic design of the compressor is done for the compressor inlet temperature of  T2 = 303.15K. Since the velocity of sound is higher than on a standard day (T2=288.15K) all the Mach numbers are lower while the compressor is running at 12498rpm. T2 = 288.15K and N = 12185 rpm yield the same Mach number level as  T2 = 303.15K and N = 12498 rpm</a:t>
            </a:r>
          </a:p>
        </p:txBody>
      </p:sp>
      <p:sp>
        <p:nvSpPr>
          <p:cNvPr id="13" name="AutoShape 7"/>
          <p:cNvSpPr>
            <a:spLocks noChangeArrowheads="1"/>
          </p:cNvSpPr>
          <p:nvPr/>
        </p:nvSpPr>
        <p:spPr bwMode="auto">
          <a:xfrm>
            <a:off x="7361464" y="1524566"/>
            <a:ext cx="1378401" cy="769598"/>
          </a:xfrm>
          <a:prstGeom prst="wedgeRoundRectCallout">
            <a:avLst>
              <a:gd name="adj1" fmla="val -29799"/>
              <a:gd name="adj2" fmla="val 128162"/>
              <a:gd name="adj3" fmla="val 16667"/>
            </a:avLst>
          </a:prstGeom>
          <a:solidFill>
            <a:schemeClr val="bg1"/>
          </a:solidFill>
          <a:ln w="9525" algn="ctr">
            <a:solidFill>
              <a:schemeClr val="tx1"/>
            </a:solidFill>
            <a:miter lim="800000"/>
            <a:headEnd/>
            <a:tailEnd/>
          </a:ln>
          <a:effectLst/>
        </p:spPr>
        <p:txBody>
          <a:bodyPr anchor="ctr" anchorCtr="1"/>
          <a:lstStyle/>
          <a:p>
            <a:pPr algn="ctr"/>
            <a:r>
              <a:rPr lang="en-US" altLang="de-DE" sz="1000" dirty="0">
                <a:latin typeface="Arial" charset="0"/>
              </a:rPr>
              <a:t>The yellow square marks the operating point which is in this case the cycle design point.</a:t>
            </a:r>
          </a:p>
        </p:txBody>
      </p:sp>
      <p:sp>
        <p:nvSpPr>
          <p:cNvPr id="14" name="AutoShape 7"/>
          <p:cNvSpPr>
            <a:spLocks noChangeArrowheads="1"/>
          </p:cNvSpPr>
          <p:nvPr/>
        </p:nvSpPr>
        <p:spPr bwMode="auto">
          <a:xfrm>
            <a:off x="7230692" y="4637764"/>
            <a:ext cx="1378401" cy="519227"/>
          </a:xfrm>
          <a:prstGeom prst="wedgeRoundRectCallout">
            <a:avLst>
              <a:gd name="adj1" fmla="val -18703"/>
              <a:gd name="adj2" fmla="val -186502"/>
              <a:gd name="adj3" fmla="val 16667"/>
            </a:avLst>
          </a:prstGeom>
          <a:solidFill>
            <a:schemeClr val="bg1"/>
          </a:solidFill>
          <a:ln w="9525" algn="ctr">
            <a:solidFill>
              <a:schemeClr val="tx1"/>
            </a:solidFill>
            <a:miter lim="800000"/>
            <a:headEnd/>
            <a:tailEnd/>
          </a:ln>
          <a:effectLst/>
        </p:spPr>
        <p:txBody>
          <a:bodyPr anchor="ctr" anchorCtr="1"/>
          <a:lstStyle/>
          <a:p>
            <a:pPr algn="ctr"/>
            <a:r>
              <a:rPr lang="en-US" altLang="de-DE" sz="1000" dirty="0">
                <a:latin typeface="Arial" charset="0"/>
              </a:rPr>
              <a:t>The </a:t>
            </a:r>
            <a:r>
              <a:rPr lang="en-US" altLang="de-DE" sz="1000" b="1" dirty="0">
                <a:latin typeface="Arial" charset="0"/>
              </a:rPr>
              <a:t>Relative</a:t>
            </a:r>
            <a:r>
              <a:rPr lang="en-US" altLang="de-DE" sz="1000" dirty="0">
                <a:latin typeface="Arial" charset="0"/>
              </a:rPr>
              <a:t> Corrected Spool Speed is 1.000</a:t>
            </a:r>
          </a:p>
        </p:txBody>
      </p:sp>
    </p:spTree>
    <p:extLst>
      <p:ext uri="{BB962C8B-B14F-4D97-AF65-F5344CB8AC3E}">
        <p14:creationId xmlns:p14="http://schemas.microsoft.com/office/powerpoint/2010/main" val="3169540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blinds(horizontal)">
                                      <p:cBhvr>
                                        <p:cTn id="12" dur="500"/>
                                        <p:tgtEl>
                                          <p:spTgt spid="14"/>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linds(horizontal)">
                                      <p:cBhvr>
                                        <p:cTn id="17" dur="500"/>
                                        <p:tgtEl>
                                          <p:spTgt spid="7"/>
                                        </p:tgtEl>
                                      </p:cBhvr>
                                    </p:animEffect>
                                  </p:childTnLst>
                                </p:cTn>
                              </p:par>
                              <p:par>
                                <p:cTn id="18" presetID="1"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linds(horizontal)">
                                      <p:cBhvr>
                                        <p:cTn id="24" dur="500"/>
                                        <p:tgtEl>
                                          <p:spTgt spid="10"/>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blinds(horizontal)">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blinds(horizontal)">
                                      <p:cBhvr>
                                        <p:cTn id="34" dur="5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3" presetClass="entr" presetSubtype="10" fill="hold" grpId="1" nodeType="clickEffect">
                                  <p:stCondLst>
                                    <p:cond delay="0"/>
                                  </p:stCondLst>
                                  <p:childTnLst>
                                    <p:set>
                                      <p:cBhvr>
                                        <p:cTn id="38" dur="1" fill="hold">
                                          <p:stCondLst>
                                            <p:cond delay="0"/>
                                          </p:stCondLst>
                                        </p:cTn>
                                        <p:tgtEl>
                                          <p:spTgt spid="6153"/>
                                        </p:tgtEl>
                                        <p:attrNameLst>
                                          <p:attrName>style.visibility</p:attrName>
                                        </p:attrNameLst>
                                      </p:cBhvr>
                                      <p:to>
                                        <p:strVal val="visible"/>
                                      </p:to>
                                    </p:set>
                                    <p:animEffect transition="in" filter="blinds(horizontal)">
                                      <p:cBhvr>
                                        <p:cTn id="39" dur="500"/>
                                        <p:tgtEl>
                                          <p:spTgt spid="6153"/>
                                        </p:tgtEl>
                                      </p:cBhvr>
                                    </p:animEffect>
                                  </p:childTnLst>
                                </p:cTn>
                              </p:par>
                              <p:par>
                                <p:cTn id="40" presetID="0" presetClass="path" presetSubtype="0" accel="50000" decel="50000" fill="hold" grpId="0" nodeType="withEffect">
                                  <p:stCondLst>
                                    <p:cond delay="0"/>
                                  </p:stCondLst>
                                  <p:childTnLst>
                                    <p:animMotion origin="layout" path="M 3.05556E-6 -2.59259E-6 L -0.24879 0.01806 " pathEditMode="relative" rAng="0" ptsTypes="AA">
                                      <p:cBhvr>
                                        <p:cTn id="41" dur="2000" fill="hold"/>
                                        <p:tgtEl>
                                          <p:spTgt spid="6153"/>
                                        </p:tgtEl>
                                        <p:attrNameLst>
                                          <p:attrName>ppt_x</p:attrName>
                                          <p:attrName>ppt_y</p:attrName>
                                        </p:attrNameLst>
                                      </p:cBhvr>
                                      <p:rCtr x="-12448" y="903"/>
                                    </p:animMotion>
                                  </p:childTnLst>
                                </p:cTn>
                              </p:par>
                              <p:par>
                                <p:cTn id="42" presetID="3" presetClass="entr" presetSubtype="10" fill="hold" grpId="0" nodeType="with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blinds(horizontal)">
                                      <p:cBhvr>
                                        <p:cTn id="44" dur="500"/>
                                        <p:tgtEl>
                                          <p:spTgt spid="9"/>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blinds(horizontal)">
                                      <p:cBhvr>
                                        <p:cTn id="4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6153" grpId="0" animBg="1"/>
      <p:bldP spid="6153" grpId="1" animBg="1"/>
      <p:bldP spid="9" grpId="0" animBg="1"/>
      <p:bldP spid="7" grpId="0" animBg="1"/>
      <p:bldP spid="10" grpId="0" animBg="1"/>
      <p:bldP spid="11" grpId="0" animBg="1"/>
      <p:bldP spid="12" grpId="0" animBg="1"/>
      <p:bldP spid="13" grpId="0" animBg="1"/>
      <p:bldP spid="1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prechblase_Position" hidden="1">
            <a:extLst>
              <a:ext uri="{FF2B5EF4-FFF2-40B4-BE49-F238E27FC236}">
                <a16:creationId xmlns:a16="http://schemas.microsoft.com/office/drawing/2014/main" xmlns="" id="{65377539-A185-49AB-8889-EF320B82D128}"/>
              </a:ext>
            </a:extLst>
          </p:cNvPr>
          <p:cNvSpPr/>
          <p:nvPr/>
        </p:nvSpPr>
        <p:spPr>
          <a:xfrm>
            <a:off x="5045977" y="5000853"/>
            <a:ext cx="3566121" cy="7150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lt1"/>
              </a:solidFill>
            </a:endParaRPr>
          </a:p>
        </p:txBody>
      </p:sp>
      <p:sp>
        <p:nvSpPr>
          <p:cNvPr id="10" name="Rahmen_Fenstergröße" hidden="1">
            <a:extLst>
              <a:ext uri="{FF2B5EF4-FFF2-40B4-BE49-F238E27FC236}">
                <a16:creationId xmlns:a16="http://schemas.microsoft.com/office/drawing/2014/main" xmlns="" id="{9705A6E2-C3BD-4448-842C-7A508BEB4A0D}"/>
              </a:ext>
            </a:extLst>
          </p:cNvPr>
          <p:cNvSpPr/>
          <p:nvPr/>
        </p:nvSpPr>
        <p:spPr>
          <a:xfrm>
            <a:off x="2161185" y="1252110"/>
            <a:ext cx="6192834" cy="46691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2" name="Grafik 1">
            <a:extLst>
              <a:ext uri="{FF2B5EF4-FFF2-40B4-BE49-F238E27FC236}">
                <a16:creationId xmlns:a16="http://schemas.microsoft.com/office/drawing/2014/main" xmlns="" id="{6B6D2FBB-2D32-4A48-949D-D3660481AD16}"/>
              </a:ext>
            </a:extLst>
          </p:cNvPr>
          <p:cNvPicPr>
            <a:picLocks noChangeAspect="1"/>
          </p:cNvPicPr>
          <p:nvPr/>
        </p:nvPicPr>
        <p:blipFill>
          <a:blip r:embed="rId3"/>
          <a:stretch>
            <a:fillRect/>
          </a:stretch>
        </p:blipFill>
        <p:spPr>
          <a:xfrm>
            <a:off x="2161185" y="1252110"/>
            <a:ext cx="6192834" cy="4669200"/>
          </a:xfrm>
          <a:prstGeom prst="rect">
            <a:avLst/>
          </a:prstGeom>
          <a:effectLst>
            <a:outerShdw blurRad="63500" sx="102000" sy="102000" algn="ctr" rotWithShape="0">
              <a:prstClr val="black">
                <a:alpha val="40000"/>
              </a:prstClr>
            </a:outerShdw>
          </a:effectLst>
        </p:spPr>
      </p:pic>
      <p:sp>
        <p:nvSpPr>
          <p:cNvPr id="6176" name="Rectangle 32"/>
          <p:cNvSpPr>
            <a:spLocks noGrp="1" noChangeArrowheads="1"/>
          </p:cNvSpPr>
          <p:nvPr>
            <p:ph type="title"/>
          </p:nvPr>
        </p:nvSpPr>
        <p:spPr/>
        <p:txBody>
          <a:bodyPr/>
          <a:lstStyle/>
          <a:p>
            <a:r>
              <a:rPr lang="en-US" dirty="0"/>
              <a:t>Off-Design Input Data Page</a:t>
            </a:r>
          </a:p>
        </p:txBody>
      </p:sp>
      <p:sp>
        <p:nvSpPr>
          <p:cNvPr id="6" name="Foliennummernplatzhalter 5">
            <a:extLst>
              <a:ext uri="{FF2B5EF4-FFF2-40B4-BE49-F238E27FC236}">
                <a16:creationId xmlns:a16="http://schemas.microsoft.com/office/drawing/2014/main" xmlns="" id="{5E0DF9CD-3460-432E-B397-8D532BE99826}"/>
              </a:ext>
            </a:extLst>
          </p:cNvPr>
          <p:cNvSpPr>
            <a:spLocks noGrp="1"/>
          </p:cNvSpPr>
          <p:nvPr>
            <p:ph type="sldNum" sz="quarter" idx="11"/>
          </p:nvPr>
        </p:nvSpPr>
        <p:spPr/>
        <p:txBody>
          <a:bodyPr/>
          <a:lstStyle/>
          <a:p>
            <a:pPr algn="l"/>
            <a:fld id="{FC702470-8AE9-4E48-9C5F-817F252A268D}" type="slidenum">
              <a:rPr lang="de-DE" smtClean="0"/>
              <a:pPr algn="l"/>
              <a:t>9</a:t>
            </a:fld>
            <a:endParaRPr lang="de-DE" dirty="0"/>
          </a:p>
        </p:txBody>
      </p:sp>
      <p:sp>
        <p:nvSpPr>
          <p:cNvPr id="11" name="Fußzeilenplatzhalter 10">
            <a:extLst>
              <a:ext uri="{FF2B5EF4-FFF2-40B4-BE49-F238E27FC236}">
                <a16:creationId xmlns:a16="http://schemas.microsoft.com/office/drawing/2014/main" xmlns="" id="{2EAF7320-652E-458A-A1C2-5B16E0927BE5}"/>
              </a:ext>
            </a:extLst>
          </p:cNvPr>
          <p:cNvSpPr>
            <a:spLocks noGrp="1"/>
          </p:cNvSpPr>
          <p:nvPr>
            <p:ph type="ftr" sz="quarter" idx="16"/>
          </p:nvPr>
        </p:nvSpPr>
        <p:spPr/>
        <p:txBody>
          <a:bodyPr/>
          <a:lstStyle/>
          <a:p>
            <a:r>
              <a:rPr lang="en-US"/>
              <a:t>Tutorial: Use of Unscaled Maps</a:t>
            </a:r>
            <a:endParaRPr lang="de-DE" b="1"/>
          </a:p>
        </p:txBody>
      </p:sp>
      <p:sp>
        <p:nvSpPr>
          <p:cNvPr id="4" name="Datumsplatzhalter 3">
            <a:extLst>
              <a:ext uri="{FF2B5EF4-FFF2-40B4-BE49-F238E27FC236}">
                <a16:creationId xmlns:a16="http://schemas.microsoft.com/office/drawing/2014/main" xmlns="" id="{51E32E9B-A6A8-470F-8284-45798EC3576C}"/>
              </a:ext>
            </a:extLst>
          </p:cNvPr>
          <p:cNvSpPr>
            <a:spLocks noGrp="1"/>
          </p:cNvSpPr>
          <p:nvPr>
            <p:ph type="dt" sz="half" idx="15"/>
          </p:nvPr>
        </p:nvSpPr>
        <p:spPr/>
        <p:txBody>
          <a:bodyPr/>
          <a:lstStyle/>
          <a:p>
            <a:pPr algn="r"/>
            <a:r>
              <a:rPr lang="de-DE"/>
              <a:t>09.12.2020</a:t>
            </a:r>
            <a:endParaRPr lang="de-DE" dirty="0"/>
          </a:p>
        </p:txBody>
      </p:sp>
      <p:sp>
        <p:nvSpPr>
          <p:cNvPr id="6153" name="Freeform 9"/>
          <p:cNvSpPr>
            <a:spLocks/>
          </p:cNvSpPr>
          <p:nvPr/>
        </p:nvSpPr>
        <p:spPr bwMode="auto">
          <a:xfrm rot="20239365">
            <a:off x="4111350" y="4416332"/>
            <a:ext cx="138113" cy="211138"/>
          </a:xfrm>
          <a:custGeom>
            <a:avLst/>
            <a:gdLst>
              <a:gd name="T0" fmla="*/ 72 w 138"/>
              <a:gd name="T1" fmla="*/ 0 h 206"/>
              <a:gd name="T2" fmla="*/ 138 w 138"/>
              <a:gd name="T3" fmla="*/ 149 h 206"/>
              <a:gd name="T4" fmla="*/ 88 w 138"/>
              <a:gd name="T5" fmla="*/ 138 h 206"/>
              <a:gd name="T6" fmla="*/ 89 w 138"/>
              <a:gd name="T7" fmla="*/ 206 h 206"/>
              <a:gd name="T8" fmla="*/ 56 w 138"/>
              <a:gd name="T9" fmla="*/ 206 h 206"/>
              <a:gd name="T10" fmla="*/ 55 w 138"/>
              <a:gd name="T11" fmla="*/ 138 h 206"/>
              <a:gd name="T12" fmla="*/ 0 w 138"/>
              <a:gd name="T13" fmla="*/ 149 h 206"/>
              <a:gd name="T14" fmla="*/ 72 w 138"/>
              <a:gd name="T15" fmla="*/ 0 h 20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8" h="206">
                <a:moveTo>
                  <a:pt x="72" y="0"/>
                </a:moveTo>
                <a:lnTo>
                  <a:pt x="138" y="149"/>
                </a:lnTo>
                <a:lnTo>
                  <a:pt x="88" y="138"/>
                </a:lnTo>
                <a:lnTo>
                  <a:pt x="89" y="206"/>
                </a:lnTo>
                <a:lnTo>
                  <a:pt x="56" y="206"/>
                </a:lnTo>
                <a:lnTo>
                  <a:pt x="55" y="138"/>
                </a:lnTo>
                <a:lnTo>
                  <a:pt x="0" y="149"/>
                </a:lnTo>
                <a:lnTo>
                  <a:pt x="72" y="0"/>
                </a:lnTo>
                <a:close/>
              </a:path>
            </a:pathLst>
          </a:custGeom>
          <a:solidFill>
            <a:schemeClr val="bg1"/>
          </a:solidFill>
          <a:ln w="635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AutoShape 7"/>
          <p:cNvSpPr>
            <a:spLocks noChangeArrowheads="1"/>
          </p:cNvSpPr>
          <p:nvPr/>
        </p:nvSpPr>
        <p:spPr bwMode="auto">
          <a:xfrm>
            <a:off x="789981" y="1451241"/>
            <a:ext cx="1267419" cy="615684"/>
          </a:xfrm>
          <a:prstGeom prst="wedgeRoundRectCallout">
            <a:avLst>
              <a:gd name="adj1" fmla="val 59813"/>
              <a:gd name="adj2" fmla="val -6063"/>
              <a:gd name="adj3" fmla="val 16667"/>
            </a:avLst>
          </a:prstGeom>
          <a:solidFill>
            <a:schemeClr val="bg1"/>
          </a:solidFill>
          <a:ln w="9525" algn="ctr">
            <a:solidFill>
              <a:schemeClr val="tx1"/>
            </a:solidFill>
            <a:miter lim="800000"/>
            <a:headEnd/>
            <a:tailEnd/>
          </a:ln>
          <a:effectLst/>
        </p:spPr>
        <p:txBody>
          <a:bodyPr anchor="ctr" anchorCtr="1"/>
          <a:lstStyle/>
          <a:p>
            <a:pPr algn="ctr"/>
            <a:r>
              <a:rPr lang="en-US" sz="1000" dirty="0">
                <a:latin typeface="Arial" charset="0"/>
              </a:rPr>
              <a:t>Click here to open the Operating Line window</a:t>
            </a:r>
          </a:p>
        </p:txBody>
      </p:sp>
      <p:sp>
        <p:nvSpPr>
          <p:cNvPr id="7" name="Abgerundetes Rechteck 6"/>
          <p:cNvSpPr/>
          <p:nvPr/>
        </p:nvSpPr>
        <p:spPr>
          <a:xfrm>
            <a:off x="5142276" y="5051930"/>
            <a:ext cx="3469822" cy="664012"/>
          </a:xfrm>
          <a:prstGeom prst="roundRect">
            <a:avLst/>
          </a:prstGeom>
          <a:solidFill>
            <a:schemeClr val="bg1"/>
          </a:solidFill>
          <a:ln w="6350">
            <a:solidFill>
              <a:schemeClr val="tx1"/>
            </a:solidFill>
          </a:ln>
          <a:effectLst>
            <a:outerShdw blurRad="50800" dist="38100" dir="2700000" algn="tl" rotWithShape="0">
              <a:prstClr val="black">
                <a:alpha val="40000"/>
              </a:prstClr>
            </a:outerShdw>
          </a:effectLst>
        </p:spPr>
        <p:txBody>
          <a:bodyPr wrap="square" rtlCol="0">
            <a:spAutoFit/>
          </a:bodyPr>
          <a:lstStyle/>
          <a:p>
            <a:pPr algn="ctr"/>
            <a:r>
              <a:rPr lang="en-US" altLang="de-DE" sz="1100" dirty="0">
                <a:solidFill>
                  <a:srgbClr val="1F497D"/>
                </a:solidFill>
                <a:latin typeface="Arial" charset="0"/>
              </a:rPr>
              <a:t>Now we will write the scaled compressor map to a file. This can be done from the Operating Line Window.</a:t>
            </a:r>
          </a:p>
        </p:txBody>
      </p:sp>
    </p:spTree>
    <p:extLst>
      <p:ext uri="{BB962C8B-B14F-4D97-AF65-F5344CB8AC3E}">
        <p14:creationId xmlns:p14="http://schemas.microsoft.com/office/powerpoint/2010/main" val="3558359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1" nodeType="afterEffect">
                                  <p:stCondLst>
                                    <p:cond delay="0"/>
                                  </p:stCondLst>
                                  <p:childTnLst>
                                    <p:set>
                                      <p:cBhvr>
                                        <p:cTn id="6" dur="1" fill="hold">
                                          <p:stCondLst>
                                            <p:cond delay="0"/>
                                          </p:stCondLst>
                                        </p:cTn>
                                        <p:tgtEl>
                                          <p:spTgt spid="6153"/>
                                        </p:tgtEl>
                                        <p:attrNameLst>
                                          <p:attrName>style.visibility</p:attrName>
                                        </p:attrNameLst>
                                      </p:cBhvr>
                                      <p:to>
                                        <p:strVal val="visible"/>
                                      </p:to>
                                    </p:set>
                                    <p:animEffect transition="in" filter="blinds(horizontal)">
                                      <p:cBhvr>
                                        <p:cTn id="7" dur="500"/>
                                        <p:tgtEl>
                                          <p:spTgt spid="615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1" nodeType="clickEffect">
                                  <p:stCondLst>
                                    <p:cond delay="0"/>
                                  </p:stCondLst>
                                  <p:childTnLst>
                                    <p:animEffect transition="out" filter="blinds(horizontal)">
                                      <p:cBhvr>
                                        <p:cTn id="11" dur="500"/>
                                        <p:tgtEl>
                                          <p:spTgt spid="7"/>
                                        </p:tgtEl>
                                      </p:cBhvr>
                                    </p:animEffect>
                                    <p:set>
                                      <p:cBhvr>
                                        <p:cTn id="12" dur="1" fill="hold">
                                          <p:stCondLst>
                                            <p:cond delay="499"/>
                                          </p:stCondLst>
                                        </p:cTn>
                                        <p:tgtEl>
                                          <p:spTgt spid="7"/>
                                        </p:tgtEl>
                                        <p:attrNameLst>
                                          <p:attrName>style.visibility</p:attrName>
                                        </p:attrNameLst>
                                      </p:cBhvr>
                                      <p:to>
                                        <p:strVal val="hidden"/>
                                      </p:to>
                                    </p:set>
                                  </p:childTnLst>
                                </p:cTn>
                              </p:par>
                              <p:par>
                                <p:cTn id="13" presetID="0" presetClass="path" presetSubtype="0" accel="50000" decel="50000" fill="hold" grpId="0" nodeType="withEffect">
                                  <p:stCondLst>
                                    <p:cond delay="0"/>
                                  </p:stCondLst>
                                  <p:childTnLst>
                                    <p:animMotion origin="layout" path="M 1.94444E-6 7.40741E-7 L -0.10191 -0.3912 " pathEditMode="relative" rAng="0" ptsTypes="AA">
                                      <p:cBhvr>
                                        <p:cTn id="14" dur="2000" fill="hold"/>
                                        <p:tgtEl>
                                          <p:spTgt spid="6153"/>
                                        </p:tgtEl>
                                        <p:attrNameLst>
                                          <p:attrName>ppt_x</p:attrName>
                                          <p:attrName>ppt_y</p:attrName>
                                        </p:attrNameLst>
                                      </p:cBhvr>
                                      <p:rCtr x="-5104" y="-19560"/>
                                    </p:animMotion>
                                  </p:childTnLst>
                                </p:cTn>
                              </p:par>
                              <p:par>
                                <p:cTn id="15" presetID="3" presetClass="entr" presetSubtype="1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linds(horizontal)">
                                      <p:cBhvr>
                                        <p:cTn id="17" dur="500"/>
                                        <p:tgtEl>
                                          <p:spTgt spid="9"/>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blinds(horizontal)">
                                      <p:cBhvr>
                                        <p:cTn id="20" dur="500"/>
                                        <p:tgtEl>
                                          <p:spTgt spid="7"/>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blinds(horizontal)">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6153" grpId="0" animBg="1"/>
      <p:bldP spid="6153" grpId="1" animBg="1"/>
      <p:bldP spid="9" grpId="0" animBg="1"/>
      <p:bldP spid="7" grpId="0" animBg="1"/>
      <p:bldP spid="7"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a:themeElements>
    <a:clrScheme name="GasTurb">
      <a:dk1>
        <a:srgbClr val="000000"/>
      </a:dk1>
      <a:lt1>
        <a:srgbClr val="FFFFFF"/>
      </a:lt1>
      <a:dk2>
        <a:srgbClr val="B35ADB"/>
      </a:dk2>
      <a:lt2>
        <a:srgbClr val="444444"/>
      </a:lt2>
      <a:accent1>
        <a:srgbClr val="98A6AE"/>
      </a:accent1>
      <a:accent2>
        <a:srgbClr val="A8B8C1"/>
      </a:accent2>
      <a:accent3>
        <a:srgbClr val="042032"/>
      </a:accent3>
      <a:accent4>
        <a:srgbClr val="0583CB"/>
      </a:accent4>
      <a:accent5>
        <a:srgbClr val="9CD2FF"/>
      </a:accent5>
      <a:accent6>
        <a:srgbClr val="EBEDF0"/>
      </a:accent6>
      <a:hlink>
        <a:srgbClr val="A1A1A1"/>
      </a:hlink>
      <a:folHlink>
        <a:srgbClr val="FFFFFF"/>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rtlCol="0">
        <a:spAutoFit/>
      </a:bodyPr>
      <a:lstStyle>
        <a:defPPr algn="l">
          <a:spcAft>
            <a:spcPts val="600"/>
          </a:spcAft>
          <a:defRPr sz="1200" dirty="0" err="1" smtClean="0"/>
        </a:defPPr>
      </a:lstStyle>
    </a:tx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920</Words>
  <Application>Microsoft Office PowerPoint</Application>
  <PresentationFormat>Bildschirmpräsentation (4:3)</PresentationFormat>
  <Paragraphs>158</Paragraphs>
  <Slides>20</Slides>
  <Notes>18</Notes>
  <HiddenSlides>0</HiddenSlides>
  <MMClips>0</MMClips>
  <ScaleCrop>false</ScaleCrop>
  <HeadingPairs>
    <vt:vector size="6" baseType="variant">
      <vt:variant>
        <vt:lpstr>Design</vt:lpstr>
      </vt:variant>
      <vt:variant>
        <vt:i4>1</vt:i4>
      </vt:variant>
      <vt:variant>
        <vt:lpstr>Eingebettete OLE-Server</vt:lpstr>
      </vt:variant>
      <vt:variant>
        <vt:i4>2</vt:i4>
      </vt:variant>
      <vt:variant>
        <vt:lpstr>Folientitel</vt:lpstr>
      </vt:variant>
      <vt:variant>
        <vt:i4>20</vt:i4>
      </vt:variant>
    </vt:vector>
  </HeadingPairs>
  <TitlesOfParts>
    <vt:vector size="23" baseType="lpstr">
      <vt:lpstr>Office</vt:lpstr>
      <vt:lpstr>think-cell Folie</vt:lpstr>
      <vt:lpstr>Formel</vt:lpstr>
      <vt:lpstr>PowerPoint-Präsentation</vt:lpstr>
      <vt:lpstr>GasTurb 14 Main Window</vt:lpstr>
      <vt:lpstr>We Need Some Data</vt:lpstr>
      <vt:lpstr>Design Point Input Data Page</vt:lpstr>
      <vt:lpstr>Design Point Summary</vt:lpstr>
      <vt:lpstr>Off-Design Input Data Page</vt:lpstr>
      <vt:lpstr>The Cycle Design Point</vt:lpstr>
      <vt:lpstr>Map Reference Corrected Speed and Map Reference Speed</vt:lpstr>
      <vt:lpstr>Off-Design Input Data Page</vt:lpstr>
      <vt:lpstr>Saving a Scaled Map</vt:lpstr>
      <vt:lpstr>GasTurb 14 Main Window</vt:lpstr>
      <vt:lpstr>We Need Some Data</vt:lpstr>
      <vt:lpstr>Design Point Input Data Page</vt:lpstr>
      <vt:lpstr>Design Point Summary</vt:lpstr>
      <vt:lpstr>Off-Design Input Data Page</vt:lpstr>
      <vt:lpstr>Replacing the Standard Map</vt:lpstr>
      <vt:lpstr>The map from the turbojet compressor</vt:lpstr>
      <vt:lpstr>Off-Design Input Window</vt:lpstr>
      <vt:lpstr>Operation on a Standard Day</vt:lpstr>
      <vt:lpstr>Operation in the compressor map</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GasTurb GmbH</dc:creator>
  <cp:lastModifiedBy>Cäsar, Jonas</cp:lastModifiedBy>
  <cp:revision>112</cp:revision>
  <dcterms:created xsi:type="dcterms:W3CDTF">2020-11-18T09:59:32Z</dcterms:created>
  <dcterms:modified xsi:type="dcterms:W3CDTF">2021-06-10T09:50:42Z</dcterms:modified>
</cp:coreProperties>
</file>