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4"/>
  </p:notesMasterIdLst>
  <p:sldIdLst>
    <p:sldId id="282" r:id="rId2"/>
    <p:sldId id="329" r:id="rId3"/>
    <p:sldId id="355" r:id="rId4"/>
    <p:sldId id="356" r:id="rId5"/>
    <p:sldId id="357" r:id="rId6"/>
    <p:sldId id="358" r:id="rId7"/>
    <p:sldId id="359" r:id="rId8"/>
    <p:sldId id="360" r:id="rId9"/>
    <p:sldId id="361" r:id="rId10"/>
    <p:sldId id="362" r:id="rId11"/>
    <p:sldId id="363" r:id="rId12"/>
    <p:sldId id="364" r:id="rId13"/>
    <p:sldId id="365" r:id="rId14"/>
    <p:sldId id="366" r:id="rId15"/>
    <p:sldId id="367" r:id="rId16"/>
    <p:sldId id="368" r:id="rId17"/>
    <p:sldId id="369" r:id="rId18"/>
    <p:sldId id="370" r:id="rId19"/>
    <p:sldId id="371" r:id="rId20"/>
    <p:sldId id="372" r:id="rId21"/>
    <p:sldId id="373" r:id="rId22"/>
    <p:sldId id="374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5A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48"/>
    <p:restoredTop sz="94688"/>
  </p:normalViewPr>
  <p:slideViewPr>
    <p:cSldViewPr snapToGrid="0" snapToObjects="1" showGuides="1">
      <p:cViewPr varScale="1">
        <p:scale>
          <a:sx n="107" d="100"/>
          <a:sy n="107" d="100"/>
        </p:scale>
        <p:origin x="-193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2EED7-B1A1-4A47-9D9A-049087173050}" type="datetimeFigureOut">
              <a:rPr lang="de-DE" smtClean="0"/>
              <a:t>10.06.2021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C560C-6A28-0447-8A38-42D0C45BED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8478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2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5669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11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22883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12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32999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13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8346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14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4114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15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1609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16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4222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17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9297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18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2186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19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8975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20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845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3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79741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21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7140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22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907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4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2617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5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913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6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597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7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9835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8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88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9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5838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10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984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2000" y="1440000"/>
            <a:ext cx="3960000" cy="486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800" b="1">
                <a:solidFill>
                  <a:srgbClr val="B45AD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Name der</a:t>
            </a:r>
            <a:br>
              <a:rPr lang="de-DE" dirty="0"/>
            </a:br>
            <a:r>
              <a:rPr lang="de-DE" dirty="0"/>
              <a:t>Präsentation</a:t>
            </a:r>
          </a:p>
        </p:txBody>
      </p:sp>
      <p:pic>
        <p:nvPicPr>
          <p:cNvPr id="4" name="Grafik 3" descr="Ein Bild, das Spiegel, Reflexion, schließen enthält.&#10;&#10;Automatisch generierte Beschreibung">
            <a:extLst>
              <a:ext uri="{FF2B5EF4-FFF2-40B4-BE49-F238E27FC236}">
                <a16:creationId xmlns:a16="http://schemas.microsoft.com/office/drawing/2014/main" xmlns="" id="{762749F1-D8C3-4340-9341-054A7B68CF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34228" y="1440746"/>
            <a:ext cx="4381500" cy="3581400"/>
          </a:xfrm>
          <a:prstGeom prst="rect">
            <a:avLst/>
          </a:prstGeom>
        </p:spPr>
      </p:pic>
      <p:sp>
        <p:nvSpPr>
          <p:cNvPr id="15" name="Datumsplatzhalter 14">
            <a:extLst>
              <a:ext uri="{FF2B5EF4-FFF2-40B4-BE49-F238E27FC236}">
                <a16:creationId xmlns:a16="http://schemas.microsoft.com/office/drawing/2014/main" xmlns="" id="{3D7595FE-711A-4449-B880-7CB488C79B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8000"/>
            <a:ext cx="1260000" cy="360000"/>
          </a:xfrm>
        </p:spPr>
        <p:txBody>
          <a:bodyPr/>
          <a:lstStyle/>
          <a:p>
            <a:pPr algn="r"/>
            <a:fld id="{C4BB29BE-9B23-4B08-9730-E7F57E07EC09}" type="datetime1">
              <a:rPr lang="de-DE" smtClean="0"/>
              <a:t>10.06.2021</a:t>
            </a:fld>
            <a:endParaRPr lang="de-DE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xmlns="" id="{8E7E7E93-DC5F-6F4D-B88D-74079E77BBFB}"/>
              </a:ext>
            </a:extLst>
          </p:cNvPr>
          <p:cNvSpPr txBox="1"/>
          <p:nvPr userDrawn="1"/>
        </p:nvSpPr>
        <p:spPr>
          <a:xfrm>
            <a:off x="1258223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>
                <a:solidFill>
                  <a:schemeClr val="bg2">
                    <a:alpha val="50000"/>
                  </a:schemeClr>
                </a:solidFill>
              </a:rPr>
              <a:t>|  © GasTurb GmbH </a:t>
            </a:r>
            <a:r>
              <a:rPr lang="de-DE" sz="1200" dirty="0" smtClean="0">
                <a:solidFill>
                  <a:schemeClr val="bg2">
                    <a:alpha val="50000"/>
                  </a:schemeClr>
                </a:solidFill>
              </a:rPr>
              <a:t>2021</a:t>
            </a:r>
            <a:endParaRPr lang="de-DE" sz="1200" dirty="0">
              <a:solidFill>
                <a:schemeClr val="bg2"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845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826AF0AA-C151-4A01-8CFA-2D308D9D9D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5D09B173-CFF1-44B9-8CF7-5F51ECD08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B0472-3ADE-4BCE-BCEE-8B8CF0DE2B95}" type="datetime1">
              <a:rPr lang="de-DE" smtClean="0"/>
              <a:t>10.06.2021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8AA9588F-B732-4A22-93A1-56C28B0BF1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 smtClean="0"/>
              <a:pPr algn="l"/>
              <a:t>‹Nr.›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xmlns="" id="{EFCD3371-D0F2-4ECA-A3FA-32C0DBAF21C7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Tutorial: Component Maps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xmlns="" id="{44CFC3F7-0D0C-4022-A58B-D810B626F397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xmlns="" id="{58E600C9-E320-45EE-BE03-4FB36187BA43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>
                <a:solidFill>
                  <a:schemeClr val="bg2">
                    <a:alpha val="50000"/>
                  </a:schemeClr>
                </a:solidFill>
              </a:rPr>
              <a:t>|  © GasTurb GmbH </a:t>
            </a:r>
            <a:r>
              <a:rPr lang="de-DE" sz="1200" dirty="0" smtClean="0">
                <a:solidFill>
                  <a:schemeClr val="bg2">
                    <a:alpha val="50000"/>
                  </a:schemeClr>
                </a:solidFill>
              </a:rPr>
              <a:t>2021</a:t>
            </a:r>
            <a:endParaRPr lang="de-DE" sz="1200" dirty="0">
              <a:solidFill>
                <a:schemeClr val="bg2"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7920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>
            <a:extLst>
              <a:ext uri="{FF2B5EF4-FFF2-40B4-BE49-F238E27FC236}">
                <a16:creationId xmlns:a16="http://schemas.microsoft.com/office/drawing/2014/main" xmlns="" id="{AA54B71A-998B-3C42-B378-59B7D7C38EB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31800" y="1440000"/>
            <a:ext cx="3960000" cy="4860000"/>
          </a:xfrm>
        </p:spPr>
        <p:txBody>
          <a:bodyPr/>
          <a:lstStyle>
            <a:lvl1pPr>
              <a:defRPr sz="1600" b="1"/>
            </a:lvl1pPr>
            <a:lvl2pPr>
              <a:defRPr sz="1600" b="1"/>
            </a:lvl2pPr>
            <a:lvl3pPr>
              <a:defRPr sz="1600" b="1"/>
            </a:lvl3pPr>
            <a:lvl4pPr>
              <a:defRPr sz="1600" b="1"/>
            </a:lvl4pPr>
            <a:lvl5pPr>
              <a:defRPr sz="1600" b="1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xmlns="" id="{8181C9C3-8423-7A49-8A17-1361496BB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xmlns="" id="{EE90E039-1795-8F4F-8A8D-0562E8EC2FEB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28" name="Datumsplatzhalter 27">
            <a:extLst>
              <a:ext uri="{FF2B5EF4-FFF2-40B4-BE49-F238E27FC236}">
                <a16:creationId xmlns:a16="http://schemas.microsoft.com/office/drawing/2014/main" xmlns="" id="{037767AB-8017-C34A-89CC-BD0CCECD65D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r"/>
            <a:fld id="{F78653B1-1CFD-42C5-8E8D-60243269267C}" type="datetime1">
              <a:rPr lang="de-DE" smtClean="0"/>
              <a:t>10.06.2021</a:t>
            </a:fld>
            <a:endParaRPr lang="de-DE"/>
          </a:p>
        </p:txBody>
      </p:sp>
      <p:sp>
        <p:nvSpPr>
          <p:cNvPr id="29" name="Fußzeilenplatzhalter 28">
            <a:extLst>
              <a:ext uri="{FF2B5EF4-FFF2-40B4-BE49-F238E27FC236}">
                <a16:creationId xmlns:a16="http://schemas.microsoft.com/office/drawing/2014/main" xmlns="" id="{325680AD-BD23-E345-8F62-3143885A314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Tutorial: Component Maps</a:t>
            </a:r>
            <a:endParaRPr lang="de-DE" b="1"/>
          </a:p>
        </p:txBody>
      </p:sp>
      <p:sp>
        <p:nvSpPr>
          <p:cNvPr id="30" name="Foliennummernplatzhalter 29">
            <a:extLst>
              <a:ext uri="{FF2B5EF4-FFF2-40B4-BE49-F238E27FC236}">
                <a16:creationId xmlns:a16="http://schemas.microsoft.com/office/drawing/2014/main" xmlns="" id="{A64CF172-1769-4445-9DDB-668A5CB60B7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xmlns="" id="{CE72AF00-A87B-024C-A656-AE7C82EF9E21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>
                <a:solidFill>
                  <a:schemeClr val="bg2">
                    <a:alpha val="50000"/>
                  </a:schemeClr>
                </a:solidFill>
              </a:rPr>
              <a:t>|  © GasTurb GmbH </a:t>
            </a:r>
            <a:r>
              <a:rPr lang="de-DE" sz="1200" dirty="0" smtClean="0">
                <a:solidFill>
                  <a:schemeClr val="bg2">
                    <a:alpha val="50000"/>
                  </a:schemeClr>
                </a:solidFill>
              </a:rPr>
              <a:t>2021</a:t>
            </a:r>
            <a:endParaRPr lang="de-DE" sz="1200" dirty="0">
              <a:solidFill>
                <a:schemeClr val="bg2"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53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91092163-583A-2F4B-BFDE-7EFCB995F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xmlns="" id="{AA54B71A-998B-3C42-B378-59B7D7C38EB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31800" y="1440000"/>
            <a:ext cx="3960000" cy="4860000"/>
          </a:xfrm>
        </p:spPr>
        <p:txBody>
          <a:bodyPr/>
          <a:lstStyle>
            <a:lvl1pPr>
              <a:spcBef>
                <a:spcPts val="0"/>
              </a:spcBef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xmlns="" id="{9087E3F6-B1CF-1448-BC0C-184E33765E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52000" y="1439862"/>
            <a:ext cx="3960000" cy="2700000"/>
          </a:xfrm>
        </p:spPr>
        <p:txBody>
          <a:bodyPr/>
          <a:lstStyle/>
          <a:p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xmlns="" id="{B4D44C8A-79F3-A44D-87F1-F317CACA4AAD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13" name="Datumsplatzhalter 12">
            <a:extLst>
              <a:ext uri="{FF2B5EF4-FFF2-40B4-BE49-F238E27FC236}">
                <a16:creationId xmlns:a16="http://schemas.microsoft.com/office/drawing/2014/main" xmlns="" id="{365C1F17-23E8-634A-92BF-C2B526E1820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CD58B75C-FB75-427C-BCAE-CAA6BA261F0B}" type="datetime1">
              <a:rPr lang="de-DE" smtClean="0"/>
              <a:t>10.06.2021</a:t>
            </a:fld>
            <a:endParaRPr lang="de-DE"/>
          </a:p>
        </p:txBody>
      </p:sp>
      <p:sp>
        <p:nvSpPr>
          <p:cNvPr id="14" name="Fußzeilenplatzhalter 13">
            <a:extLst>
              <a:ext uri="{FF2B5EF4-FFF2-40B4-BE49-F238E27FC236}">
                <a16:creationId xmlns:a16="http://schemas.microsoft.com/office/drawing/2014/main" xmlns="" id="{174BDC40-CB9C-1844-AA3C-158DC76766E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Tutorial: Component Maps</a:t>
            </a:r>
            <a:endParaRPr lang="de-DE" b="1"/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xmlns="" id="{A3522CDE-30BA-D540-852F-15132EAB307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xmlns="" id="{B98ECBA5-300B-FA4F-BF8A-E60E8952D827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 err="1">
                <a:solidFill>
                  <a:schemeClr val="bg2">
                    <a:alpha val="50000"/>
                  </a:schemeClr>
                </a:solidFill>
              </a:rPr>
              <a:t>|  © GasTurb GmbH 2020</a:t>
            </a:r>
          </a:p>
        </p:txBody>
      </p:sp>
    </p:spTree>
    <p:extLst>
      <p:ext uri="{BB962C8B-B14F-4D97-AF65-F5344CB8AC3E}">
        <p14:creationId xmlns:p14="http://schemas.microsoft.com/office/powerpoint/2010/main" val="231793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xmlns="" id="{91092163-583A-2F4B-BFDE-7EFCB995F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:a16="http://schemas.microsoft.com/office/drawing/2014/main" xmlns="" id="{AA54B71A-998B-3C42-B378-59B7D7C38EB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31800" y="1440000"/>
            <a:ext cx="3960000" cy="48600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Inhaltsplatzhalter 6">
            <a:extLst>
              <a:ext uri="{FF2B5EF4-FFF2-40B4-BE49-F238E27FC236}">
                <a16:creationId xmlns:a16="http://schemas.microsoft.com/office/drawing/2014/main" xmlns="" id="{2E02AABC-6200-E643-B58A-7FCDADB10A3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52000" y="1440000"/>
            <a:ext cx="3960000" cy="48600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xmlns="" id="{E64D325D-0967-244D-A5A0-D8883BE01077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xmlns="" id="{3A438B45-F881-2246-94A0-2FF39D2DCB5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47C3F891-A4B0-4D93-9BCE-E3D099465AC7}" type="datetime1">
              <a:rPr lang="de-DE" smtClean="0"/>
              <a:t>10.06.2021</a:t>
            </a:fld>
            <a:endParaRPr lang="de-DE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xmlns="" id="{8E2E0CD9-DBFD-C747-BEC0-E4EFED4657F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Tutorial: Component Maps</a:t>
            </a:r>
            <a:endParaRPr lang="de-DE" b="1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xmlns="" id="{9A7BFD55-777A-734B-954A-4C53C9872B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xmlns="" id="{68F7F9F0-3592-0C4B-8E97-4BDA795EF13F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 err="1">
                <a:solidFill>
                  <a:schemeClr val="bg2">
                    <a:alpha val="50000"/>
                  </a:schemeClr>
                </a:solidFill>
              </a:rPr>
              <a:t>|  © GasTurb GmbH 2020</a:t>
            </a:r>
          </a:p>
        </p:txBody>
      </p:sp>
    </p:spTree>
    <p:extLst>
      <p:ext uri="{BB962C8B-B14F-4D97-AF65-F5344CB8AC3E}">
        <p14:creationId xmlns:p14="http://schemas.microsoft.com/office/powerpoint/2010/main" val="424345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ß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:a16="http://schemas.microsoft.com/office/drawing/2014/main" xmlns="" id="{2A78F88F-EFCE-F446-97FF-49593E3DA5F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2000" y="1440000"/>
            <a:ext cx="3960000" cy="486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800" b="1">
                <a:solidFill>
                  <a:srgbClr val="B45AD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!</a:t>
            </a:r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:a16="http://schemas.microsoft.com/office/drawing/2014/main" xmlns="" id="{ED03E7CB-462F-2244-9992-44CC3AF97F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8584" y="1435100"/>
            <a:ext cx="4381500" cy="358140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xmlns="" id="{7EAD567A-41A3-C448-9B1E-295CFC050791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28C1D7D6-89CD-6D4C-8D61-04761664A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1F3A5708-93B2-4B3C-B742-0D3BE3242FF5}" type="datetime1">
              <a:rPr lang="de-DE" smtClean="0"/>
              <a:t>10.06.2021</a:t>
            </a:fld>
            <a:endParaRPr lang="de-DE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xmlns="" id="{A37FBE7D-934D-E64E-8A88-07E474B3B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Tutorial: Component Maps</a:t>
            </a:r>
            <a:endParaRPr lang="de-DE" b="1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xmlns="" id="{3EE30701-34DD-3844-BF24-BB39A7DFA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91A24AD7-99C6-0449-AF46-F2BA76D9558C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 err="1">
                <a:solidFill>
                  <a:schemeClr val="bg2">
                    <a:alpha val="50000"/>
                  </a:schemeClr>
                </a:solidFill>
              </a:rPr>
              <a:t>|  © GasTurb GmbH 2020</a:t>
            </a:r>
          </a:p>
        </p:txBody>
      </p:sp>
    </p:spTree>
    <p:extLst>
      <p:ext uri="{BB962C8B-B14F-4D97-AF65-F5344CB8AC3E}">
        <p14:creationId xmlns:p14="http://schemas.microsoft.com/office/powerpoint/2010/main" val="3288451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4413" y="319888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14413" y="169869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7A1CA-AE32-485B-B62A-C08AF7E4734E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Tutorial: Component Maps</a:t>
            </a:r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C85B0-BC9C-426C-9911-E9BD28E8AC6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043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CC621-5028-4946-96AD-D73E2D94BBA9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Tutorial: Component Maps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205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xmlns="" id="{29843791-64EE-6344-BCC2-9760E87B2C6F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0"/>
            <a:ext cx="9144000" cy="950976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xmlns="" id="{0EA1209B-2654-B740-B779-89B1436F414A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6464300"/>
            <a:ext cx="9144000" cy="3937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000" y="1440000"/>
            <a:ext cx="3960000" cy="486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2000" y="0"/>
            <a:ext cx="6660000" cy="90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pic>
        <p:nvPicPr>
          <p:cNvPr id="11" name="Grafik 10" descr="Ein Bild, das Himmel, Ebene, draußen, fliegend enthält.&#10;&#10;Automatisch generierte Beschreibung">
            <a:extLst>
              <a:ext uri="{FF2B5EF4-FFF2-40B4-BE49-F238E27FC236}">
                <a16:creationId xmlns:a16="http://schemas.microsoft.com/office/drawing/2014/main" xmlns="" id="{BC3D0F2B-46A3-0842-A364-9D402A6FB284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7924800" y="6502400"/>
            <a:ext cx="1219200" cy="35560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9E3BC810-BAEC-5E4E-8002-083D9723C8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0000" y="6498000"/>
            <a:ext cx="1260000" cy="360000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1200" b="0">
                <a:solidFill>
                  <a:schemeClr val="bg2">
                    <a:alpha val="50000"/>
                  </a:schemeClr>
                </a:solidFill>
              </a:defRPr>
            </a:lvl1pPr>
          </a:lstStyle>
          <a:p>
            <a:fld id="{172A861D-FCD8-4898-92E7-408D8713B971}" type="datetime1">
              <a:rPr lang="de-DE" smtClean="0"/>
              <a:t>10.06.2021</a:t>
            </a:fld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xmlns="" id="{2EDBC5D1-4EC5-CF43-8824-44A48F0A8E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24752" y="6498000"/>
            <a:ext cx="36000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>
                <a:solidFill>
                  <a:schemeClr val="bg2">
                    <a:alpha val="50000"/>
                  </a:schemeClr>
                </a:solidFill>
              </a:defRPr>
            </a:lvl1pPr>
          </a:lstStyle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xmlns="" id="{94A9429E-C0C6-9A46-9554-967910E541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498000"/>
            <a:ext cx="3780000" cy="360000"/>
          </a:xfrm>
          <a:prstGeom prst="rect">
            <a:avLst/>
          </a:prstGeom>
        </p:spPr>
        <p:txBody>
          <a:bodyPr vert="horz" lIns="432000" tIns="0" rIns="0" bIns="0" rtlCol="0" anchor="ctr"/>
          <a:lstStyle>
            <a:lvl1pPr algn="l">
              <a:defRPr sz="1200" b="0">
                <a:solidFill>
                  <a:schemeClr val="bg2">
                    <a:alpha val="50000"/>
                  </a:schemeClr>
                </a:solidFill>
              </a:defRPr>
            </a:lvl1pPr>
          </a:lstStyle>
          <a:p>
            <a:r>
              <a:rPr lang="de-DE"/>
              <a:t>Tutorial: Component Maps</a:t>
            </a:r>
          </a:p>
        </p:txBody>
      </p:sp>
    </p:spTree>
    <p:extLst>
      <p:ext uri="{BB962C8B-B14F-4D97-AF65-F5344CB8AC3E}">
        <p14:creationId xmlns:p14="http://schemas.microsoft.com/office/powerpoint/2010/main" val="4046836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8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</p:sldLayoutIdLst>
  <p:hf hdr="0"/>
  <p:txStyles>
    <p:titleStyle>
      <a:lvl1pPr algn="l" defTabSz="914400" rtl="0" eaLnBrk="1" latinLnBrk="0" hangingPunct="1">
        <a:lnSpc>
          <a:spcPts val="2800"/>
        </a:lnSpc>
        <a:spcBef>
          <a:spcPct val="0"/>
        </a:spcBef>
        <a:buNone/>
        <a:defRPr sz="2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xmlns="" id="{C86FDAC6-EC0A-4EF3-A057-531356395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558FBD76-4F0A-4E45-A50D-674C58264D13}" type="datetime1">
              <a:rPr lang="de-DE" smtClean="0"/>
              <a:t>10.06.2021</a:t>
            </a:fld>
            <a:endParaRPr lang="de-DE" dirty="0"/>
          </a:p>
        </p:txBody>
      </p:sp>
      <p:sp>
        <p:nvSpPr>
          <p:cNvPr id="8" name="Untertitel 1">
            <a:extLst>
              <a:ext uri="{FF2B5EF4-FFF2-40B4-BE49-F238E27FC236}">
                <a16:creationId xmlns:a16="http://schemas.microsoft.com/office/drawing/2014/main" xmlns="" id="{F581312E-0D2F-453F-B0F7-79567B975A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2000" y="1440000"/>
            <a:ext cx="3960000" cy="4860000"/>
          </a:xfrm>
        </p:spPr>
        <p:txBody>
          <a:bodyPr/>
          <a:lstStyle/>
          <a:p>
            <a:r>
              <a:rPr lang="de-DE" dirty="0" err="1"/>
              <a:t>Component</a:t>
            </a:r>
            <a:r>
              <a:rPr lang="de-DE" dirty="0"/>
              <a:t> Maps</a:t>
            </a:r>
            <a:br>
              <a:rPr lang="de-DE" dirty="0"/>
            </a:br>
            <a:endParaRPr lang="de-DE" dirty="0"/>
          </a:p>
          <a:p>
            <a:r>
              <a:rPr lang="de-DE" sz="2400" dirty="0">
                <a:solidFill>
                  <a:schemeClr val="accent1"/>
                </a:solidFill>
              </a:rPr>
              <a:t>GasTurb 14 Tutorial</a:t>
            </a:r>
          </a:p>
          <a:p>
            <a:endParaRPr lang="de-DE" sz="2400" dirty="0"/>
          </a:p>
          <a:p>
            <a:endParaRPr lang="de-DE" sz="1600" b="0" dirty="0">
              <a:solidFill>
                <a:schemeClr val="tx1"/>
              </a:solidFill>
            </a:endParaRP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369856" y="5740094"/>
            <a:ext cx="848656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Hint: </a:t>
            </a:r>
            <a:r>
              <a:rPr lang="en-GB" sz="10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Animations are 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used to </a:t>
            </a:r>
            <a:r>
              <a:rPr lang="en-GB" sz="10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show the functionality of GasTurb in this 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tutorial</a:t>
            </a:r>
            <a:r>
              <a:rPr lang="en-GB" sz="10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Therefore, please 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select the presentation mode (</a:t>
            </a:r>
            <a:r>
              <a:rPr lang="en-GB" sz="105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Slide Show)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0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make best use of 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this tutorial. </a:t>
            </a:r>
            <a:endParaRPr lang="en-GB" sz="105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</a:t>
            </a:r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switch from full screen to a window slide show, please select </a:t>
            </a:r>
            <a:r>
              <a:rPr lang="en-GB" sz="9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Set Up Slide Show </a:t>
            </a:r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and switch the </a:t>
            </a:r>
            <a:r>
              <a:rPr lang="en-GB" sz="9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GB" sz="9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how type </a:t>
            </a:r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</a:t>
            </a:r>
            <a:r>
              <a:rPr lang="en-GB" sz="9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Browsed by an individual</a:t>
            </a:r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GB" sz="9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3069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ahmen_Fenstergröße" hidden="1">
            <a:extLst>
              <a:ext uri="{FF2B5EF4-FFF2-40B4-BE49-F238E27FC236}">
                <a16:creationId xmlns:a16="http://schemas.microsoft.com/office/drawing/2014/main" xmlns="" id="{B842D99F-C2D2-4484-9645-A06F81231F0B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Sprechblase_Position" hidden="1">
            <a:extLst>
              <a:ext uri="{FF2B5EF4-FFF2-40B4-BE49-F238E27FC236}">
                <a16:creationId xmlns:a16="http://schemas.microsoft.com/office/drawing/2014/main" xmlns="" id="{5791588A-21A7-415D-B924-3585CB013988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xmlns="" id="{5FB23AF8-A19A-440A-AB29-338E83C65E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43810"/>
            <a:ext cx="6192833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Save the data as Engine Model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Component Maps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2285485" y="1469704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784008" y="1661551"/>
            <a:ext cx="1181752" cy="418158"/>
          </a:xfrm>
          <a:prstGeom prst="wedgeRoundRectCallout">
            <a:avLst>
              <a:gd name="adj1" fmla="val 66149"/>
              <a:gd name="adj2" fmla="val -2728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Click on Operating Line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7" name="Abgerundetes Rechteck 6"/>
          <p:cNvSpPr/>
          <p:nvPr/>
        </p:nvSpPr>
        <p:spPr>
          <a:xfrm>
            <a:off x="5293785" y="4115504"/>
            <a:ext cx="3318313" cy="160043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The data can only be stored as </a:t>
            </a:r>
            <a:r>
              <a:rPr lang="en-US" sz="1100" b="1" dirty="0">
                <a:solidFill>
                  <a:srgbClr val="1F497D"/>
                </a:solidFill>
                <a:latin typeface="Arial" charset="0"/>
              </a:rPr>
              <a:t>Engine Model File</a:t>
            </a:r>
            <a:r>
              <a:rPr lang="en-US" sz="1100" dirty="0">
                <a:solidFill>
                  <a:srgbClr val="1F497D"/>
                </a:solidFill>
                <a:latin typeface="Arial" charset="0"/>
              </a:rPr>
              <a:t> if all data on the Steady State page are identical to those from the cycle design point and if all the Modifiers are zero.</a:t>
            </a:r>
          </a:p>
          <a:p>
            <a:pPr algn="ctr"/>
            <a:endParaRPr lang="en-US" sz="1100" dirty="0">
              <a:solidFill>
                <a:srgbClr val="1F497D"/>
              </a:solidFill>
              <a:latin typeface="Arial" charset="0"/>
            </a:endParaRPr>
          </a:p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An Engine Model File contains in addition to a normal data file information about the component maps and how they are scaled.</a:t>
            </a:r>
          </a:p>
        </p:txBody>
      </p:sp>
      <p:sp>
        <p:nvSpPr>
          <p:cNvPr id="8" name="Abgerundetes Rechteck 7"/>
          <p:cNvSpPr/>
          <p:nvPr/>
        </p:nvSpPr>
        <p:spPr>
          <a:xfrm>
            <a:off x="3086477" y="3416161"/>
            <a:ext cx="326163" cy="29817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784007" y="2183473"/>
            <a:ext cx="1181752" cy="623109"/>
          </a:xfrm>
          <a:prstGeom prst="wedgeRoundRectCallout">
            <a:avLst>
              <a:gd name="adj1" fmla="val 104119"/>
              <a:gd name="adj2" fmla="val -4301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Next we run a single operating line with the default settings.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5505AF51-FD91-47AE-960F-6C2694A243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CECEB-5757-4BCF-9930-4348659036A5}" type="datetime1">
              <a:rPr lang="de-DE" smtClean="0"/>
              <a:t>10.06.2021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C1278723-57AE-4E68-9673-CB1EEA3D784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 smtClean="0"/>
              <a:pPr algn="l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8170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7037E-7 L 0.1 0.04352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" y="217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153" grpId="0" animBg="1"/>
      <p:bldP spid="6153" grpId="1" animBg="1"/>
      <p:bldP spid="9" grpId="0" animBg="1"/>
      <p:bldP spid="7" grpId="0" animBg="1"/>
      <p:bldP spid="7" grpId="1" animBg="1"/>
      <p:bldP spid="8" grpId="0" animBg="1"/>
      <p:bldP spid="8" grpId="1" animBg="1"/>
      <p:bldP spid="10" grpId="0" animBg="1"/>
      <p:bldP spid="1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ahmen_Fenstergröße" hidden="1">
            <a:extLst>
              <a:ext uri="{FF2B5EF4-FFF2-40B4-BE49-F238E27FC236}">
                <a16:creationId xmlns:a16="http://schemas.microsoft.com/office/drawing/2014/main" xmlns="" id="{3421C5B2-3127-46E3-9137-2D84AF82DA8F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Sprechblase_Position" hidden="1">
            <a:extLst>
              <a:ext uri="{FF2B5EF4-FFF2-40B4-BE49-F238E27FC236}">
                <a16:creationId xmlns:a16="http://schemas.microsoft.com/office/drawing/2014/main" xmlns="" id="{6933B7AA-9EB4-4DAB-9D4C-D29541AC9A5C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BFBCEA9E-5F0A-451F-A4E9-4EA7672F5D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6" y="1252111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xmlns="" id="{8DDC9ED8-14EB-42C4-91D2-F02B9DA2D7B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185" t="38380" r="22384" b="21957"/>
          <a:stretch/>
        </p:blipFill>
        <p:spPr>
          <a:xfrm>
            <a:off x="4278238" y="3044142"/>
            <a:ext cx="2689545" cy="1851950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9DD65ED5-591A-492A-A697-32974C0677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1050" y="1250685"/>
            <a:ext cx="6194725" cy="4670626"/>
          </a:xfrm>
          <a:prstGeom prst="rect">
            <a:avLst/>
          </a:prstGeom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Off-Design Input Data Page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Component Maps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2285485" y="1294434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784007" y="1514487"/>
            <a:ext cx="1235293" cy="407647"/>
          </a:xfrm>
          <a:prstGeom prst="wedgeRoundRectCallout">
            <a:avLst>
              <a:gd name="adj1" fmla="val 79861"/>
              <a:gd name="adj2" fmla="val 1114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Run the Operating Line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6647127" y="4295802"/>
            <a:ext cx="1377179" cy="407647"/>
          </a:xfrm>
          <a:prstGeom prst="wedgeRoundRectCallout">
            <a:avLst>
              <a:gd name="adj1" fmla="val -71248"/>
              <a:gd name="adj2" fmla="val 10823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Select No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4278239" y="1149834"/>
            <a:ext cx="1377179" cy="407647"/>
          </a:xfrm>
          <a:prstGeom prst="wedgeRoundRectCallout">
            <a:avLst>
              <a:gd name="adj1" fmla="val -74492"/>
              <a:gd name="adj2" fmla="val 64431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Select </a:t>
            </a:r>
            <a:r>
              <a:rPr lang="en-US" sz="1000" dirty="0" err="1">
                <a:latin typeface="Arial" charset="0"/>
              </a:rPr>
              <a:t>Compr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xmlns="" id="{96D3DDC8-3920-41B9-8C5D-B127E3D76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69D16-1C2D-4BB4-9931-E9FEAEBACB9A}" type="datetime1">
              <a:rPr lang="de-DE" smtClean="0"/>
              <a:t>10.06.2021</a:t>
            </a:fld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xmlns="" id="{A1DD6F90-CEC1-43E4-9B47-AE669015A32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 smtClean="0"/>
              <a:pPr algn="l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2313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81481E-6 L 0.0948 0.0664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96" y="3657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479 0.06643 L 0.40607 0.4780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56" y="20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0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607 0.478 L 0.16614 0.06319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997" y="-20741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6153" grpId="0" animBg="1"/>
      <p:bldP spid="6153" grpId="1" animBg="1"/>
      <p:bldP spid="6153" grpId="3" animBg="1"/>
      <p:bldP spid="6153" grpId="4" animBg="1"/>
      <p:bldP spid="9" grpId="0" animBg="1"/>
      <p:bldP spid="9" grpId="1" animBg="1"/>
      <p:bldP spid="10" grpId="0" animBg="1"/>
      <p:bldP spid="10" grpId="1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ahmen_Fenstergröße" hidden="1">
            <a:extLst>
              <a:ext uri="{FF2B5EF4-FFF2-40B4-BE49-F238E27FC236}">
                <a16:creationId xmlns:a16="http://schemas.microsoft.com/office/drawing/2014/main" xmlns="" id="{E25CF15F-8E5C-4178-A3CE-642F52357626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Sprechblase_Position" hidden="1">
            <a:extLst>
              <a:ext uri="{FF2B5EF4-FFF2-40B4-BE49-F238E27FC236}">
                <a16:creationId xmlns:a16="http://schemas.microsoft.com/office/drawing/2014/main" xmlns="" id="{924F8D97-54B9-4DC2-9E1A-FFD9DFC8F661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xmlns="" id="{7CAB9357-245F-4A1E-B4B2-A6F2EBE996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2110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Compressor Map New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Component Maps</a:t>
            </a:r>
            <a:endParaRPr lang="en-US" dirty="0"/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5679711" y="4580826"/>
            <a:ext cx="2932387" cy="1135116"/>
          </a:xfrm>
          <a:prstGeom prst="wedgeRoundRectCallout">
            <a:avLst>
              <a:gd name="adj1" fmla="val 19455"/>
              <a:gd name="adj2" fmla="val -9703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The speed line passing through the cycle design point has the relative corrected speed value of 1. </a:t>
            </a:r>
          </a:p>
          <a:p>
            <a:pPr algn="ctr"/>
            <a:endParaRPr lang="en-US" sz="1000" dirty="0">
              <a:latin typeface="Arial" charset="0"/>
            </a:endParaRPr>
          </a:p>
          <a:p>
            <a:pPr algn="ctr"/>
            <a:r>
              <a:rPr lang="en-US" sz="1000" dirty="0">
                <a:latin typeface="Arial" charset="0"/>
              </a:rPr>
              <a:t>The numbers at the other speed lines are those from the un-scaled map, divided by N/</a:t>
            </a:r>
            <a:r>
              <a:rPr lang="en-US" sz="1000" dirty="0" err="1">
                <a:latin typeface="Arial" charset="0"/>
              </a:rPr>
              <a:t>sqrt</a:t>
            </a:r>
            <a:r>
              <a:rPr lang="en-US" sz="1000" dirty="0">
                <a:latin typeface="Arial" charset="0"/>
              </a:rPr>
              <a:t>(T),</a:t>
            </a:r>
            <a:r>
              <a:rPr lang="en-US" sz="1000" dirty="0" err="1">
                <a:latin typeface="Arial" charset="0"/>
              </a:rPr>
              <a:t>ds</a:t>
            </a:r>
            <a:r>
              <a:rPr lang="en-US" sz="1000" dirty="0">
                <a:latin typeface="Arial" charset="0"/>
              </a:rPr>
              <a:t> = 1.05</a:t>
            </a: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5880538" y="2054773"/>
            <a:ext cx="1455683" cy="772510"/>
          </a:xfrm>
          <a:prstGeom prst="wedgeRoundRectCallout">
            <a:avLst>
              <a:gd name="adj1" fmla="val 27341"/>
              <a:gd name="adj2" fmla="val 108649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Peak Efficiency is the highest efficiency found in the map, it is 0.8929.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3569273" y="1857147"/>
            <a:ext cx="2953407" cy="103858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If we would use the Standard Map with the default setting of the cycle design point</a:t>
            </a:r>
          </a:p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 (i.e. </a:t>
            </a:r>
            <a:r>
              <a:rPr lang="en-US" sz="1100" dirty="0" err="1">
                <a:solidFill>
                  <a:srgbClr val="1F497D"/>
                </a:solidFill>
                <a:latin typeface="Arial" charset="0"/>
              </a:rPr>
              <a:t>Beta,ds</a:t>
            </a:r>
            <a:r>
              <a:rPr lang="en-US" sz="1100" dirty="0">
                <a:solidFill>
                  <a:srgbClr val="1F497D"/>
                </a:solidFill>
                <a:latin typeface="Arial" charset="0"/>
              </a:rPr>
              <a:t> = 0.5 and N/</a:t>
            </a:r>
            <a:r>
              <a:rPr lang="en-US" sz="1100" dirty="0" err="1">
                <a:solidFill>
                  <a:srgbClr val="1F497D"/>
                </a:solidFill>
                <a:latin typeface="Arial" charset="0"/>
              </a:rPr>
              <a:t>sqrt</a:t>
            </a:r>
            <a:r>
              <a:rPr lang="en-US" sz="1100" dirty="0">
                <a:solidFill>
                  <a:srgbClr val="1F497D"/>
                </a:solidFill>
                <a:latin typeface="Arial" charset="0"/>
              </a:rPr>
              <a:t>(T),</a:t>
            </a:r>
            <a:r>
              <a:rPr lang="en-US" sz="1100" dirty="0" err="1">
                <a:solidFill>
                  <a:srgbClr val="1F497D"/>
                </a:solidFill>
                <a:latin typeface="Arial" charset="0"/>
              </a:rPr>
              <a:t>ds</a:t>
            </a:r>
            <a:r>
              <a:rPr lang="en-US" sz="1100" dirty="0">
                <a:solidFill>
                  <a:srgbClr val="1F497D"/>
                </a:solidFill>
                <a:latin typeface="Arial" charset="0"/>
              </a:rPr>
              <a:t> = 1),</a:t>
            </a:r>
          </a:p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then the operating line in the compressor map would look as in the next slide.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BD7AA2B9-E9CC-48CA-8DE7-6C492AEEB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D3C9E-C0B1-4730-A3A4-82A794AC6415}" type="datetime1">
              <a:rPr lang="de-DE" smtClean="0"/>
              <a:t>10.06.2021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5487A2D7-C396-44BB-941C-0808631130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 smtClean="0"/>
              <a:pPr algn="l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165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3" grpId="0" animBg="1"/>
      <p:bldP spid="13" grpId="1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ahmen_Fenstergröße" hidden="1">
            <a:extLst>
              <a:ext uri="{FF2B5EF4-FFF2-40B4-BE49-F238E27FC236}">
                <a16:creationId xmlns:a16="http://schemas.microsoft.com/office/drawing/2014/main" xmlns="" id="{9DF4F9FC-A006-438F-8911-E725B1CE7139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Sprechblase_Position" hidden="1">
            <a:extLst>
              <a:ext uri="{FF2B5EF4-FFF2-40B4-BE49-F238E27FC236}">
                <a16:creationId xmlns:a16="http://schemas.microsoft.com/office/drawing/2014/main" xmlns="" id="{3E7AB66F-6CD3-49EA-A82A-DA374EB6C0B8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xmlns="" id="{B2E496D0-9BED-4BC0-958E-7FF11F9A68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4" y="1252109"/>
            <a:ext cx="6192833" cy="46691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Compressor Map Old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Component Maps</a:t>
            </a:r>
            <a:endParaRPr lang="en-US" dirty="0"/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5679711" y="5136253"/>
            <a:ext cx="2932387" cy="578069"/>
          </a:xfrm>
          <a:prstGeom prst="wedgeRoundRectCallout">
            <a:avLst>
              <a:gd name="adj1" fmla="val 16229"/>
              <a:gd name="adj2" fmla="val -26683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The speed line passing through the cycle design point has the relative corrected speed value of 1. </a:t>
            </a: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5257600" y="2054773"/>
            <a:ext cx="1455683" cy="772510"/>
          </a:xfrm>
          <a:prstGeom prst="wedgeRoundRectCallout">
            <a:avLst>
              <a:gd name="adj1" fmla="val 82219"/>
              <a:gd name="adj2" fmla="val 97400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Peak Efficiency is the highest efficiency found in the map, here it is 0.8568.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024F4D6F-8960-4E1A-978E-825FA824B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81F5B-C55E-4B99-8967-65713AB6AAB7}" type="datetime1">
              <a:rPr lang="de-DE" smtClean="0"/>
              <a:t>10.06.2021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2F7CAAF0-E20F-4BB5-AAEF-1CFA4E4DD6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 smtClean="0"/>
              <a:pPr algn="l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9544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2" grpId="1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ahmen_Fenstergröße" hidden="1">
            <a:extLst>
              <a:ext uri="{FF2B5EF4-FFF2-40B4-BE49-F238E27FC236}">
                <a16:creationId xmlns:a16="http://schemas.microsoft.com/office/drawing/2014/main" xmlns="" id="{0974868C-6A82-41BB-A500-CCF522E9385C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6" name="Sprechblase_Position" hidden="1">
            <a:extLst>
              <a:ext uri="{FF2B5EF4-FFF2-40B4-BE49-F238E27FC236}">
                <a16:creationId xmlns:a16="http://schemas.microsoft.com/office/drawing/2014/main" xmlns="" id="{3F6A8F4B-342E-497C-9FCB-F5BF0D7E79EE}"/>
              </a:ext>
            </a:extLst>
          </p:cNvPr>
          <p:cNvSpPr/>
          <p:nvPr/>
        </p:nvSpPr>
        <p:spPr>
          <a:xfrm>
            <a:off x="4421096" y="4937620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grpSp>
        <p:nvGrpSpPr>
          <p:cNvPr id="11" name="Gruppieren 10"/>
          <p:cNvGrpSpPr/>
          <p:nvPr/>
        </p:nvGrpSpPr>
        <p:grpSpPr>
          <a:xfrm>
            <a:off x="1234482" y="1440609"/>
            <a:ext cx="6992254" cy="4756980"/>
            <a:chOff x="1491346" y="0"/>
            <a:chExt cx="9228358" cy="6927850"/>
          </a:xfrm>
        </p:grpSpPr>
        <p:pic>
          <p:nvPicPr>
            <p:cNvPr id="13" name="Grafik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91346" y="6349"/>
              <a:ext cx="9228358" cy="6921501"/>
            </a:xfrm>
            <a:prstGeom prst="rect">
              <a:avLst/>
            </a:prstGeom>
          </p:spPr>
        </p:pic>
        <p:pic>
          <p:nvPicPr>
            <p:cNvPr id="14" name="Grafik 13"/>
            <p:cNvPicPr>
              <a:picLocks noChangeAspect="1"/>
            </p:cNvPicPr>
            <p:nvPr/>
          </p:nvPicPr>
          <p:blipFill rotWithShape="1">
            <a:blip r:embed="rId4"/>
            <a:srcRect b="8578"/>
            <a:stretch/>
          </p:blipFill>
          <p:spPr>
            <a:xfrm>
              <a:off x="1491346" y="0"/>
              <a:ext cx="9228358" cy="6327776"/>
            </a:xfrm>
            <a:prstGeom prst="rect">
              <a:avLst/>
            </a:prstGeom>
          </p:spPr>
        </p:pic>
      </p:grpSp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Map Scaling on SFC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Component Maps</a:t>
            </a:r>
            <a:endParaRPr lang="en-US" dirty="0"/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3789464" y="3531305"/>
            <a:ext cx="2932387" cy="578069"/>
          </a:xfrm>
          <a:prstGeom prst="wedgeRoundRectCallout">
            <a:avLst>
              <a:gd name="adj1" fmla="val -38968"/>
              <a:gd name="adj2" fmla="val 16214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Standard Map Scaled With the Default Design Point Coordinates </a:t>
            </a:r>
            <a:br>
              <a:rPr lang="en-US" sz="1000" dirty="0">
                <a:latin typeface="Arial" charset="0"/>
              </a:rPr>
            </a:br>
            <a:r>
              <a:rPr lang="en-US" sz="1000" dirty="0" err="1">
                <a:latin typeface="Arial" charset="0"/>
              </a:rPr>
              <a:t>Beta,ds</a:t>
            </a:r>
            <a:r>
              <a:rPr lang="en-US" sz="1000" dirty="0">
                <a:latin typeface="Arial" charset="0"/>
              </a:rPr>
              <a:t> = 0.5 and N/</a:t>
            </a:r>
            <a:r>
              <a:rPr lang="en-US" sz="1000" dirty="0" err="1">
                <a:latin typeface="Arial" charset="0"/>
              </a:rPr>
              <a:t>sqrt</a:t>
            </a:r>
            <a:r>
              <a:rPr lang="en-US" sz="1000" dirty="0">
                <a:latin typeface="Arial" charset="0"/>
              </a:rPr>
              <a:t>(T),</a:t>
            </a:r>
            <a:r>
              <a:rPr lang="en-US" sz="1000" dirty="0" err="1">
                <a:latin typeface="Arial" charset="0"/>
              </a:rPr>
              <a:t>ds</a:t>
            </a:r>
            <a:r>
              <a:rPr lang="en-US" sz="1000" dirty="0">
                <a:latin typeface="Arial" charset="0"/>
              </a:rPr>
              <a:t> = 1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3269201" y="2674711"/>
            <a:ext cx="2932387" cy="578069"/>
          </a:xfrm>
          <a:prstGeom prst="wedgeRoundRectCallout">
            <a:avLst>
              <a:gd name="adj1" fmla="val -56889"/>
              <a:gd name="adj2" fmla="val 145778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Standard Map Scaled With the Special Design Point Coordinates </a:t>
            </a:r>
            <a:br>
              <a:rPr lang="en-US" sz="1000" dirty="0">
                <a:latin typeface="Arial" charset="0"/>
              </a:rPr>
            </a:br>
            <a:r>
              <a:rPr lang="en-US" sz="1000" dirty="0" err="1">
                <a:latin typeface="Arial" charset="0"/>
              </a:rPr>
              <a:t>Beta,ds</a:t>
            </a:r>
            <a:r>
              <a:rPr lang="en-US" sz="1000" dirty="0">
                <a:latin typeface="Arial" charset="0"/>
              </a:rPr>
              <a:t> = 0.4 and N/</a:t>
            </a:r>
            <a:r>
              <a:rPr lang="en-US" sz="1000" dirty="0" err="1">
                <a:latin typeface="Arial" charset="0"/>
              </a:rPr>
              <a:t>sqrt</a:t>
            </a:r>
            <a:r>
              <a:rPr lang="en-US" sz="1000" dirty="0">
                <a:latin typeface="Arial" charset="0"/>
              </a:rPr>
              <a:t>(T),</a:t>
            </a:r>
            <a:r>
              <a:rPr lang="en-US" sz="1000" dirty="0" err="1">
                <a:latin typeface="Arial" charset="0"/>
              </a:rPr>
              <a:t>ds</a:t>
            </a:r>
            <a:r>
              <a:rPr lang="en-US" sz="1000" dirty="0">
                <a:latin typeface="Arial" charset="0"/>
              </a:rPr>
              <a:t> = 1.05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6332967" y="4813567"/>
            <a:ext cx="1576551" cy="557048"/>
          </a:xfrm>
          <a:prstGeom prst="wedgeRoundRectCallout">
            <a:avLst>
              <a:gd name="adj1" fmla="val -15556"/>
              <a:gd name="adj2" fmla="val -16365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This is the cycle design point where both operating lines agree. </a:t>
            </a:r>
          </a:p>
        </p:txBody>
      </p:sp>
      <p:sp>
        <p:nvSpPr>
          <p:cNvPr id="10" name="Abgerundetes Rechteck 9"/>
          <p:cNvSpPr/>
          <p:nvPr/>
        </p:nvSpPr>
        <p:spPr>
          <a:xfrm>
            <a:off x="4882540" y="1625975"/>
            <a:ext cx="2932386" cy="851297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Hint:</a:t>
            </a:r>
          </a:p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This slide is made of two pictures which were copied to the clipboard from </a:t>
            </a:r>
            <a:r>
              <a:rPr lang="en-US" sz="1100" dirty="0" err="1">
                <a:solidFill>
                  <a:srgbClr val="1F497D"/>
                </a:solidFill>
                <a:latin typeface="Arial" charset="0"/>
              </a:rPr>
              <a:t>GasTurb</a:t>
            </a:r>
            <a:r>
              <a:rPr lang="en-US" sz="1100" dirty="0">
                <a:solidFill>
                  <a:srgbClr val="1F497D"/>
                </a:solidFill>
                <a:latin typeface="Arial" charset="0"/>
              </a:rPr>
              <a:t> and then pasted into Power Point.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85FBF7AF-0EAF-4F34-AFE6-3AB99288F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1D0FA-0DA9-45B7-AFBB-2E4C4F6C93A1}" type="datetime1">
              <a:rPr lang="de-DE" smtClean="0"/>
              <a:t>10.06.2021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ABEF4B93-C68F-45BF-8C7C-E930D35DB3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 smtClean="0"/>
              <a:pPr algn="l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9835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2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ahmen_Fenstergröße" hidden="1">
            <a:extLst>
              <a:ext uri="{FF2B5EF4-FFF2-40B4-BE49-F238E27FC236}">
                <a16:creationId xmlns:a16="http://schemas.microsoft.com/office/drawing/2014/main" xmlns="" id="{86E41FBB-ACF4-4A03-897B-E929836F5249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Sprechblase_Position" hidden="1">
            <a:extLst>
              <a:ext uri="{FF2B5EF4-FFF2-40B4-BE49-F238E27FC236}">
                <a16:creationId xmlns:a16="http://schemas.microsoft.com/office/drawing/2014/main" xmlns="" id="{D83B4AED-6247-47CA-B32C-50613046F908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xmlns="" id="{F10C00E2-2874-40B4-A7C8-D6AD578B40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2110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Comparing Measured Data With </a:t>
            </a:r>
            <a:r>
              <a:rPr lang="en-US" dirty="0" err="1"/>
              <a:t>GasTurb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Component Maps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2285485" y="1294434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789981" y="1630232"/>
            <a:ext cx="1113125" cy="630368"/>
          </a:xfrm>
          <a:prstGeom prst="wedgeRoundRectCallout">
            <a:avLst>
              <a:gd name="adj1" fmla="val 70734"/>
              <a:gd name="adj2" fmla="val -2954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And run another Operating line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8" name="Abgerundetes Rechteck 7"/>
          <p:cNvSpPr/>
          <p:nvPr/>
        </p:nvSpPr>
        <p:spPr>
          <a:xfrm>
            <a:off x="2208415" y="3729046"/>
            <a:ext cx="455372" cy="32822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789981" y="3812255"/>
            <a:ext cx="1113125" cy="339331"/>
          </a:xfrm>
          <a:prstGeom prst="wedgeRoundRectCallout">
            <a:avLst>
              <a:gd name="adj1" fmla="val 73585"/>
              <a:gd name="adj2" fmla="val -2997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Switch back to Standard maps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0D02F609-3E7F-4F03-9032-477057C63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93C9D-5219-45FB-BB57-3B8D3A9F5BAD}" type="datetime1">
              <a:rPr lang="de-DE" smtClean="0"/>
              <a:t>10.06.2021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D47C0C1F-EEB0-4809-98A3-C2167D132F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 smtClean="0"/>
              <a:pPr algn="l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6992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7 0.00324 L 0.09878 0.065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83" y="3102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153" grpId="0" animBg="1"/>
      <p:bldP spid="6153" grpId="1" animBg="1"/>
      <p:bldP spid="9" grpId="0" animBg="1"/>
      <p:bldP spid="8" grpId="0" animBg="1"/>
      <p:bldP spid="10" grpId="0" animBg="1"/>
      <p:bldP spid="10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ahmen_Fenstergröße" hidden="1">
            <a:extLst>
              <a:ext uri="{FF2B5EF4-FFF2-40B4-BE49-F238E27FC236}">
                <a16:creationId xmlns:a16="http://schemas.microsoft.com/office/drawing/2014/main" xmlns="" id="{5D96ACEF-7654-463C-96F8-403E83CB8938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7" name="Sprechblase_Position" hidden="1">
            <a:extLst>
              <a:ext uri="{FF2B5EF4-FFF2-40B4-BE49-F238E27FC236}">
                <a16:creationId xmlns:a16="http://schemas.microsoft.com/office/drawing/2014/main" xmlns="" id="{7E13923C-78AB-4B66-88C3-A0E323609CC3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xmlns="" id="{D94912CB-9F00-42CC-9050-D654A22795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542" y="1252110"/>
            <a:ext cx="6192477" cy="466893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EAFE9BA2-FB38-4424-953C-87DC5D4023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185" y="1252110"/>
            <a:ext cx="6192834" cy="46692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6EDCC858-EE2A-44E4-8972-EC98EC1DBD9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61542" y="1252109"/>
            <a:ext cx="6192478" cy="4668931"/>
          </a:xfrm>
          <a:prstGeom prst="rect">
            <a:avLst/>
          </a:prstGeom>
        </p:spPr>
      </p:pic>
      <p:sp>
        <p:nvSpPr>
          <p:cNvPr id="8" name="Abgerundetes Rechteck 7"/>
          <p:cNvSpPr/>
          <p:nvPr/>
        </p:nvSpPr>
        <p:spPr>
          <a:xfrm>
            <a:off x="2248891" y="3269059"/>
            <a:ext cx="415045" cy="31988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Read Test Data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Component Maps</a:t>
            </a:r>
            <a:endParaRPr lang="en-US" dirty="0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5045977" y="2495443"/>
            <a:ext cx="1377179" cy="418158"/>
          </a:xfrm>
          <a:prstGeom prst="wedgeRoundRectCallout">
            <a:avLst>
              <a:gd name="adj1" fmla="val -40721"/>
              <a:gd name="adj2" fmla="val 115223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Read the file demo_jet.tst</a:t>
            </a: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789980" y="3286737"/>
            <a:ext cx="1081183" cy="641131"/>
          </a:xfrm>
          <a:prstGeom prst="wedgeRoundRectCallout">
            <a:avLst>
              <a:gd name="adj1" fmla="val 78455"/>
              <a:gd name="adj2" fmla="val -3360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Read a file with measured data</a:t>
            </a: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4940820" y="5326562"/>
            <a:ext cx="1287840" cy="297289"/>
          </a:xfrm>
          <a:prstGeom prst="wedgeRoundRectCallout">
            <a:avLst>
              <a:gd name="adj1" fmla="val 65361"/>
              <a:gd name="adj2" fmla="val -45640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Click Open</a:t>
            </a:r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789980" y="1410642"/>
            <a:ext cx="1081183" cy="365606"/>
          </a:xfrm>
          <a:prstGeom prst="wedgeRoundRectCallout">
            <a:avLst>
              <a:gd name="adj1" fmla="val 73584"/>
              <a:gd name="adj2" fmla="val 48149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Run the Operating Line</a:t>
            </a:r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6745095" y="4344129"/>
            <a:ext cx="1377179" cy="407647"/>
          </a:xfrm>
          <a:prstGeom prst="wedgeRoundRectCallout">
            <a:avLst>
              <a:gd name="adj1" fmla="val -71248"/>
              <a:gd name="adj2" fmla="val 10823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Select No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2642837" y="1483620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231CCE7B-B474-4003-B29A-CD6B55DB7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7A0FC-2042-4C3D-B307-5919299EEA1C}" type="datetime1">
              <a:rPr lang="de-DE" smtClean="0"/>
              <a:t>10.06.2021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E5452D6E-F227-45CA-A891-13E02F2E41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 smtClean="0"/>
              <a:pPr algn="l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1153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96296E-6 L 0.25538 0.26042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760" y="13009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0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538 0.26042 L 0.45746 0.55648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104" y="14792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746 0.55648 L 0.06094 0.03912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88" y="-258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xit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094 0.03912 L 0.37048 0.4423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69" y="20162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3" grpId="0" animBg="1"/>
      <p:bldP spid="13" grpId="1" animBg="1"/>
      <p:bldP spid="14" grpId="0" animBg="1"/>
      <p:bldP spid="14" grpId="1" animBg="1"/>
      <p:bldP spid="16" grpId="0" animBg="1"/>
      <p:bldP spid="6153" grpId="0" animBg="1"/>
      <p:bldP spid="6153" grpId="1" animBg="1"/>
      <p:bldP spid="6153" grpId="2" animBg="1"/>
      <p:bldP spid="6153" grpId="3" animBg="1"/>
      <p:bldP spid="6153" grpId="4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ahmen_Fenstergröße">
            <a:extLst>
              <a:ext uri="{FF2B5EF4-FFF2-40B4-BE49-F238E27FC236}">
                <a16:creationId xmlns:a16="http://schemas.microsoft.com/office/drawing/2014/main" xmlns="" id="{5F8ACD8D-BEAD-4D16-97FD-8E835B902D69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Sprechblase_Position" hidden="1">
            <a:extLst>
              <a:ext uri="{FF2B5EF4-FFF2-40B4-BE49-F238E27FC236}">
                <a16:creationId xmlns:a16="http://schemas.microsoft.com/office/drawing/2014/main" xmlns="" id="{E93389CF-9BC5-4980-9DA3-1F29797D21C4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xmlns="" id="{07FB680B-33E9-4A83-B55D-4A489F63CD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2110"/>
            <a:ext cx="6192833" cy="46691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Making the Comparative Data Visible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Component Maps</a:t>
            </a:r>
            <a:endParaRPr lang="en-US" dirty="0"/>
          </a:p>
        </p:txBody>
      </p:sp>
      <p:sp>
        <p:nvSpPr>
          <p:cNvPr id="8" name="Abgerundetes Rechteck 7"/>
          <p:cNvSpPr/>
          <p:nvPr/>
        </p:nvSpPr>
        <p:spPr>
          <a:xfrm>
            <a:off x="7185656" y="2422209"/>
            <a:ext cx="1168362" cy="14794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7272029" y="1631451"/>
            <a:ext cx="1340069" cy="381372"/>
          </a:xfrm>
          <a:prstGeom prst="wedgeRoundRectCallout">
            <a:avLst>
              <a:gd name="adj1" fmla="val -29558"/>
              <a:gd name="adj2" fmla="val 136068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Check Show Test Data</a:t>
            </a:r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rot="20239365">
            <a:off x="2563071" y="1430539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690241" y="1917480"/>
            <a:ext cx="1340069" cy="190686"/>
          </a:xfrm>
          <a:prstGeom prst="wedgeRoundRectCallout">
            <a:avLst>
              <a:gd name="adj1" fmla="val -45602"/>
              <a:gd name="adj2" fmla="val 81478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Click Plot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68543165-319D-4CF2-B39D-5AE466708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71ACB-D9C4-41D7-9DC5-03F428544FEF}" type="datetime1">
              <a:rPr lang="de-DE" smtClean="0"/>
              <a:t>10.06.2021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D1E9DC89-0A5E-4424-804D-1AECEC8B2D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 smtClean="0"/>
              <a:pPr algn="l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1348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2.59259E-6 L 0.2184 0.1372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20" y="685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8" grpId="0" animBg="1"/>
      <p:bldP spid="8" grpId="1" animBg="1"/>
      <p:bldP spid="10" grpId="0" animBg="1"/>
      <p:bldP spid="10" grpId="1" animBg="1"/>
      <p:bldP spid="7" grpId="0" animBg="1"/>
      <p:bldP spid="7" grpId="1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E83FC6BB-91A4-4E3D-AF51-40B77EBEFB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2110"/>
            <a:ext cx="6192833" cy="46691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2" name="Rahmen_Fenstergröße" hidden="1">
            <a:extLst>
              <a:ext uri="{FF2B5EF4-FFF2-40B4-BE49-F238E27FC236}">
                <a16:creationId xmlns:a16="http://schemas.microsoft.com/office/drawing/2014/main" xmlns="" id="{E4E8FF2C-3771-47D8-88A7-95DFF61A9075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Sprechblase_Position" hidden="1">
            <a:extLst>
              <a:ext uri="{FF2B5EF4-FFF2-40B4-BE49-F238E27FC236}">
                <a16:creationId xmlns:a16="http://schemas.microsoft.com/office/drawing/2014/main" xmlns="" id="{94A5C551-9499-4D99-9720-6036648B53EA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de-DE" dirty="0"/>
              <a:t>Comparing SFC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Component Maps</a:t>
            </a:r>
            <a:endParaRPr lang="en-US" dirty="0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5002893" y="4068536"/>
            <a:ext cx="1248760" cy="272424"/>
          </a:xfrm>
          <a:prstGeom prst="wedgeRoundRectCallout">
            <a:avLst>
              <a:gd name="adj1" fmla="val -46618"/>
              <a:gd name="adj2" fmla="val 173357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Simulation</a:t>
            </a:r>
          </a:p>
        </p:txBody>
      </p:sp>
      <p:sp>
        <p:nvSpPr>
          <p:cNvPr id="7" name="AutoShape 7"/>
          <p:cNvSpPr>
            <a:spLocks noChangeArrowheads="1"/>
          </p:cNvSpPr>
          <p:nvPr/>
        </p:nvSpPr>
        <p:spPr bwMode="auto">
          <a:xfrm>
            <a:off x="6947303" y="4864641"/>
            <a:ext cx="1248760" cy="272424"/>
          </a:xfrm>
          <a:prstGeom prst="wedgeRoundRectCallout">
            <a:avLst>
              <a:gd name="adj1" fmla="val -46490"/>
              <a:gd name="adj2" fmla="val -70797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Measured data</a:t>
            </a: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 rot="20239365">
            <a:off x="4416364" y="1993875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789983" y="1635406"/>
            <a:ext cx="1234126" cy="1152182"/>
          </a:xfrm>
          <a:prstGeom prst="wedgeRoundRectCallout">
            <a:avLst>
              <a:gd name="adj1" fmla="val 61966"/>
              <a:gd name="adj2" fmla="val -34764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Click on New Picture and plot the isentropic compressor efficiency over the corrected compressor flow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C26A2E70-5E0D-413B-964F-0E1A287E9A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E0946-6DD9-47AD-907C-AD89628392D5}" type="datetime1">
              <a:rPr lang="de-DE" smtClean="0"/>
              <a:t>10.06.2021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A31BFDA9-8086-4D05-A0EF-8815EE4588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 smtClean="0"/>
              <a:pPr algn="l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0686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1.48148E-6 L -0.16232 -0.0361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125" y="-1806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0" grpId="0" animBg="1"/>
      <p:bldP spid="7" grpId="0" animBg="1"/>
      <p:bldP spid="9" grpId="0" animBg="1"/>
      <p:bldP spid="9" grpId="1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ahmen_Fenstergröße" hidden="1">
            <a:extLst>
              <a:ext uri="{FF2B5EF4-FFF2-40B4-BE49-F238E27FC236}">
                <a16:creationId xmlns:a16="http://schemas.microsoft.com/office/drawing/2014/main" xmlns="" id="{45BC62DE-9558-4A90-89EB-D403879F74C7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Sprechblase_Position" hidden="1">
            <a:extLst>
              <a:ext uri="{FF2B5EF4-FFF2-40B4-BE49-F238E27FC236}">
                <a16:creationId xmlns:a16="http://schemas.microsoft.com/office/drawing/2014/main" xmlns="" id="{B6AAFF96-845F-4E2E-B310-7FCE9277B404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xmlns="" id="{8781E967-AE81-4168-93C3-39F302E612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6402"/>
            <a:ext cx="6187140" cy="466490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de-DE" dirty="0"/>
              <a:t>Comparing Compressor Efficiency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Component Maps</a:t>
            </a:r>
            <a:endParaRPr lang="en-US" dirty="0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 rot="20239365">
            <a:off x="2525684" y="1694931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789981" y="3711609"/>
            <a:ext cx="1285416" cy="464037"/>
          </a:xfrm>
          <a:prstGeom prst="wedgeRoundRectCallout">
            <a:avLst>
              <a:gd name="adj1" fmla="val 64576"/>
              <a:gd name="adj2" fmla="val -17873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Click on Edit </a:t>
            </a:r>
            <a:r>
              <a:rPr lang="en-US" sz="1000" dirty="0" err="1">
                <a:latin typeface="Arial" charset="0"/>
              </a:rPr>
              <a:t>Compr</a:t>
            </a:r>
            <a:r>
              <a:rPr lang="en-US" sz="1000" dirty="0">
                <a:latin typeface="Arial" charset="0"/>
              </a:rPr>
              <a:t> Map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5684967" y="5051930"/>
            <a:ext cx="2932386" cy="66401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Measured compressor efficiency is higher than in the simulation. For improving the agreement we go for editing the HPC Map.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2C52B52C-46F5-4408-A98C-5627413B3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365A2-0BD6-4ACD-84D3-ABEE32A072D0}" type="datetime1">
              <a:rPr lang="de-DE" smtClean="0"/>
              <a:t>10.06.2021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5A1BFD60-EFA4-45CA-A981-4E5DDA82051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 smtClean="0"/>
              <a:pPr algn="l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2825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0 L -0.01128 0.3208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3" y="1604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9" grpId="1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185" y="1252110"/>
            <a:ext cx="6192834" cy="4669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ahmen_Fenstergröße" hidden="1">
            <a:extLst>
              <a:ext uri="{FF2B5EF4-FFF2-40B4-BE49-F238E27FC236}">
                <a16:creationId xmlns:a16="http://schemas.microsoft.com/office/drawing/2014/main" xmlns="" id="{43964C2F-57C6-4F22-9C50-E370B658FC1A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Sprechblase_Position" hidden="1">
            <a:extLst>
              <a:ext uri="{FF2B5EF4-FFF2-40B4-BE49-F238E27FC236}">
                <a16:creationId xmlns:a16="http://schemas.microsoft.com/office/drawing/2014/main" xmlns="" id="{7D87AB08-2921-4D22-BA66-B1D645B13EB9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GasTurb 14 Main Window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Component Maps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4868730" y="4854484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Ellipse 9"/>
          <p:cNvSpPr/>
          <p:nvPr/>
        </p:nvSpPr>
        <p:spPr>
          <a:xfrm>
            <a:off x="3590727" y="1574272"/>
            <a:ext cx="734291" cy="34771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bgerundetes Rechteck 11"/>
          <p:cNvSpPr/>
          <p:nvPr/>
        </p:nvSpPr>
        <p:spPr>
          <a:xfrm>
            <a:off x="5047040" y="3564349"/>
            <a:ext cx="2626446" cy="476726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For this tutorial we will use a simple </a:t>
            </a:r>
            <a:r>
              <a:rPr lang="en-US" sz="1100" b="1" dirty="0">
                <a:solidFill>
                  <a:srgbClr val="1F497D"/>
                </a:solidFill>
                <a:latin typeface="Arial" charset="0"/>
              </a:rPr>
              <a:t>Turbojet</a:t>
            </a:r>
          </a:p>
        </p:txBody>
      </p:sp>
      <p:sp>
        <p:nvSpPr>
          <p:cNvPr id="9" name="Ellipse 8"/>
          <p:cNvSpPr/>
          <p:nvPr/>
        </p:nvSpPr>
        <p:spPr>
          <a:xfrm>
            <a:off x="3899164" y="1922945"/>
            <a:ext cx="1117642" cy="82581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A149164B-7A12-4BB5-95E7-38B3BE766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CA606-2F55-4FD1-B74D-0D230E2E43A1}" type="datetime1">
              <a:rPr lang="de-DE" smtClean="0"/>
              <a:t>10.06.2021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A4B61DCD-C3BB-45AA-A0AE-0E80E4F72A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 smtClean="0"/>
              <a:pPr algn="l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258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68957E-6 L -0.18264 -0.1452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00" y="-730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6153" grpId="0" animBg="1"/>
      <p:bldP spid="6153" grpId="1" animBg="1"/>
      <p:bldP spid="10" grpId="0" animBg="1"/>
      <p:bldP spid="12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ahmen_Fenstergröße" hidden="1">
            <a:extLst>
              <a:ext uri="{FF2B5EF4-FFF2-40B4-BE49-F238E27FC236}">
                <a16:creationId xmlns:a16="http://schemas.microsoft.com/office/drawing/2014/main" xmlns="" id="{1D3537A9-4632-46AE-8FFC-6AD92C099C35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9" name="Sprechblase_Position" hidden="1">
            <a:extLst>
              <a:ext uri="{FF2B5EF4-FFF2-40B4-BE49-F238E27FC236}">
                <a16:creationId xmlns:a16="http://schemas.microsoft.com/office/drawing/2014/main" xmlns="" id="{44F5E90F-00DC-48C7-A819-61EA003CCCED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57E348D4-9177-41D0-B686-B31C387801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44373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de-DE" dirty="0"/>
              <a:t>The Compressor Map Editor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Component Maps</a:t>
            </a:r>
            <a:endParaRPr lang="en-US" dirty="0"/>
          </a:p>
        </p:txBody>
      </p:sp>
      <p:sp>
        <p:nvSpPr>
          <p:cNvPr id="12" name="Abgerundetes Rechteck 11"/>
          <p:cNvSpPr/>
          <p:nvPr/>
        </p:nvSpPr>
        <p:spPr>
          <a:xfrm>
            <a:off x="2258121" y="4577424"/>
            <a:ext cx="1466193" cy="122586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de-DE" sz="1100" dirty="0">
                <a:solidFill>
                  <a:schemeClr val="tx2"/>
                </a:solidFill>
                <a:latin typeface="Arial" charset="0"/>
              </a:rPr>
              <a:t>We will now use the slider to make the lines pass through the middle of the data points.</a:t>
            </a:r>
            <a:endParaRPr lang="en-US" altLang="de-DE" sz="1100" b="1" dirty="0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6914610" y="1570898"/>
            <a:ext cx="1327680" cy="464037"/>
          </a:xfrm>
          <a:prstGeom prst="wedgeRoundRectCallout">
            <a:avLst>
              <a:gd name="adj1" fmla="val -20732"/>
              <a:gd name="adj2" fmla="val 21536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 dirty="0">
                <a:latin typeface="Arial" charset="0"/>
              </a:rPr>
              <a:t>This line shows the peak efficiency on each speed line</a:t>
            </a: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5885992" y="4704598"/>
            <a:ext cx="1327680" cy="464037"/>
          </a:xfrm>
          <a:prstGeom prst="wedgeRoundRectCallout">
            <a:avLst>
              <a:gd name="adj1" fmla="val -75357"/>
              <a:gd name="adj2" fmla="val -12742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 dirty="0">
                <a:latin typeface="Arial" charset="0"/>
              </a:rPr>
              <a:t>This line shows the efficiency for beta=0.5</a:t>
            </a: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4206736" y="2174137"/>
            <a:ext cx="1428374" cy="464037"/>
          </a:xfrm>
          <a:prstGeom prst="wedgeRoundRectCallout">
            <a:avLst>
              <a:gd name="adj1" fmla="val 52443"/>
              <a:gd name="adj2" fmla="val 10481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 dirty="0">
                <a:latin typeface="Arial" charset="0"/>
              </a:rPr>
              <a:t>These are the measured efficiency data points</a:t>
            </a:r>
          </a:p>
        </p:txBody>
      </p:sp>
      <p:sp>
        <p:nvSpPr>
          <p:cNvPr id="16" name="Ellipse 15"/>
          <p:cNvSpPr/>
          <p:nvPr/>
        </p:nvSpPr>
        <p:spPr>
          <a:xfrm>
            <a:off x="8130777" y="3741475"/>
            <a:ext cx="223026" cy="197331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xmlns="" id="{1A1FA3A8-2114-4984-A393-A8F45842AB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185" y="1244373"/>
            <a:ext cx="6203094" cy="4676936"/>
          </a:xfrm>
          <a:prstGeom prst="rect">
            <a:avLst/>
          </a:prstGeom>
        </p:spPr>
      </p:pic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4514849" y="1548493"/>
            <a:ext cx="1575707" cy="770164"/>
          </a:xfrm>
          <a:prstGeom prst="wedgeRoundRectCallout">
            <a:avLst>
              <a:gd name="adj1" fmla="val -92958"/>
              <a:gd name="adj2" fmla="val 68710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 dirty="0">
                <a:latin typeface="Arial" charset="0"/>
              </a:rPr>
              <a:t>Alternatively to using the slider you could edit the peak efficiency values in this column</a:t>
            </a:r>
          </a:p>
        </p:txBody>
      </p:sp>
      <p:sp>
        <p:nvSpPr>
          <p:cNvPr id="17" name="Freeform 9"/>
          <p:cNvSpPr>
            <a:spLocks/>
          </p:cNvSpPr>
          <p:nvPr/>
        </p:nvSpPr>
        <p:spPr bwMode="auto">
          <a:xfrm rot="20239365">
            <a:off x="2754079" y="3769741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" name="AutoShape 7"/>
          <p:cNvSpPr>
            <a:spLocks noChangeArrowheads="1"/>
          </p:cNvSpPr>
          <p:nvPr/>
        </p:nvSpPr>
        <p:spPr bwMode="auto">
          <a:xfrm>
            <a:off x="901710" y="1764578"/>
            <a:ext cx="1041563" cy="1121497"/>
          </a:xfrm>
          <a:prstGeom prst="wedgeRoundRectCallout">
            <a:avLst>
              <a:gd name="adj1" fmla="val 106158"/>
              <a:gd name="adj2" fmla="val -52297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altLang="de-DE" sz="1000" dirty="0">
                <a:latin typeface="Arial" charset="0"/>
              </a:rPr>
              <a:t>Click on Speed to modify the speed-mass flow correlation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D057A961-80DD-4C6A-8D8F-4B250FB3C5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6B806-96CB-44CF-B5C5-2442AF82E359}" type="datetime1">
              <a:rPr lang="de-DE" smtClean="0"/>
              <a:t>10.06.2021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40DCA4EB-D75F-4F09-9EC5-A78B3BDBFF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 smtClean="0"/>
              <a:pPr algn="l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735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7037E-6 L 0.01146 -0.30764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3" y="-15394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2" grpId="0" animBg="1"/>
      <p:bldP spid="8" grpId="0" animBg="1"/>
      <p:bldP spid="10" grpId="0" animBg="1"/>
      <p:bldP spid="13" grpId="0" animBg="1"/>
      <p:bldP spid="16" grpId="0" animBg="1"/>
      <p:bldP spid="15" grpId="0" animBg="1"/>
      <p:bldP spid="17" grpId="0" animBg="1"/>
      <p:bldP spid="17" grpId="1" animBg="1"/>
      <p:bldP spid="1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prechblase_Position" hidden="1">
            <a:extLst>
              <a:ext uri="{FF2B5EF4-FFF2-40B4-BE49-F238E27FC236}">
                <a16:creationId xmlns:a16="http://schemas.microsoft.com/office/drawing/2014/main" xmlns="" id="{3265072F-1F2C-4B18-BE1E-D7903F0FC7EA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5" name="Rahmen_Fenstergröße" hidden="1">
            <a:extLst>
              <a:ext uri="{FF2B5EF4-FFF2-40B4-BE49-F238E27FC236}">
                <a16:creationId xmlns:a16="http://schemas.microsoft.com/office/drawing/2014/main" xmlns="" id="{ED4C7C49-DB96-4977-A3AB-3B3AC1DBB2D0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559DC406-DEF6-46E1-9826-B99CDCC240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4" y="1252109"/>
            <a:ext cx="6192833" cy="46691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xmlns="" id="{F9925F32-8027-47A6-B142-87189A36C3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183" y="1247361"/>
            <a:ext cx="6199130" cy="4673947"/>
          </a:xfrm>
          <a:prstGeom prst="rect">
            <a:avLst/>
          </a:prstGeom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de-DE" dirty="0"/>
              <a:t>The Compressor Map Editor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Component Maps</a:t>
            </a:r>
            <a:endParaRPr lang="en-US" dirty="0"/>
          </a:p>
        </p:txBody>
      </p:sp>
      <p:sp>
        <p:nvSpPr>
          <p:cNvPr id="12" name="Abgerundetes Rechteck 11"/>
          <p:cNvSpPr/>
          <p:nvPr/>
        </p:nvSpPr>
        <p:spPr>
          <a:xfrm>
            <a:off x="5679712" y="5052556"/>
            <a:ext cx="2932386" cy="66401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Similarly we can affect the Speed-Mass Flow correlation by re-labeling the speed lines in the map.</a:t>
            </a: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 rot="20239365">
            <a:off x="2838939" y="1745315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789981" y="1326051"/>
            <a:ext cx="1210269" cy="969474"/>
          </a:xfrm>
          <a:prstGeom prst="wedgeRoundRectCallout">
            <a:avLst>
              <a:gd name="adj1" fmla="val 61258"/>
              <a:gd name="adj2" fmla="val -29391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The new compressor map should be saved after closing the map editor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13786341-FCF1-4712-8F41-75C3EFDEE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5BE69-728D-4C7A-A0B8-DC28F98FBE99}" type="datetime1">
              <a:rPr lang="de-DE" smtClean="0"/>
              <a:t>10.06.2021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48DB2A23-E477-40F4-9D91-C274FCD3B8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 smtClean="0"/>
              <a:pPr algn="l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73722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7407E-6 L -0.05607 -0.0298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12" y="-150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2" grpId="0" animBg="1"/>
      <p:bldP spid="9" grpId="0" animBg="1"/>
      <p:bldP spid="9" grpId="1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ahmen_Fenstergröße" hidden="1">
            <a:extLst>
              <a:ext uri="{FF2B5EF4-FFF2-40B4-BE49-F238E27FC236}">
                <a16:creationId xmlns:a16="http://schemas.microsoft.com/office/drawing/2014/main" xmlns="" id="{214098E1-7EE7-4290-849C-FFF39D224F30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Sprechblase_Position" hidden="1">
            <a:extLst>
              <a:ext uri="{FF2B5EF4-FFF2-40B4-BE49-F238E27FC236}">
                <a16:creationId xmlns:a16="http://schemas.microsoft.com/office/drawing/2014/main" xmlns="" id="{15416044-7975-46FA-B247-A2E21269431E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xmlns="" id="{0E30E51C-0B62-4EFD-BE00-9F0778E87A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48894"/>
            <a:ext cx="6192833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de-DE" dirty="0"/>
              <a:t>The Simulation Agrees</a:t>
            </a:r>
            <a:br>
              <a:rPr lang="en-US" altLang="de-DE" dirty="0"/>
            </a:br>
            <a:r>
              <a:rPr lang="en-US" altLang="de-DE" dirty="0"/>
              <a:t>with the Measurements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Component Maps</a:t>
            </a:r>
            <a:endParaRPr lang="en-US" dirty="0"/>
          </a:p>
        </p:txBody>
      </p:sp>
      <p:sp>
        <p:nvSpPr>
          <p:cNvPr id="12" name="Abgerundetes Rechteck 11"/>
          <p:cNvSpPr/>
          <p:nvPr/>
        </p:nvSpPr>
        <p:spPr>
          <a:xfrm>
            <a:off x="5679712" y="5051930"/>
            <a:ext cx="2932386" cy="66401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altLang="de-DE" sz="1100" dirty="0">
                <a:solidFill>
                  <a:srgbClr val="1F497D"/>
                </a:solidFill>
                <a:latin typeface="Arial" charset="0"/>
              </a:rPr>
              <a:t>After some experiments with editing the map we get a reasonable line-up between the measured data and the simulation.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7239000" y="6010275"/>
            <a:ext cx="1771650" cy="66401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charset="0"/>
              </a:rPr>
              <a:t>This slide ends the </a:t>
            </a:r>
          </a:p>
          <a:p>
            <a:pPr algn="ctr"/>
            <a:r>
              <a:rPr lang="en-US" sz="1100" b="1">
                <a:latin typeface="Arial" charset="0"/>
              </a:rPr>
              <a:t>Component Maps Tutorial</a:t>
            </a:r>
            <a:endParaRPr lang="en-US" sz="1100" b="1" dirty="0">
              <a:latin typeface="Arial" charset="0"/>
            </a:endParaRP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C81BC19B-1737-4892-94F1-37F230C39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521D8-B375-4D4E-8656-44CC292088F8}" type="datetime1">
              <a:rPr lang="de-DE" smtClean="0"/>
              <a:t>10.06.2021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xmlns="" id="{277615C1-8A0B-4A65-AC0F-1537DC896E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 smtClean="0"/>
              <a:pPr algn="l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4689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ahmen_Fenstergröße" hidden="1">
            <a:extLst>
              <a:ext uri="{FF2B5EF4-FFF2-40B4-BE49-F238E27FC236}">
                <a16:creationId xmlns:a16="http://schemas.microsoft.com/office/drawing/2014/main" xmlns="" id="{49D078C3-0527-4941-8808-5B0A309661E3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Sprechblase_Position" hidden="1">
            <a:extLst>
              <a:ext uri="{FF2B5EF4-FFF2-40B4-BE49-F238E27FC236}">
                <a16:creationId xmlns:a16="http://schemas.microsoft.com/office/drawing/2014/main" xmlns="" id="{CB404B1B-E866-40B6-9ADF-3B503C7386D8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xmlns="" id="{260518A2-03CB-44B0-AFCE-2E5D82CDBE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2110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Need Some Data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Component Maps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3211018" y="3803694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5564503" y="2028130"/>
            <a:ext cx="1188707" cy="352425"/>
          </a:xfrm>
          <a:prstGeom prst="wedgeRoundRectCallout">
            <a:avLst>
              <a:gd name="adj1" fmla="val -58762"/>
              <a:gd name="adj2" fmla="val 164414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Select the engine model</a:t>
            </a:r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6158856" y="4033295"/>
            <a:ext cx="1188707" cy="352425"/>
          </a:xfrm>
          <a:prstGeom prst="wedgeRoundRectCallout">
            <a:avLst>
              <a:gd name="adj1" fmla="val -23395"/>
              <a:gd name="adj2" fmla="val 164414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Open the engine model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0F2C611C-C750-4399-BACD-0EE024D2A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9328E-DF75-4DB2-A36B-E1C177F4E378}" type="datetime1">
              <a:rPr lang="de-DE" smtClean="0"/>
              <a:t>10.06.2021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43908EBA-8306-4434-AA92-046744C5252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 smtClean="0"/>
              <a:pPr algn="l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4611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2.59259E-6 L 0.20556 -0.1217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78" y="-608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0556 -0.12176 L 0.40504 0.17569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65" y="14861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153" grpId="0" animBg="1"/>
      <p:bldP spid="6153" grpId="1" animBg="1"/>
      <p:bldP spid="6153" grpId="2" animBg="1"/>
      <p:bldP spid="15" grpId="0" animBg="1"/>
      <p:bldP spid="15" grpId="1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ahmen_Fenstergröße" hidden="1">
            <a:extLst>
              <a:ext uri="{FF2B5EF4-FFF2-40B4-BE49-F238E27FC236}">
                <a16:creationId xmlns:a16="http://schemas.microsoft.com/office/drawing/2014/main" xmlns="" id="{6DE3F3D3-6AA4-4336-8DC8-681CEF5F109D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Sprechblase_Position" hidden="1">
            <a:extLst>
              <a:ext uri="{FF2B5EF4-FFF2-40B4-BE49-F238E27FC236}">
                <a16:creationId xmlns:a16="http://schemas.microsoft.com/office/drawing/2014/main" xmlns="" id="{9B33BB61-CAD3-4952-9E52-A6E3DCEB136F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xmlns="" id="{4B59D571-FF32-4FC1-AE54-B3CF8685D9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2110"/>
            <a:ext cx="6192833" cy="46691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Off-Design Input Data Page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Component Maps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3897181" y="3447463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784007" y="1594923"/>
            <a:ext cx="1233480" cy="872506"/>
          </a:xfrm>
          <a:prstGeom prst="wedgeRoundRectCallout">
            <a:avLst>
              <a:gd name="adj1" fmla="val 64564"/>
              <a:gd name="adj2" fmla="val -3558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Run an Off-Design simulation without changes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5C25865F-BE71-442C-8F31-C97940D5F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D75D1-3FA0-4917-A1A0-45E72BE79E98}" type="datetime1">
              <a:rPr lang="de-DE" smtClean="0"/>
              <a:t>10.06.2021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D34EEF60-1F59-4520-9ADE-8FBBD29A2E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 smtClean="0"/>
              <a:pPr algn="l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8327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44444E-6 L -0.06701 -0.2527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51" y="-12639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6153" grpId="0" animBg="1"/>
      <p:bldP spid="6153" grpId="1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ahmen_Fenstergröße" hidden="1">
            <a:extLst>
              <a:ext uri="{FF2B5EF4-FFF2-40B4-BE49-F238E27FC236}">
                <a16:creationId xmlns:a16="http://schemas.microsoft.com/office/drawing/2014/main" xmlns="" id="{F66BAB33-7F68-4187-98A7-3FD820419DD8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Sprechblase_Position" hidden="1">
            <a:extLst>
              <a:ext uri="{FF2B5EF4-FFF2-40B4-BE49-F238E27FC236}">
                <a16:creationId xmlns:a16="http://schemas.microsoft.com/office/drawing/2014/main" xmlns="" id="{3A7A0C96-11D1-4556-A950-BEA6BDB80364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xmlns="" id="{D89060C7-EBFE-4CB9-9010-FD82E206C5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6" y="1252110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Off-Design Point Summary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Component Maps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2982779" y="1454058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5587562" y="1159994"/>
            <a:ext cx="1266164" cy="349755"/>
          </a:xfrm>
          <a:prstGeom prst="wedgeRoundRectCallout">
            <a:avLst>
              <a:gd name="adj1" fmla="val -120958"/>
              <a:gd name="adj2" fmla="val 73750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Have a lock at the compressor map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6292267" y="5173389"/>
            <a:ext cx="2319831" cy="476726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This is the cycle design point, calculated in off-design mode. 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5ADFF02E-F4C4-47D4-AA0B-66E36424C4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68E4E-FDAD-467C-A945-0EC5D5A68E9A}" type="datetime1">
              <a:rPr lang="de-DE" smtClean="0"/>
              <a:t>10.06.2021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599CE902-18E2-4098-B1C0-C1C21A63777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 smtClean="0"/>
              <a:pPr algn="l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9993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4.81481E-6 L 0.18299 0.0361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149" y="180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153" grpId="0" animBg="1"/>
      <p:bldP spid="6153" grpId="1" animBg="1"/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ahmen_Fenstergröße" hidden="1">
            <a:extLst>
              <a:ext uri="{FF2B5EF4-FFF2-40B4-BE49-F238E27FC236}">
                <a16:creationId xmlns:a16="http://schemas.microsoft.com/office/drawing/2014/main" xmlns="" id="{BD7B869E-7617-42AC-B04E-C4F4BF0906C3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8" name="Sprechblase_Position" hidden="1">
            <a:extLst>
              <a:ext uri="{FF2B5EF4-FFF2-40B4-BE49-F238E27FC236}">
                <a16:creationId xmlns:a16="http://schemas.microsoft.com/office/drawing/2014/main" xmlns="" id="{9E9BDB7B-B92A-47C7-BE29-5E5E1B3A7A3F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xmlns="" id="{882EDF1C-95D7-4A52-8D10-C35E2A8A4E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7221" y="1252110"/>
            <a:ext cx="6192833" cy="46691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Compressor Map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Component Maps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3606525" y="1816545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Abgerundetes Rechteck 11"/>
          <p:cNvSpPr/>
          <p:nvPr/>
        </p:nvSpPr>
        <p:spPr>
          <a:xfrm>
            <a:off x="5280318" y="4473734"/>
            <a:ext cx="3339334" cy="66401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In this special case – because we have calculated the cycle design point in off-design mode – the yellow square is inside the circle.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783946" y="1964955"/>
            <a:ext cx="1188707" cy="352425"/>
          </a:xfrm>
          <a:prstGeom prst="wedgeRoundRectCallout">
            <a:avLst>
              <a:gd name="adj1" fmla="val 64922"/>
              <a:gd name="adj2" fmla="val -156258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Close the result window</a:t>
            </a: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4926477" y="1825879"/>
            <a:ext cx="1861702" cy="722630"/>
          </a:xfrm>
          <a:prstGeom prst="wedgeRoundRectCallout">
            <a:avLst>
              <a:gd name="adj1" fmla="val 89376"/>
              <a:gd name="adj2" fmla="val 106273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The circle marks the cycle design point, the yellow square marks the off-design operating point.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6126401" y="4321334"/>
            <a:ext cx="2485697" cy="800219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rgbClr val="1F497D"/>
                </a:solidFill>
                <a:latin typeface="Arial" charset="0"/>
              </a:rPr>
              <a:t>The cycle design point is </a:t>
            </a:r>
          </a:p>
          <a:p>
            <a:r>
              <a:rPr lang="en-US" sz="1100" dirty="0">
                <a:solidFill>
                  <a:srgbClr val="1F497D"/>
                </a:solidFill>
                <a:latin typeface="Arial" charset="0"/>
              </a:rPr>
              <a:t>Mass Flow W2RStd 	=  32 kg/s</a:t>
            </a:r>
          </a:p>
          <a:p>
            <a:r>
              <a:rPr lang="en-US" sz="1100" dirty="0">
                <a:solidFill>
                  <a:srgbClr val="1F497D"/>
                </a:solidFill>
                <a:latin typeface="Arial" charset="0"/>
              </a:rPr>
              <a:t>Pressure Ratio   	=  12</a:t>
            </a:r>
          </a:p>
          <a:p>
            <a:r>
              <a:rPr lang="en-US" sz="1100" dirty="0">
                <a:solidFill>
                  <a:srgbClr val="1F497D"/>
                </a:solidFill>
                <a:latin typeface="Arial" charset="0"/>
              </a:rPr>
              <a:t>Efficiency       		=  0.85</a:t>
            </a:r>
          </a:p>
        </p:txBody>
      </p:sp>
      <p:sp>
        <p:nvSpPr>
          <p:cNvPr id="14" name="Ellipse 13"/>
          <p:cNvSpPr/>
          <p:nvPr/>
        </p:nvSpPr>
        <p:spPr>
          <a:xfrm>
            <a:off x="7508209" y="5327426"/>
            <a:ext cx="223026" cy="197331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llipse 14"/>
          <p:cNvSpPr/>
          <p:nvPr/>
        </p:nvSpPr>
        <p:spPr>
          <a:xfrm>
            <a:off x="3905088" y="2892933"/>
            <a:ext cx="223026" cy="197331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utoShape 10"/>
          <p:cNvSpPr>
            <a:spLocks noChangeArrowheads="1"/>
          </p:cNvSpPr>
          <p:nvPr/>
        </p:nvSpPr>
        <p:spPr bwMode="auto">
          <a:xfrm>
            <a:off x="2647445" y="4731087"/>
            <a:ext cx="2152650" cy="1171277"/>
          </a:xfrm>
          <a:prstGeom prst="cloudCallout">
            <a:avLst>
              <a:gd name="adj1" fmla="val 72275"/>
              <a:gd name="adj2" fmla="val 18090"/>
            </a:avLst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rgbClr val="1F497D"/>
                </a:solidFill>
                <a:latin typeface="Arial" charset="0"/>
              </a:rPr>
              <a:t>W2RStd</a:t>
            </a:r>
            <a:r>
              <a:rPr lang="en-US" sz="1100" dirty="0">
                <a:solidFill>
                  <a:srgbClr val="1F497D"/>
                </a:solidFill>
                <a:latin typeface="Arial" charset="0"/>
              </a:rPr>
              <a:t> = Mass Flow Corrected to Standard Day Conditions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12DCDD02-0AB4-4D81-8BA7-C3579DD2B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26F6F-58E4-4F58-887F-67CB2A7F36F8}" type="datetime1">
              <a:rPr lang="de-DE" smtClean="0"/>
              <a:t>10.06.2021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5D4E203B-903D-4E7B-84F7-EB16388AF37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 smtClean="0"/>
              <a:pPr algn="l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7321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59259E-6 L -0.13281 -0.0400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649" y="-201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6153" grpId="0" animBg="1"/>
      <p:bldP spid="6153" grpId="1" animBg="1"/>
      <p:bldP spid="12" grpId="0" animBg="1"/>
      <p:bldP spid="12" grpId="1" animBg="1"/>
      <p:bldP spid="9" grpId="0" animBg="1"/>
      <p:bldP spid="11" grpId="0" animBg="1"/>
      <p:bldP spid="11" grpId="1" animBg="1"/>
      <p:bldP spid="13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ahmen_Fenstergröße" hidden="1">
            <a:extLst>
              <a:ext uri="{FF2B5EF4-FFF2-40B4-BE49-F238E27FC236}">
                <a16:creationId xmlns:a16="http://schemas.microsoft.com/office/drawing/2014/main" xmlns="" id="{46FD4956-E1D9-495B-9A32-A695D7726011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Sprechblase_Position" hidden="1">
            <a:extLst>
              <a:ext uri="{FF2B5EF4-FFF2-40B4-BE49-F238E27FC236}">
                <a16:creationId xmlns:a16="http://schemas.microsoft.com/office/drawing/2014/main" xmlns="" id="{225DE9D6-561C-408F-BEEF-631AB7148C7F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xmlns="" id="{D28B332B-7BCC-4009-8AFE-9B39E2DF7E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2109"/>
            <a:ext cx="6192833" cy="46691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Off-Design Input Data Page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Component Maps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2285484" y="1542498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784005" y="4138533"/>
            <a:ext cx="1276290" cy="533771"/>
          </a:xfrm>
          <a:prstGeom prst="wedgeRoundRectCallout">
            <a:avLst>
              <a:gd name="adj1" fmla="val 96960"/>
              <a:gd name="adj2" fmla="val -9327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Click on Special to configure </a:t>
            </a:r>
            <a:r>
              <a:rPr lang="en-US" sz="1000" b="1" dirty="0">
                <a:latin typeface="Arial" charset="0"/>
              </a:rPr>
              <a:t>Special Maps</a:t>
            </a:r>
          </a:p>
        </p:txBody>
      </p:sp>
      <p:sp>
        <p:nvSpPr>
          <p:cNvPr id="7" name="Abgerundetes Rechteck 6"/>
          <p:cNvSpPr/>
          <p:nvPr/>
        </p:nvSpPr>
        <p:spPr>
          <a:xfrm>
            <a:off x="5293785" y="4868589"/>
            <a:ext cx="3318313" cy="851297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The </a:t>
            </a:r>
            <a:r>
              <a:rPr lang="en-US" sz="1100" b="1" dirty="0">
                <a:solidFill>
                  <a:srgbClr val="1F497D"/>
                </a:solidFill>
                <a:latin typeface="Arial" charset="0"/>
              </a:rPr>
              <a:t>Standard Maps</a:t>
            </a:r>
            <a:r>
              <a:rPr lang="en-US" sz="1100" dirty="0">
                <a:solidFill>
                  <a:srgbClr val="1F497D"/>
                </a:solidFill>
                <a:latin typeface="Arial" charset="0"/>
              </a:rPr>
              <a:t> yield in many cases reasonable trends. However, for accurate simulations the Standard Maps must be replaced by </a:t>
            </a:r>
            <a:r>
              <a:rPr lang="en-US" sz="1100" b="1" dirty="0">
                <a:solidFill>
                  <a:srgbClr val="1F497D"/>
                </a:solidFill>
                <a:latin typeface="Arial" charset="0"/>
              </a:rPr>
              <a:t>Special Maps</a:t>
            </a:r>
            <a:r>
              <a:rPr lang="en-US" sz="1100" dirty="0">
                <a:solidFill>
                  <a:srgbClr val="1F497D"/>
                </a:solidFill>
                <a:latin typeface="Arial" charset="0"/>
              </a:rPr>
              <a:t>.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xmlns="" id="{F49F9EBC-3BB8-4B9E-8591-2E08933B6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A1E39-74B6-43C9-A916-7345C8854E9E}" type="datetime1">
              <a:rPr lang="de-DE" smtClean="0"/>
              <a:t>10.06.2021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23654BD8-7CB4-4048-B08F-50B0495B707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 smtClean="0"/>
              <a:pPr algn="l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8108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2.22222E-6 L 0.06336 0.3402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60" y="1701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153" grpId="0" animBg="1"/>
      <p:bldP spid="6153" grpId="1" animBg="1"/>
      <p:bldP spid="9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ahmen_Fenstergröße" hidden="1">
            <a:extLst>
              <a:ext uri="{FF2B5EF4-FFF2-40B4-BE49-F238E27FC236}">
                <a16:creationId xmlns:a16="http://schemas.microsoft.com/office/drawing/2014/main" xmlns="" id="{6695CC23-B846-4E21-9059-BD39683E21AC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Sprechblase_Position" hidden="1">
            <a:extLst>
              <a:ext uri="{FF2B5EF4-FFF2-40B4-BE49-F238E27FC236}">
                <a16:creationId xmlns:a16="http://schemas.microsoft.com/office/drawing/2014/main" xmlns="" id="{4135E809-F27D-4A8F-8040-39A8A7042D84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HP Compressor Map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Component Maps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738F303B-79FB-4609-9D5A-782B079C2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E4C2A-697C-471B-BB1C-FB630071057D}" type="datetime1">
              <a:rPr lang="de-DE" smtClean="0"/>
              <a:t>10.06.2021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580170F2-DA07-4400-ACF9-BE93C8CF3E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 smtClean="0"/>
              <a:pPr algn="l"/>
              <a:t>8</a:t>
            </a:fld>
            <a:endParaRPr lang="de-DE"/>
          </a:p>
        </p:txBody>
      </p:sp>
      <p:pic>
        <p:nvPicPr>
          <p:cNvPr id="22" name="Grafik 21">
            <a:extLst>
              <a:ext uri="{FF2B5EF4-FFF2-40B4-BE49-F238E27FC236}">
                <a16:creationId xmlns="" xmlns:a16="http://schemas.microsoft.com/office/drawing/2014/main" id="{F8A4033C-0B91-4D14-A6CD-3B010F60CE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186" y="1252110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3" name="Abgerundetes Rechteck 22"/>
          <p:cNvSpPr/>
          <p:nvPr/>
        </p:nvSpPr>
        <p:spPr>
          <a:xfrm>
            <a:off x="3594785" y="1818562"/>
            <a:ext cx="2953407" cy="103858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In this window you can read the appropriate compressor map from file. </a:t>
            </a:r>
          </a:p>
          <a:p>
            <a:pPr algn="ctr"/>
            <a:endParaRPr lang="en-US" sz="1100" dirty="0">
              <a:solidFill>
                <a:srgbClr val="1F497D"/>
              </a:solidFill>
              <a:latin typeface="Arial" charset="0"/>
            </a:endParaRPr>
          </a:p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To shorten the tutorial we do not read a special map, we stay with the default map.</a:t>
            </a:r>
          </a:p>
        </p:txBody>
      </p:sp>
      <p:sp>
        <p:nvSpPr>
          <p:cNvPr id="24" name="Abgerundetes Rechteck 23"/>
          <p:cNvSpPr/>
          <p:nvPr/>
        </p:nvSpPr>
        <p:spPr>
          <a:xfrm>
            <a:off x="2152713" y="2119289"/>
            <a:ext cx="1331465" cy="101522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uppieren 24"/>
          <p:cNvGrpSpPr/>
          <p:nvPr/>
        </p:nvGrpSpPr>
        <p:grpSpPr>
          <a:xfrm>
            <a:off x="3594785" y="3205886"/>
            <a:ext cx="2932387" cy="1250730"/>
            <a:chOff x="5561231" y="3995164"/>
            <a:chExt cx="2932387" cy="1250730"/>
          </a:xfrm>
        </p:grpSpPr>
        <p:sp>
          <p:nvSpPr>
            <p:cNvPr id="26" name="AutoShape 7"/>
            <p:cNvSpPr>
              <a:spLocks noChangeArrowheads="1"/>
            </p:cNvSpPr>
            <p:nvPr/>
          </p:nvSpPr>
          <p:spPr bwMode="auto">
            <a:xfrm>
              <a:off x="5561231" y="3995164"/>
              <a:ext cx="2932387" cy="1250730"/>
            </a:xfrm>
            <a:prstGeom prst="wedgeRoundRectCallout">
              <a:avLst>
                <a:gd name="adj1" fmla="val -56369"/>
                <a:gd name="adj2" fmla="val 16734"/>
                <a:gd name="adj3" fmla="val 16667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 anchorCtr="1"/>
            <a:lstStyle/>
            <a:p>
              <a:pPr algn="ctr"/>
              <a:r>
                <a:rPr lang="en-US" sz="1000" dirty="0">
                  <a:latin typeface="Arial" charset="0"/>
                </a:rPr>
                <a:t>At the yellow square the </a:t>
              </a:r>
            </a:p>
            <a:p>
              <a:pPr algn="ctr"/>
              <a:r>
                <a:rPr lang="en-US" sz="1000" dirty="0">
                  <a:latin typeface="Arial" charset="0"/>
                </a:rPr>
                <a:t>pressure ratio in the map is 8.3138. </a:t>
              </a:r>
            </a:p>
            <a:p>
              <a:pPr algn="ctr"/>
              <a:r>
                <a:rPr lang="en-US" sz="1000" dirty="0">
                  <a:latin typeface="Arial" charset="0"/>
                </a:rPr>
                <a:t>To scale the map in such a way that it fits to the cycle design point (P/P=12) the factor </a:t>
              </a:r>
              <a:r>
                <a:rPr lang="en-US" sz="1000" dirty="0" err="1">
                  <a:latin typeface="Arial" charset="0"/>
                </a:rPr>
                <a:t>f</a:t>
              </a:r>
              <a:r>
                <a:rPr lang="en-US" sz="1000" baseline="-25000" dirty="0" err="1">
                  <a:latin typeface="Arial" charset="0"/>
                </a:rPr>
                <a:t>P</a:t>
              </a:r>
              <a:r>
                <a:rPr lang="en-US" sz="1000" baseline="-25000" dirty="0">
                  <a:latin typeface="Arial" charset="0"/>
                </a:rPr>
                <a:t>/P-1</a:t>
              </a:r>
              <a:r>
                <a:rPr lang="en-US" sz="1000" dirty="0">
                  <a:latin typeface="Arial" charset="0"/>
                </a:rPr>
                <a:t> = 1.504 is applied:</a:t>
              </a:r>
            </a:p>
            <a:p>
              <a:pPr algn="ctr"/>
              <a:endParaRPr lang="en-US" sz="1000" dirty="0">
                <a:latin typeface="Arial" charset="0"/>
              </a:endParaRPr>
            </a:p>
            <a:p>
              <a:pPr algn="ctr"/>
              <a:endParaRPr lang="en-US" sz="1000" dirty="0">
                <a:latin typeface="Arial" charset="0"/>
              </a:endParaRPr>
            </a:p>
            <a:p>
              <a:pPr algn="ctr"/>
              <a:endParaRPr lang="en-US" sz="1000" dirty="0">
                <a:latin typeface="Arial" charset="0"/>
              </a:endParaRPr>
            </a:p>
          </p:txBody>
        </p:sp>
        <p:graphicFrame>
          <p:nvGraphicFramePr>
            <p:cNvPr id="27" name="Object 8"/>
            <p:cNvGraphicFramePr>
              <a:graphicFrameLocks noChangeAspect="1"/>
            </p:cNvGraphicFramePr>
            <p:nvPr/>
          </p:nvGraphicFramePr>
          <p:xfrm>
            <a:off x="6072784" y="4870646"/>
            <a:ext cx="2014538" cy="2349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0" name="Formel" r:id="rId5" imgW="2070000" imgH="241200" progId="Equation.3">
                    <p:embed/>
                  </p:oleObj>
                </mc:Choice>
                <mc:Fallback>
                  <p:oleObj name="Formel" r:id="rId5" imgW="207000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72784" y="4870646"/>
                          <a:ext cx="2014538" cy="2349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8" name="Gruppieren 27"/>
          <p:cNvGrpSpPr/>
          <p:nvPr/>
        </p:nvGrpSpPr>
        <p:grpSpPr>
          <a:xfrm>
            <a:off x="3594785" y="3370440"/>
            <a:ext cx="2932387" cy="1250730"/>
            <a:chOff x="4976647" y="1431832"/>
            <a:chExt cx="2932387" cy="1250730"/>
          </a:xfrm>
        </p:grpSpPr>
        <p:sp>
          <p:nvSpPr>
            <p:cNvPr id="29" name="AutoShape 7"/>
            <p:cNvSpPr>
              <a:spLocks noChangeArrowheads="1"/>
            </p:cNvSpPr>
            <p:nvPr/>
          </p:nvSpPr>
          <p:spPr bwMode="auto">
            <a:xfrm>
              <a:off x="4976647" y="1431832"/>
              <a:ext cx="2932387" cy="1250730"/>
            </a:xfrm>
            <a:prstGeom prst="wedgeRoundRectCallout">
              <a:avLst>
                <a:gd name="adj1" fmla="val -56044"/>
                <a:gd name="adj2" fmla="val 15211"/>
                <a:gd name="adj3" fmla="val 16667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 anchorCtr="1"/>
            <a:lstStyle/>
            <a:p>
              <a:pPr algn="ctr"/>
              <a:r>
                <a:rPr lang="en-US" sz="1000" dirty="0">
                  <a:latin typeface="Arial" charset="0"/>
                </a:rPr>
                <a:t>At the yellow square the efficiency in the map is 0.86015. </a:t>
              </a:r>
            </a:p>
            <a:p>
              <a:pPr algn="ctr"/>
              <a:r>
                <a:rPr lang="en-US" sz="1000" dirty="0">
                  <a:latin typeface="Arial" charset="0"/>
                </a:rPr>
                <a:t>To scale the map in such a way that it fits to the cycle design point (</a:t>
              </a:r>
              <a:r>
                <a:rPr lang="en-US" sz="1000" dirty="0">
                  <a:latin typeface="Arial" charset="0"/>
                  <a:sym typeface="Symbol" pitchFamily="18" charset="2"/>
                </a:rPr>
                <a:t></a:t>
              </a:r>
              <a:r>
                <a:rPr lang="en-US" sz="1000" dirty="0">
                  <a:latin typeface="Arial" charset="0"/>
                </a:rPr>
                <a:t>=0.85) the factors f</a:t>
              </a:r>
              <a:r>
                <a:rPr lang="en-US" sz="1000" baseline="-25000" dirty="0">
                  <a:latin typeface="Arial" charset="0"/>
                  <a:sym typeface="Symbol" pitchFamily="18" charset="2"/>
                </a:rPr>
                <a:t></a:t>
              </a:r>
              <a:r>
                <a:rPr lang="en-US" sz="1000" dirty="0">
                  <a:latin typeface="Arial" charset="0"/>
                </a:rPr>
                <a:t> = 0.9884 and </a:t>
              </a:r>
              <a:r>
                <a:rPr lang="en-US" sz="1000" dirty="0" err="1">
                  <a:latin typeface="Arial" charset="0"/>
                </a:rPr>
                <a:t>f</a:t>
              </a:r>
              <a:r>
                <a:rPr lang="en-US" sz="1000" baseline="-25000" dirty="0" err="1">
                  <a:latin typeface="Arial" charset="0"/>
                </a:rPr>
                <a:t>Reynolds</a:t>
              </a:r>
              <a:r>
                <a:rPr lang="en-US" sz="1000" dirty="0">
                  <a:latin typeface="Arial" charset="0"/>
                </a:rPr>
                <a:t>=0.9998 are applied:</a:t>
              </a:r>
            </a:p>
            <a:p>
              <a:pPr algn="ctr"/>
              <a:endParaRPr lang="en-US" sz="1000" dirty="0">
                <a:latin typeface="Arial" charset="0"/>
              </a:endParaRPr>
            </a:p>
            <a:p>
              <a:pPr algn="ctr"/>
              <a:endParaRPr lang="en-US" sz="1000" dirty="0">
                <a:latin typeface="Arial" charset="0"/>
              </a:endParaRPr>
            </a:p>
            <a:p>
              <a:pPr algn="ctr"/>
              <a:endParaRPr lang="en-US" sz="1000" dirty="0">
                <a:latin typeface="Arial" charset="0"/>
              </a:endParaRPr>
            </a:p>
          </p:txBody>
        </p:sp>
        <p:graphicFrame>
          <p:nvGraphicFramePr>
            <p:cNvPr id="30" name="Object 13"/>
            <p:cNvGraphicFramePr>
              <a:graphicFrameLocks noChangeAspect="1"/>
            </p:cNvGraphicFramePr>
            <p:nvPr/>
          </p:nvGraphicFramePr>
          <p:xfrm>
            <a:off x="5780508" y="2287998"/>
            <a:ext cx="1631950" cy="263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1" name="Formel" r:id="rId7" imgW="1587240" imgH="241200" progId="Equation.3">
                    <p:embed/>
                  </p:oleObj>
                </mc:Choice>
                <mc:Fallback>
                  <p:oleObj name="Formel" r:id="rId7" imgW="1587240" imgH="241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780508" y="2287998"/>
                          <a:ext cx="1631950" cy="263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1" name="AutoShape 7"/>
          <p:cNvSpPr>
            <a:spLocks noChangeArrowheads="1"/>
          </p:cNvSpPr>
          <p:nvPr/>
        </p:nvSpPr>
        <p:spPr bwMode="auto">
          <a:xfrm>
            <a:off x="3606438" y="4107578"/>
            <a:ext cx="2932387" cy="420414"/>
          </a:xfrm>
          <a:prstGeom prst="wedgeRoundRectCallout">
            <a:avLst>
              <a:gd name="adj1" fmla="val -56044"/>
              <a:gd name="adj2" fmla="val 4384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Peak Efficiency is the highest efficiency found in the scaled map.</a:t>
            </a:r>
          </a:p>
        </p:txBody>
      </p:sp>
      <p:sp>
        <p:nvSpPr>
          <p:cNvPr id="32" name="AutoShape 7"/>
          <p:cNvSpPr>
            <a:spLocks noChangeArrowheads="1"/>
          </p:cNvSpPr>
          <p:nvPr/>
        </p:nvSpPr>
        <p:spPr bwMode="auto">
          <a:xfrm>
            <a:off x="3594785" y="4314451"/>
            <a:ext cx="2932387" cy="520261"/>
          </a:xfrm>
          <a:prstGeom prst="wedgeRoundRectCallout">
            <a:avLst>
              <a:gd name="adj1" fmla="val -55881"/>
              <a:gd name="adj2" fmla="val 35057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The coordinates of the design point in the map (the yellow square) are </a:t>
            </a:r>
          </a:p>
          <a:p>
            <a:pPr algn="ctr"/>
            <a:r>
              <a:rPr lang="en-US" sz="1000" b="1" dirty="0" err="1">
                <a:latin typeface="Arial" charset="0"/>
              </a:rPr>
              <a:t>Beta,ds</a:t>
            </a:r>
            <a:r>
              <a:rPr lang="en-US" sz="1000" dirty="0">
                <a:latin typeface="Arial" charset="0"/>
              </a:rPr>
              <a:t> </a:t>
            </a:r>
            <a:r>
              <a:rPr lang="en-US" sz="1000" b="1" dirty="0">
                <a:latin typeface="Arial" charset="0"/>
              </a:rPr>
              <a:t>= 0.5</a:t>
            </a:r>
            <a:r>
              <a:rPr lang="en-US" sz="1000" dirty="0">
                <a:latin typeface="Arial" charset="0"/>
              </a:rPr>
              <a:t> and </a:t>
            </a:r>
            <a:r>
              <a:rPr lang="en-US" sz="1000" b="1" dirty="0">
                <a:latin typeface="Arial" charset="0"/>
              </a:rPr>
              <a:t>N/</a:t>
            </a:r>
            <a:r>
              <a:rPr lang="en-US" sz="1000" b="1" dirty="0" err="1">
                <a:latin typeface="Arial" charset="0"/>
              </a:rPr>
              <a:t>sqrt</a:t>
            </a:r>
            <a:r>
              <a:rPr lang="en-US" sz="1000" b="1" dirty="0">
                <a:latin typeface="Arial" charset="0"/>
              </a:rPr>
              <a:t>(T),</a:t>
            </a:r>
            <a:r>
              <a:rPr lang="en-US" sz="1000" b="1" dirty="0" err="1">
                <a:latin typeface="Arial" charset="0"/>
              </a:rPr>
              <a:t>ds</a:t>
            </a:r>
            <a:r>
              <a:rPr lang="en-US" sz="1000" b="1" dirty="0">
                <a:latin typeface="Arial" charset="0"/>
              </a:rPr>
              <a:t> = 1</a:t>
            </a:r>
          </a:p>
        </p:txBody>
      </p:sp>
      <p:sp>
        <p:nvSpPr>
          <p:cNvPr id="33" name="AutoShape 7"/>
          <p:cNvSpPr>
            <a:spLocks noChangeArrowheads="1"/>
          </p:cNvSpPr>
          <p:nvPr/>
        </p:nvSpPr>
        <p:spPr bwMode="auto">
          <a:xfrm>
            <a:off x="7392898" y="3445209"/>
            <a:ext cx="1219200" cy="798788"/>
          </a:xfrm>
          <a:prstGeom prst="wedgeRoundRectCallout">
            <a:avLst>
              <a:gd name="adj1" fmla="val -45135"/>
              <a:gd name="adj2" fmla="val -82084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The yellow square marks the cycle design point.</a:t>
            </a:r>
          </a:p>
        </p:txBody>
      </p:sp>
      <p:sp>
        <p:nvSpPr>
          <p:cNvPr id="34" name="Freeform 9"/>
          <p:cNvSpPr>
            <a:spLocks/>
          </p:cNvSpPr>
          <p:nvPr/>
        </p:nvSpPr>
        <p:spPr bwMode="auto">
          <a:xfrm rot="20239365">
            <a:off x="7371538" y="3086114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2944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22222E-6 L 0.03073 -0.01111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28" y="-5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3" grpId="1" animBg="1"/>
      <p:bldP spid="24" grpId="0" animBg="1"/>
      <p:bldP spid="24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ahmen_Fenstergröße" hidden="1">
            <a:extLst>
              <a:ext uri="{FF2B5EF4-FFF2-40B4-BE49-F238E27FC236}">
                <a16:creationId xmlns:a16="http://schemas.microsoft.com/office/drawing/2014/main" xmlns="" id="{BA86F574-7943-4E2E-8B75-4D1D1FD0EAA1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5" name="Sprechblase_Position" hidden="1">
            <a:extLst>
              <a:ext uri="{FF2B5EF4-FFF2-40B4-BE49-F238E27FC236}">
                <a16:creationId xmlns:a16="http://schemas.microsoft.com/office/drawing/2014/main" xmlns="" id="{7060418C-0906-4731-AC0B-448081C16D41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xmlns="" id="{0736C8A2-5327-4D74-B991-C79AC035DD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1186" y="1252111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Map Scaling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Component Maps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8003113" y="3028641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" name="Gruppieren 5"/>
          <p:cNvGrpSpPr/>
          <p:nvPr/>
        </p:nvGrpSpPr>
        <p:grpSpPr>
          <a:xfrm>
            <a:off x="3515709" y="3313954"/>
            <a:ext cx="2932387" cy="1250730"/>
            <a:chOff x="3515709" y="3115174"/>
            <a:chExt cx="2932387" cy="1250730"/>
          </a:xfrm>
        </p:grpSpPr>
        <p:sp>
          <p:nvSpPr>
            <p:cNvPr id="10" name="AutoShape 7"/>
            <p:cNvSpPr>
              <a:spLocks noChangeArrowheads="1"/>
            </p:cNvSpPr>
            <p:nvPr/>
          </p:nvSpPr>
          <p:spPr bwMode="auto">
            <a:xfrm>
              <a:off x="3515709" y="3115174"/>
              <a:ext cx="2932387" cy="1250730"/>
            </a:xfrm>
            <a:prstGeom prst="wedgeRoundRectCallout">
              <a:avLst>
                <a:gd name="adj1" fmla="val -56011"/>
                <a:gd name="adj2" fmla="val 19780"/>
                <a:gd name="adj3" fmla="val 16667"/>
              </a:avLst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anchor="ctr" anchorCtr="1"/>
            <a:lstStyle/>
            <a:p>
              <a:pPr algn="ctr"/>
              <a:r>
                <a:rPr lang="en-US" sz="1000" dirty="0">
                  <a:latin typeface="Arial" charset="0"/>
                </a:rPr>
                <a:t>At the yellow square the efficiency in the map is now 0.8246. </a:t>
              </a:r>
            </a:p>
            <a:p>
              <a:pPr algn="ctr"/>
              <a:r>
                <a:rPr lang="en-US" sz="1000" dirty="0">
                  <a:latin typeface="Arial" charset="0"/>
                </a:rPr>
                <a:t>To scale the map in such a way that it fits to the cycle design point (</a:t>
              </a:r>
              <a:r>
                <a:rPr lang="en-US" sz="1000" dirty="0">
                  <a:latin typeface="Arial" charset="0"/>
                  <a:sym typeface="Symbol" pitchFamily="18" charset="2"/>
                </a:rPr>
                <a:t></a:t>
              </a:r>
              <a:r>
                <a:rPr lang="en-US" sz="1000" dirty="0">
                  <a:latin typeface="Arial" charset="0"/>
                </a:rPr>
                <a:t>=0.85) the factors f</a:t>
              </a:r>
              <a:r>
                <a:rPr lang="en-US" sz="1000" baseline="-25000" dirty="0">
                  <a:latin typeface="Arial" charset="0"/>
                  <a:sym typeface="Symbol" pitchFamily="18" charset="2"/>
                </a:rPr>
                <a:t></a:t>
              </a:r>
              <a:r>
                <a:rPr lang="en-US" sz="1000" dirty="0">
                  <a:latin typeface="Arial" charset="0"/>
                </a:rPr>
                <a:t> = 1.03 and </a:t>
              </a:r>
              <a:r>
                <a:rPr lang="en-US" sz="1000" dirty="0" err="1">
                  <a:latin typeface="Arial" charset="0"/>
                </a:rPr>
                <a:t>f</a:t>
              </a:r>
              <a:r>
                <a:rPr lang="en-US" sz="1000" baseline="-25000" dirty="0" err="1">
                  <a:latin typeface="Arial" charset="0"/>
                </a:rPr>
                <a:t>Reynolds</a:t>
              </a:r>
              <a:r>
                <a:rPr lang="en-US" sz="1000" dirty="0">
                  <a:latin typeface="Arial" charset="0"/>
                </a:rPr>
                <a:t>=0.9998 are applied:</a:t>
              </a:r>
            </a:p>
            <a:p>
              <a:pPr algn="ctr"/>
              <a:endParaRPr lang="en-US" sz="1000" dirty="0">
                <a:latin typeface="Arial" charset="0"/>
              </a:endParaRPr>
            </a:p>
            <a:p>
              <a:pPr algn="ctr"/>
              <a:endParaRPr lang="en-US" sz="1000" dirty="0">
                <a:latin typeface="Arial" charset="0"/>
              </a:endParaRPr>
            </a:p>
            <a:p>
              <a:pPr algn="ctr"/>
              <a:endParaRPr lang="en-US" sz="1000" dirty="0">
                <a:latin typeface="Arial" charset="0"/>
              </a:endParaRPr>
            </a:p>
          </p:txBody>
        </p:sp>
        <p:graphicFrame>
          <p:nvGraphicFramePr>
            <p:cNvPr id="11" name="Object 10"/>
            <p:cNvGraphicFramePr>
              <a:graphicFrameLocks noChangeAspect="1"/>
            </p:cNvGraphicFramePr>
            <p:nvPr/>
          </p:nvGraphicFramePr>
          <p:xfrm>
            <a:off x="4097338" y="3927202"/>
            <a:ext cx="1631950" cy="2635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2" name="Formel" r:id="rId5" imgW="1587240" imgH="241200" progId="Equation.3">
                    <p:embed/>
                  </p:oleObj>
                </mc:Choice>
                <mc:Fallback>
                  <p:oleObj name="Formel" r:id="rId5" imgW="1587240" imgH="241200" progId="Equation.3">
                    <p:embed/>
                    <p:pic>
                      <p:nvPicPr>
                        <p:cNvPr id="11" name="Object 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97338" y="3927202"/>
                          <a:ext cx="1631950" cy="26352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3515709" y="3868945"/>
            <a:ext cx="2932387" cy="882869"/>
          </a:xfrm>
          <a:prstGeom prst="wedgeRoundRectCallout">
            <a:avLst>
              <a:gd name="adj1" fmla="val -55492"/>
              <a:gd name="adj2" fmla="val 22268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Peak Efficiency is the highest efficiency found in the </a:t>
            </a:r>
            <a:r>
              <a:rPr lang="en-US" sz="1000" b="1" dirty="0">
                <a:latin typeface="Arial" charset="0"/>
              </a:rPr>
              <a:t>scaled map</a:t>
            </a:r>
            <a:r>
              <a:rPr lang="en-US" sz="1000" dirty="0">
                <a:latin typeface="Arial" charset="0"/>
              </a:rPr>
              <a:t>. Previously it was 0.8568, now it is 0.8929. </a:t>
            </a:r>
          </a:p>
          <a:p>
            <a:pPr algn="ctr"/>
            <a:r>
              <a:rPr lang="en-US" sz="1000" dirty="0">
                <a:latin typeface="Arial" charset="0"/>
              </a:rPr>
              <a:t>The reason for that is: the cycle design point efficiency remains always 0.85</a:t>
            </a: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789980" y="1781153"/>
            <a:ext cx="1188707" cy="352425"/>
          </a:xfrm>
          <a:prstGeom prst="wedgeRoundRectCallout">
            <a:avLst>
              <a:gd name="adj1" fmla="val 63998"/>
              <a:gd name="adj2" fmla="val -10811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Close the map window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xmlns="" id="{0F92C056-E1A1-440D-AAF0-C5D2A4E74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AFD87-116F-49A9-B4A1-CF0A6F1E86E7}" type="datetime1">
              <a:rPr lang="de-DE" smtClean="0"/>
              <a:t>10.06.2021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xmlns="" id="{FBC39B83-413C-4005-B42B-D8706DE91D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 smtClean="0"/>
              <a:pPr algn="l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702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958 0.00973 L -0.6191 -0.2152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76" y="-1125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153" grpId="0" animBg="1"/>
      <p:bldP spid="6153" grpId="1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Office">
  <a:themeElements>
    <a:clrScheme name="GasTurb">
      <a:dk1>
        <a:srgbClr val="000000"/>
      </a:dk1>
      <a:lt1>
        <a:srgbClr val="FFFFFF"/>
      </a:lt1>
      <a:dk2>
        <a:srgbClr val="B35ADB"/>
      </a:dk2>
      <a:lt2>
        <a:srgbClr val="444444"/>
      </a:lt2>
      <a:accent1>
        <a:srgbClr val="98A6AE"/>
      </a:accent1>
      <a:accent2>
        <a:srgbClr val="A8B8C1"/>
      </a:accent2>
      <a:accent3>
        <a:srgbClr val="042032"/>
      </a:accent3>
      <a:accent4>
        <a:srgbClr val="0583CB"/>
      </a:accent4>
      <a:accent5>
        <a:srgbClr val="9CD2FF"/>
      </a:accent5>
      <a:accent6>
        <a:srgbClr val="EBEDF0"/>
      </a:accent6>
      <a:hlink>
        <a:srgbClr val="A1A1A1"/>
      </a:hlink>
      <a:folHlink>
        <a:srgbClr val="FFFFF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rtlCol="0">
        <a:spAutoFit/>
      </a:bodyPr>
      <a:lstStyle>
        <a:defPPr algn="l">
          <a:spcAft>
            <a:spcPts val="600"/>
          </a:spcAft>
          <a:defRPr sz="12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1145</Words>
  <Application>Microsoft Office PowerPoint</Application>
  <PresentationFormat>Bildschirmpräsentation (4:3)</PresentationFormat>
  <Paragraphs>195</Paragraphs>
  <Slides>22</Slides>
  <Notes>21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4" baseType="lpstr">
      <vt:lpstr>Office</vt:lpstr>
      <vt:lpstr>Formel</vt:lpstr>
      <vt:lpstr>PowerPoint-Präsentation</vt:lpstr>
      <vt:lpstr>GasTurb 14 Main Window</vt:lpstr>
      <vt:lpstr>We Need Some Data</vt:lpstr>
      <vt:lpstr>Off-Design Input Data Page</vt:lpstr>
      <vt:lpstr>Off-Design Point Summary</vt:lpstr>
      <vt:lpstr>Standard Compressor Map</vt:lpstr>
      <vt:lpstr>Off-Design Input Data Page</vt:lpstr>
      <vt:lpstr>HP Compressor Map</vt:lpstr>
      <vt:lpstr>Map Scaling</vt:lpstr>
      <vt:lpstr>Save the data as Engine Model</vt:lpstr>
      <vt:lpstr>Off-Design Input Data Page</vt:lpstr>
      <vt:lpstr>Compressor Map New</vt:lpstr>
      <vt:lpstr>Compressor Map Old</vt:lpstr>
      <vt:lpstr>Effect of Map Scaling on SFC</vt:lpstr>
      <vt:lpstr>Comparing Measured Data With GasTurb</vt:lpstr>
      <vt:lpstr>Read Test Data</vt:lpstr>
      <vt:lpstr>Making the Comparative Data Visible</vt:lpstr>
      <vt:lpstr>Comparing SFC</vt:lpstr>
      <vt:lpstr>Comparing Compressor Efficiency</vt:lpstr>
      <vt:lpstr>The Compressor Map Editor</vt:lpstr>
      <vt:lpstr>The Compressor Map Editor</vt:lpstr>
      <vt:lpstr>The Simulation Agrees with the Measurements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GasTurb GmbH</dc:creator>
  <cp:lastModifiedBy>Cäsar, Jonas</cp:lastModifiedBy>
  <cp:revision>103</cp:revision>
  <dcterms:created xsi:type="dcterms:W3CDTF">2020-11-18T09:59:32Z</dcterms:created>
  <dcterms:modified xsi:type="dcterms:W3CDTF">2021-06-10T09:49:52Z</dcterms:modified>
</cp:coreProperties>
</file>