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82" r:id="rId2"/>
    <p:sldId id="329" r:id="rId3"/>
    <p:sldId id="296" r:id="rId4"/>
    <p:sldId id="297" r:id="rId5"/>
    <p:sldId id="330"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5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48"/>
    <p:restoredTop sz="94688"/>
  </p:normalViewPr>
  <p:slideViewPr>
    <p:cSldViewPr snapToGrid="0" snapToObjects="1" showGuides="1">
      <p:cViewPr varScale="1">
        <p:scale>
          <a:sx n="107" d="100"/>
          <a:sy n="107" d="100"/>
        </p:scale>
        <p:origin x="-1932"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2EED7-B1A1-4A47-9D9A-049087173050}" type="datetimeFigureOut">
              <a:rPr lang="de-DE" smtClean="0"/>
              <a:t>10.06.2021</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C560C-6A28-0447-8A38-42D0C45BED64}" type="slidenum">
              <a:rPr lang="de-DE" smtClean="0"/>
              <a:t>‹Nr.›</a:t>
            </a:fld>
            <a:endParaRPr lang="de-DE"/>
          </a:p>
        </p:txBody>
      </p:sp>
    </p:spTree>
    <p:extLst>
      <p:ext uri="{BB962C8B-B14F-4D97-AF65-F5344CB8AC3E}">
        <p14:creationId xmlns:p14="http://schemas.microsoft.com/office/powerpoint/2010/main" val="2158478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16918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7</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16918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8</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16918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Name der</a:t>
            </a:r>
            <a:br>
              <a:rPr lang="de-DE" dirty="0"/>
            </a:br>
            <a:r>
              <a:rPr lang="de-DE" dirty="0"/>
              <a:t>Präsentation</a:t>
            </a:r>
          </a:p>
        </p:txBody>
      </p:sp>
      <p:pic>
        <p:nvPicPr>
          <p:cNvPr id="4" name="Grafik 3" descr="Ein Bild, das Spiegel, Reflexion, schließen enthält.&#10;&#10;Automatisch generierte Beschreibung">
            <a:extLst>
              <a:ext uri="{FF2B5EF4-FFF2-40B4-BE49-F238E27FC236}">
                <a16:creationId xmlns:a16="http://schemas.microsoft.com/office/drawing/2014/main" xmlns="" id="{762749F1-D8C3-4340-9341-054A7B68CF7B}"/>
              </a:ext>
            </a:extLst>
          </p:cNvPr>
          <p:cNvPicPr>
            <a:picLocks noChangeAspect="1"/>
          </p:cNvPicPr>
          <p:nvPr userDrawn="1"/>
        </p:nvPicPr>
        <p:blipFill>
          <a:blip r:embed="rId2"/>
          <a:stretch>
            <a:fillRect/>
          </a:stretch>
        </p:blipFill>
        <p:spPr>
          <a:xfrm>
            <a:off x="4334228" y="1440746"/>
            <a:ext cx="4381500" cy="3581400"/>
          </a:xfrm>
          <a:prstGeom prst="rect">
            <a:avLst/>
          </a:prstGeom>
        </p:spPr>
      </p:pic>
      <p:sp>
        <p:nvSpPr>
          <p:cNvPr id="15" name="Datumsplatzhalter 14">
            <a:extLst>
              <a:ext uri="{FF2B5EF4-FFF2-40B4-BE49-F238E27FC236}">
                <a16:creationId xmlns:a16="http://schemas.microsoft.com/office/drawing/2014/main" xmlns="" id="{3D7595FE-711A-4449-B880-7CB488C79B9B}"/>
              </a:ext>
            </a:extLst>
          </p:cNvPr>
          <p:cNvSpPr>
            <a:spLocks noGrp="1"/>
          </p:cNvSpPr>
          <p:nvPr>
            <p:ph type="dt" sz="half" idx="10"/>
          </p:nvPr>
        </p:nvSpPr>
        <p:spPr>
          <a:xfrm>
            <a:off x="0" y="6498000"/>
            <a:ext cx="1260000" cy="360000"/>
          </a:xfrm>
        </p:spPr>
        <p:txBody>
          <a:bodyPr/>
          <a:lstStyle/>
          <a:p>
            <a:pPr algn="r"/>
            <a:fld id="{F9AB38A9-6142-4D15-A904-C309FDF8D5CF}" type="datetime1">
              <a:rPr lang="de-DE" smtClean="0"/>
              <a:t>10.06.2021</a:t>
            </a:fld>
            <a:endParaRPr lang="de-DE"/>
          </a:p>
        </p:txBody>
      </p:sp>
      <p:sp>
        <p:nvSpPr>
          <p:cNvPr id="22" name="Textfeld 21">
            <a:extLst>
              <a:ext uri="{FF2B5EF4-FFF2-40B4-BE49-F238E27FC236}">
                <a16:creationId xmlns:a16="http://schemas.microsoft.com/office/drawing/2014/main" xmlns="" id="{8E7E7E93-DC5F-6F4D-B88D-74079E77BBFB}"/>
              </a:ext>
            </a:extLst>
          </p:cNvPr>
          <p:cNvSpPr txBox="1"/>
          <p:nvPr userDrawn="1"/>
        </p:nvSpPr>
        <p:spPr>
          <a:xfrm>
            <a:off x="1258223"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773845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40FB7D06-E37D-435F-A7C4-5E51242756E0}"/>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xmlns="" id="{DD935F58-708B-4696-9713-034C4E0B4D66}"/>
              </a:ext>
            </a:extLst>
          </p:cNvPr>
          <p:cNvSpPr>
            <a:spLocks noGrp="1"/>
          </p:cNvSpPr>
          <p:nvPr>
            <p:ph type="dt" sz="half" idx="10"/>
          </p:nvPr>
        </p:nvSpPr>
        <p:spPr/>
        <p:txBody>
          <a:bodyPr/>
          <a:lstStyle/>
          <a:p>
            <a:fld id="{CCAE0492-1DC5-439F-BB5A-425EA24A35D4}" type="datetime1">
              <a:rPr lang="de-DE" smtClean="0"/>
              <a:t>10.06.2021</a:t>
            </a:fld>
            <a:endParaRPr lang="de-DE"/>
          </a:p>
        </p:txBody>
      </p:sp>
      <p:sp>
        <p:nvSpPr>
          <p:cNvPr id="4" name="Foliennummernplatzhalter 3">
            <a:extLst>
              <a:ext uri="{FF2B5EF4-FFF2-40B4-BE49-F238E27FC236}">
                <a16:creationId xmlns:a16="http://schemas.microsoft.com/office/drawing/2014/main" xmlns="" id="{7E75418E-B79E-4E90-A7FC-CA63821F7A16}"/>
              </a:ext>
            </a:extLst>
          </p:cNvPr>
          <p:cNvSpPr>
            <a:spLocks noGrp="1"/>
          </p:cNvSpPr>
          <p:nvPr>
            <p:ph type="sldNum" sz="quarter" idx="11"/>
          </p:nvPr>
        </p:nvSpPr>
        <p:spPr/>
        <p:txBody>
          <a:bodyPr/>
          <a:lstStyle>
            <a:lvl1pPr algn="l">
              <a:defRPr/>
            </a:lvl1pPr>
          </a:lstStyle>
          <a:p>
            <a:fld id="{FC702470-8AE9-4E48-9C5F-817F252A268D}" type="slidenum">
              <a:rPr lang="de-DE" smtClean="0"/>
              <a:pPr/>
              <a:t>‹Nr.›</a:t>
            </a:fld>
            <a:endParaRPr lang="de-DE" dirty="0"/>
          </a:p>
        </p:txBody>
      </p:sp>
      <p:sp>
        <p:nvSpPr>
          <p:cNvPr id="5" name="Fußzeilenplatzhalter 4">
            <a:extLst>
              <a:ext uri="{FF2B5EF4-FFF2-40B4-BE49-F238E27FC236}">
                <a16:creationId xmlns:a16="http://schemas.microsoft.com/office/drawing/2014/main" xmlns="" id="{C9CF04F2-8CE2-4F6A-8F6D-2EB985B2BE59}"/>
              </a:ext>
            </a:extLst>
          </p:cNvPr>
          <p:cNvSpPr>
            <a:spLocks noGrp="1"/>
          </p:cNvSpPr>
          <p:nvPr>
            <p:ph type="ftr" sz="quarter" idx="12"/>
          </p:nvPr>
        </p:nvSpPr>
        <p:spPr/>
        <p:txBody>
          <a:bodyPr/>
          <a:lstStyle/>
          <a:p>
            <a:r>
              <a:rPr lang="en-US"/>
              <a:t>Tutorial: Conventional and Model Based Test Analysis</a:t>
            </a:r>
            <a:endParaRPr lang="de-DE" dirty="0"/>
          </a:p>
        </p:txBody>
      </p:sp>
      <p:sp>
        <p:nvSpPr>
          <p:cNvPr id="6" name="Textfeld 5">
            <a:extLst>
              <a:ext uri="{FF2B5EF4-FFF2-40B4-BE49-F238E27FC236}">
                <a16:creationId xmlns:a16="http://schemas.microsoft.com/office/drawing/2014/main" xmlns="" id="{14CDA46C-9982-4097-93ED-4547DCD958C8}"/>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7" name="Textfeld 6">
            <a:extLst>
              <a:ext uri="{FF2B5EF4-FFF2-40B4-BE49-F238E27FC236}">
                <a16:creationId xmlns:a16="http://schemas.microsoft.com/office/drawing/2014/main" xmlns="" id="{C478B05A-4C84-48BB-BB2F-16A798654C10}"/>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888466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defRPr sz="1600" b="1"/>
            </a:lvl1pPr>
            <a:lvl2pPr>
              <a:defRPr sz="1600" b="1"/>
            </a:lvl2pPr>
            <a:lvl3pPr>
              <a:defRPr sz="1600" b="1"/>
            </a:lvl3pPr>
            <a:lvl4pPr>
              <a:defRPr sz="1600" b="1"/>
            </a:lvl4pPr>
            <a:lvl5pPr>
              <a:defRPr sz="1600" b="1"/>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Titel 1">
            <a:extLst>
              <a:ext uri="{FF2B5EF4-FFF2-40B4-BE49-F238E27FC236}">
                <a16:creationId xmlns:a16="http://schemas.microsoft.com/office/drawing/2014/main" xmlns="" id="{8181C9C3-8423-7A49-8A17-1361496BB9CF}"/>
              </a:ext>
            </a:extLst>
          </p:cNvPr>
          <p:cNvSpPr>
            <a:spLocks noGrp="1"/>
          </p:cNvSpPr>
          <p:nvPr>
            <p:ph type="title"/>
          </p:nvPr>
        </p:nvSpPr>
        <p:spPr/>
        <p:txBody>
          <a:bodyPr/>
          <a:lstStyle/>
          <a:p>
            <a:r>
              <a:rPr lang="de-DE"/>
              <a:t>Mastertitelformat bearbeiten</a:t>
            </a:r>
          </a:p>
        </p:txBody>
      </p:sp>
      <p:sp>
        <p:nvSpPr>
          <p:cNvPr id="9" name="Textfeld 8">
            <a:extLst>
              <a:ext uri="{FF2B5EF4-FFF2-40B4-BE49-F238E27FC236}">
                <a16:creationId xmlns:a16="http://schemas.microsoft.com/office/drawing/2014/main" xmlns="" id="{EE90E039-1795-8F4F-8A8D-0562E8EC2FEB}"/>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28" name="Datumsplatzhalter 27">
            <a:extLst>
              <a:ext uri="{FF2B5EF4-FFF2-40B4-BE49-F238E27FC236}">
                <a16:creationId xmlns:a16="http://schemas.microsoft.com/office/drawing/2014/main" xmlns="" id="{037767AB-8017-C34A-89CC-BD0CCECD65DA}"/>
              </a:ext>
            </a:extLst>
          </p:cNvPr>
          <p:cNvSpPr>
            <a:spLocks noGrp="1"/>
          </p:cNvSpPr>
          <p:nvPr>
            <p:ph type="dt" sz="half" idx="14"/>
          </p:nvPr>
        </p:nvSpPr>
        <p:spPr/>
        <p:txBody>
          <a:bodyPr/>
          <a:lstStyle/>
          <a:p>
            <a:pPr algn="r"/>
            <a:fld id="{BF2BA517-ECA4-4A5B-902E-3808C1BACC2C}" type="datetime1">
              <a:rPr lang="de-DE" smtClean="0"/>
              <a:t>10.06.2021</a:t>
            </a:fld>
            <a:endParaRPr lang="de-DE"/>
          </a:p>
        </p:txBody>
      </p:sp>
      <p:sp>
        <p:nvSpPr>
          <p:cNvPr id="29" name="Fußzeilenplatzhalter 28">
            <a:extLst>
              <a:ext uri="{FF2B5EF4-FFF2-40B4-BE49-F238E27FC236}">
                <a16:creationId xmlns:a16="http://schemas.microsoft.com/office/drawing/2014/main" xmlns="" id="{325680AD-BD23-E345-8F62-3143885A3149}"/>
              </a:ext>
            </a:extLst>
          </p:cNvPr>
          <p:cNvSpPr>
            <a:spLocks noGrp="1"/>
          </p:cNvSpPr>
          <p:nvPr>
            <p:ph type="ftr" sz="quarter" idx="15"/>
          </p:nvPr>
        </p:nvSpPr>
        <p:spPr/>
        <p:txBody>
          <a:bodyPr/>
          <a:lstStyle/>
          <a:p>
            <a:r>
              <a:rPr lang="en-US"/>
              <a:t>Tutorial: Conventional and Model Based Test Analysis</a:t>
            </a:r>
            <a:endParaRPr lang="de-DE" b="1"/>
          </a:p>
        </p:txBody>
      </p:sp>
      <p:sp>
        <p:nvSpPr>
          <p:cNvPr id="30" name="Foliennummernplatzhalter 29">
            <a:extLst>
              <a:ext uri="{FF2B5EF4-FFF2-40B4-BE49-F238E27FC236}">
                <a16:creationId xmlns:a16="http://schemas.microsoft.com/office/drawing/2014/main" xmlns="" id="{A64CF172-1769-4445-9DDB-668A5CB60B73}"/>
              </a:ext>
            </a:extLst>
          </p:cNvPr>
          <p:cNvSpPr>
            <a:spLocks noGrp="1"/>
          </p:cNvSpPr>
          <p:nvPr>
            <p:ph type="sldNum" sz="quarter" idx="16"/>
          </p:nvPr>
        </p:nvSpPr>
        <p:spPr/>
        <p:txBody>
          <a:bodyPr/>
          <a:lstStyle/>
          <a:p>
            <a:pPr algn="l"/>
            <a:fld id="{FC702470-8AE9-4E48-9C5F-817F252A268D}" type="slidenum">
              <a:rPr lang="de-DE"/>
              <a:pPr algn="l"/>
              <a:t>‹Nr.›</a:t>
            </a:fld>
            <a:endParaRPr lang="de-DE"/>
          </a:p>
        </p:txBody>
      </p:sp>
      <p:sp>
        <p:nvSpPr>
          <p:cNvPr id="31" name="Textfeld 30">
            <a:extLst>
              <a:ext uri="{FF2B5EF4-FFF2-40B4-BE49-F238E27FC236}">
                <a16:creationId xmlns:a16="http://schemas.microsoft.com/office/drawing/2014/main" xmlns="" id="{CE72AF00-A87B-024C-A656-AE7C82EF9E21}"/>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969530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haltsseit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1092163-583A-2F4B-BFDE-7EFCB995FA30}"/>
              </a:ext>
            </a:extLst>
          </p:cNvPr>
          <p:cNvSpPr>
            <a:spLocks noGrp="1"/>
          </p:cNvSpPr>
          <p:nvPr>
            <p:ph type="title"/>
          </p:nvPr>
        </p:nvSpPr>
        <p:spPr/>
        <p:txBody>
          <a:bodyPr/>
          <a:lstStyle/>
          <a:p>
            <a:r>
              <a:rPr lang="de-DE" dirty="0"/>
              <a:t>Mastertitelformat bearbeiten</a:t>
            </a:r>
          </a:p>
        </p:txBody>
      </p:sp>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spcBef>
                <a:spcPts val="0"/>
              </a:spcBef>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Bildplatzhalter 7">
            <a:extLst>
              <a:ext uri="{FF2B5EF4-FFF2-40B4-BE49-F238E27FC236}">
                <a16:creationId xmlns:a16="http://schemas.microsoft.com/office/drawing/2014/main" xmlns="" id="{9087E3F6-B1CF-1448-BC0C-184E33765E46}"/>
              </a:ext>
            </a:extLst>
          </p:cNvPr>
          <p:cNvSpPr>
            <a:spLocks noGrp="1"/>
          </p:cNvSpPr>
          <p:nvPr>
            <p:ph type="pic" sz="quarter" idx="14"/>
          </p:nvPr>
        </p:nvSpPr>
        <p:spPr>
          <a:xfrm>
            <a:off x="4752000" y="1439862"/>
            <a:ext cx="3960000" cy="2700000"/>
          </a:xfrm>
        </p:spPr>
        <p:txBody>
          <a:bodyPr/>
          <a:lstStyle/>
          <a:p>
            <a:endParaRPr lang="de-DE"/>
          </a:p>
        </p:txBody>
      </p:sp>
      <p:sp>
        <p:nvSpPr>
          <p:cNvPr id="10" name="Textfeld 9">
            <a:extLst>
              <a:ext uri="{FF2B5EF4-FFF2-40B4-BE49-F238E27FC236}">
                <a16:creationId xmlns:a16="http://schemas.microsoft.com/office/drawing/2014/main" xmlns="" id="{B4D44C8A-79F3-A44D-87F1-F317CACA4AAD}"/>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13" name="Datumsplatzhalter 12">
            <a:extLst>
              <a:ext uri="{FF2B5EF4-FFF2-40B4-BE49-F238E27FC236}">
                <a16:creationId xmlns:a16="http://schemas.microsoft.com/office/drawing/2014/main" xmlns="" id="{365C1F17-23E8-634A-92BF-C2B526E18203}"/>
              </a:ext>
            </a:extLst>
          </p:cNvPr>
          <p:cNvSpPr>
            <a:spLocks noGrp="1"/>
          </p:cNvSpPr>
          <p:nvPr>
            <p:ph type="dt" sz="half" idx="15"/>
          </p:nvPr>
        </p:nvSpPr>
        <p:spPr/>
        <p:txBody>
          <a:bodyPr/>
          <a:lstStyle/>
          <a:p>
            <a:pPr algn="r"/>
            <a:fld id="{0664655F-D906-45FA-B719-D3086A325FAC}" type="datetime1">
              <a:rPr lang="de-DE" smtClean="0"/>
              <a:t>10.06.2021</a:t>
            </a:fld>
            <a:endParaRPr lang="de-DE"/>
          </a:p>
        </p:txBody>
      </p:sp>
      <p:sp>
        <p:nvSpPr>
          <p:cNvPr id="14" name="Fußzeilenplatzhalter 13">
            <a:extLst>
              <a:ext uri="{FF2B5EF4-FFF2-40B4-BE49-F238E27FC236}">
                <a16:creationId xmlns:a16="http://schemas.microsoft.com/office/drawing/2014/main" xmlns="" id="{174BDC40-CB9C-1844-AA3C-158DC76766EF}"/>
              </a:ext>
            </a:extLst>
          </p:cNvPr>
          <p:cNvSpPr>
            <a:spLocks noGrp="1"/>
          </p:cNvSpPr>
          <p:nvPr>
            <p:ph type="ftr" sz="quarter" idx="16"/>
          </p:nvPr>
        </p:nvSpPr>
        <p:spPr/>
        <p:txBody>
          <a:bodyPr/>
          <a:lstStyle/>
          <a:p>
            <a:r>
              <a:rPr lang="en-US"/>
              <a:t>Tutorial: Conventional and Model Based Test Analysis</a:t>
            </a:r>
            <a:endParaRPr lang="de-DE" b="1"/>
          </a:p>
        </p:txBody>
      </p:sp>
      <p:sp>
        <p:nvSpPr>
          <p:cNvPr id="15" name="Foliennummernplatzhalter 14">
            <a:extLst>
              <a:ext uri="{FF2B5EF4-FFF2-40B4-BE49-F238E27FC236}">
                <a16:creationId xmlns:a16="http://schemas.microsoft.com/office/drawing/2014/main" xmlns="" id="{A3522CDE-30BA-D540-852F-15132EAB307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6" name="Textfeld 15">
            <a:extLst>
              <a:ext uri="{FF2B5EF4-FFF2-40B4-BE49-F238E27FC236}">
                <a16:creationId xmlns:a16="http://schemas.microsoft.com/office/drawing/2014/main" xmlns="" id="{B98ECBA5-300B-FA4F-BF8A-E60E8952D827}"/>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231793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seit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1092163-583A-2F4B-BFDE-7EFCB995FA30}"/>
              </a:ext>
            </a:extLst>
          </p:cNvPr>
          <p:cNvSpPr>
            <a:spLocks noGrp="1"/>
          </p:cNvSpPr>
          <p:nvPr>
            <p:ph type="title"/>
          </p:nvPr>
        </p:nvSpPr>
        <p:spPr/>
        <p:txBody>
          <a:bodyPr/>
          <a:lstStyle/>
          <a:p>
            <a:r>
              <a:rPr lang="de-DE"/>
              <a:t>Mastertitelformat bearbeiten</a:t>
            </a:r>
          </a:p>
        </p:txBody>
      </p:sp>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6">
            <a:extLst>
              <a:ext uri="{FF2B5EF4-FFF2-40B4-BE49-F238E27FC236}">
                <a16:creationId xmlns:a16="http://schemas.microsoft.com/office/drawing/2014/main" xmlns="" id="{2E02AABC-6200-E643-B58A-7FCDADB10A30}"/>
              </a:ext>
            </a:extLst>
          </p:cNvPr>
          <p:cNvSpPr>
            <a:spLocks noGrp="1"/>
          </p:cNvSpPr>
          <p:nvPr>
            <p:ph sz="quarter" idx="14"/>
          </p:nvPr>
        </p:nvSpPr>
        <p:spPr>
          <a:xfrm>
            <a:off x="47520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Textfeld 9">
            <a:extLst>
              <a:ext uri="{FF2B5EF4-FFF2-40B4-BE49-F238E27FC236}">
                <a16:creationId xmlns:a16="http://schemas.microsoft.com/office/drawing/2014/main" xmlns="" id="{E64D325D-0967-244D-A5A0-D8883BE01077}"/>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6" name="Datumsplatzhalter 5">
            <a:extLst>
              <a:ext uri="{FF2B5EF4-FFF2-40B4-BE49-F238E27FC236}">
                <a16:creationId xmlns:a16="http://schemas.microsoft.com/office/drawing/2014/main" xmlns="" id="{3A438B45-F881-2246-94A0-2FF39D2DCB54}"/>
              </a:ext>
            </a:extLst>
          </p:cNvPr>
          <p:cNvSpPr>
            <a:spLocks noGrp="1"/>
          </p:cNvSpPr>
          <p:nvPr>
            <p:ph type="dt" sz="half" idx="15"/>
          </p:nvPr>
        </p:nvSpPr>
        <p:spPr/>
        <p:txBody>
          <a:bodyPr/>
          <a:lstStyle/>
          <a:p>
            <a:pPr algn="r"/>
            <a:fld id="{EA4B8CA2-4FBC-49EA-8341-FDD4288E7C58}" type="datetime1">
              <a:rPr lang="de-DE" smtClean="0"/>
              <a:t>10.06.2021</a:t>
            </a:fld>
            <a:endParaRPr lang="de-DE"/>
          </a:p>
        </p:txBody>
      </p:sp>
      <p:sp>
        <p:nvSpPr>
          <p:cNvPr id="11" name="Fußzeilenplatzhalter 10">
            <a:extLst>
              <a:ext uri="{FF2B5EF4-FFF2-40B4-BE49-F238E27FC236}">
                <a16:creationId xmlns:a16="http://schemas.microsoft.com/office/drawing/2014/main" xmlns="" id="{8E2E0CD9-DBFD-C747-BEC0-E4EFED4657F2}"/>
              </a:ext>
            </a:extLst>
          </p:cNvPr>
          <p:cNvSpPr>
            <a:spLocks noGrp="1"/>
          </p:cNvSpPr>
          <p:nvPr>
            <p:ph type="ftr" sz="quarter" idx="16"/>
          </p:nvPr>
        </p:nvSpPr>
        <p:spPr/>
        <p:txBody>
          <a:bodyPr/>
          <a:lstStyle/>
          <a:p>
            <a:r>
              <a:rPr lang="en-US"/>
              <a:t>Tutorial: Conventional and Model Based Test Analysis</a:t>
            </a:r>
            <a:endParaRPr lang="de-DE" b="1"/>
          </a:p>
        </p:txBody>
      </p:sp>
      <p:sp>
        <p:nvSpPr>
          <p:cNvPr id="12" name="Foliennummernplatzhalter 11">
            <a:extLst>
              <a:ext uri="{FF2B5EF4-FFF2-40B4-BE49-F238E27FC236}">
                <a16:creationId xmlns:a16="http://schemas.microsoft.com/office/drawing/2014/main" xmlns="" id="{9A7BFD55-777A-734B-954A-4C53C9872BA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3" name="Textfeld 12">
            <a:extLst>
              <a:ext uri="{FF2B5EF4-FFF2-40B4-BE49-F238E27FC236}">
                <a16:creationId xmlns:a16="http://schemas.microsoft.com/office/drawing/2014/main" xmlns="" id="{68F7F9F0-3592-0C4B-8E97-4BDA795EF13F}"/>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4243453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hlußseite">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xmlns="" id="{2A78F88F-EFCE-F446-97FF-49593E3DA5F2}"/>
              </a:ext>
            </a:extLst>
          </p:cNvPr>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Thank</a:t>
            </a:r>
            <a:r>
              <a:rPr lang="de-DE" dirty="0"/>
              <a:t> </a:t>
            </a:r>
            <a:r>
              <a:rPr lang="de-DE" dirty="0" err="1"/>
              <a:t>you</a:t>
            </a:r>
            <a:r>
              <a:rPr lang="de-DE" dirty="0"/>
              <a:t> </a:t>
            </a:r>
            <a:r>
              <a:rPr lang="de-DE" dirty="0" err="1"/>
              <a:t>for</a:t>
            </a:r>
            <a:r>
              <a:rPr lang="de-DE" dirty="0"/>
              <a:t> </a:t>
            </a:r>
            <a:br>
              <a:rPr lang="de-DE" dirty="0"/>
            </a:br>
            <a:r>
              <a:rPr lang="de-DE" dirty="0" err="1"/>
              <a:t>your</a:t>
            </a:r>
            <a:r>
              <a:rPr lang="de-DE" dirty="0"/>
              <a:t> </a:t>
            </a:r>
            <a:r>
              <a:rPr lang="de-DE" dirty="0" err="1"/>
              <a:t>attention</a:t>
            </a:r>
            <a:r>
              <a:rPr lang="de-DE" dirty="0"/>
              <a:t>!</a:t>
            </a:r>
          </a:p>
        </p:txBody>
      </p:sp>
      <p:pic>
        <p:nvPicPr>
          <p:cNvPr id="9" name="Grafik 8" descr="Ein Bild, das Text enthält.&#10;&#10;Automatisch generierte Beschreibung">
            <a:extLst>
              <a:ext uri="{FF2B5EF4-FFF2-40B4-BE49-F238E27FC236}">
                <a16:creationId xmlns:a16="http://schemas.microsoft.com/office/drawing/2014/main" xmlns="" id="{ED03E7CB-462F-2244-9992-44CC3AF97FFB}"/>
              </a:ext>
            </a:extLst>
          </p:cNvPr>
          <p:cNvPicPr>
            <a:picLocks noChangeAspect="1"/>
          </p:cNvPicPr>
          <p:nvPr userDrawn="1"/>
        </p:nvPicPr>
        <p:blipFill>
          <a:blip r:embed="rId2"/>
          <a:stretch>
            <a:fillRect/>
          </a:stretch>
        </p:blipFill>
        <p:spPr>
          <a:xfrm>
            <a:off x="4328584" y="1435100"/>
            <a:ext cx="4381500" cy="3581400"/>
          </a:xfrm>
          <a:prstGeom prst="rect">
            <a:avLst/>
          </a:prstGeom>
        </p:spPr>
      </p:pic>
      <p:sp>
        <p:nvSpPr>
          <p:cNvPr id="8" name="Textfeld 7">
            <a:extLst>
              <a:ext uri="{FF2B5EF4-FFF2-40B4-BE49-F238E27FC236}">
                <a16:creationId xmlns:a16="http://schemas.microsoft.com/office/drawing/2014/main" xmlns="" id="{7EAD567A-41A3-C448-9B1E-295CFC050791}"/>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5" name="Datumsplatzhalter 4">
            <a:extLst>
              <a:ext uri="{FF2B5EF4-FFF2-40B4-BE49-F238E27FC236}">
                <a16:creationId xmlns:a16="http://schemas.microsoft.com/office/drawing/2014/main" xmlns="" id="{28C1D7D6-89CD-6D4C-8D61-04761664AF7F}"/>
              </a:ext>
            </a:extLst>
          </p:cNvPr>
          <p:cNvSpPr>
            <a:spLocks noGrp="1"/>
          </p:cNvSpPr>
          <p:nvPr>
            <p:ph type="dt" sz="half" idx="10"/>
          </p:nvPr>
        </p:nvSpPr>
        <p:spPr/>
        <p:txBody>
          <a:bodyPr/>
          <a:lstStyle/>
          <a:p>
            <a:pPr algn="r"/>
            <a:fld id="{EA9AE489-B95A-47B1-B07B-0D7887095208}" type="datetime1">
              <a:rPr lang="de-DE" smtClean="0"/>
              <a:t>10.06.2021</a:t>
            </a:fld>
            <a:endParaRPr lang="de-DE"/>
          </a:p>
        </p:txBody>
      </p:sp>
      <p:sp>
        <p:nvSpPr>
          <p:cNvPr id="10" name="Fußzeilenplatzhalter 9">
            <a:extLst>
              <a:ext uri="{FF2B5EF4-FFF2-40B4-BE49-F238E27FC236}">
                <a16:creationId xmlns:a16="http://schemas.microsoft.com/office/drawing/2014/main" xmlns="" id="{A37FBE7D-934D-E64E-8A88-07E474B3B63D}"/>
              </a:ext>
            </a:extLst>
          </p:cNvPr>
          <p:cNvSpPr>
            <a:spLocks noGrp="1"/>
          </p:cNvSpPr>
          <p:nvPr>
            <p:ph type="ftr" sz="quarter" idx="11"/>
          </p:nvPr>
        </p:nvSpPr>
        <p:spPr/>
        <p:txBody>
          <a:bodyPr/>
          <a:lstStyle/>
          <a:p>
            <a:r>
              <a:rPr lang="en-US"/>
              <a:t>Tutorial: Conventional and Model Based Test Analysis</a:t>
            </a:r>
            <a:endParaRPr lang="de-DE" b="1"/>
          </a:p>
        </p:txBody>
      </p:sp>
      <p:sp>
        <p:nvSpPr>
          <p:cNvPr id="11" name="Foliennummernplatzhalter 10">
            <a:extLst>
              <a:ext uri="{FF2B5EF4-FFF2-40B4-BE49-F238E27FC236}">
                <a16:creationId xmlns:a16="http://schemas.microsoft.com/office/drawing/2014/main" xmlns="" id="{3EE30701-34DD-3844-BF24-BB39A7DFA743}"/>
              </a:ext>
            </a:extLst>
          </p:cNvPr>
          <p:cNvSpPr>
            <a:spLocks noGrp="1"/>
          </p:cNvSpPr>
          <p:nvPr>
            <p:ph type="sldNum" sz="quarter" idx="12"/>
          </p:nvPr>
        </p:nvSpPr>
        <p:spPr/>
        <p:txBody>
          <a:bodyPr/>
          <a:lstStyle/>
          <a:p>
            <a:pPr algn="l"/>
            <a:fld id="{FC702470-8AE9-4E48-9C5F-817F252A268D}" type="slidenum">
              <a:rPr lang="de-DE"/>
              <a:pPr algn="l"/>
              <a:t>‹Nr.›</a:t>
            </a:fld>
            <a:endParaRPr lang="de-DE"/>
          </a:p>
        </p:txBody>
      </p:sp>
      <p:sp>
        <p:nvSpPr>
          <p:cNvPr id="12" name="Textfeld 11">
            <a:extLst>
              <a:ext uri="{FF2B5EF4-FFF2-40B4-BE49-F238E27FC236}">
                <a16:creationId xmlns:a16="http://schemas.microsoft.com/office/drawing/2014/main" xmlns="" id="{91A24AD7-99C6-0449-AF46-F2BA76D9558C}"/>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328845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014413" y="3198884"/>
            <a:ext cx="7772400" cy="1362075"/>
          </a:xfrm>
        </p:spPr>
        <p:txBody>
          <a:bodyPr anchor="t"/>
          <a:lstStyle>
            <a:lvl1pPr algn="l">
              <a:defRPr sz="4000" b="1" cap="all"/>
            </a:lvl1pPr>
          </a:lstStyle>
          <a:p>
            <a:r>
              <a:rPr lang="de-DE"/>
              <a:t>Titelmasterformat durch Klicken bearbeiten</a:t>
            </a:r>
            <a:endParaRPr lang="de-DE" dirty="0"/>
          </a:p>
        </p:txBody>
      </p:sp>
      <p:sp>
        <p:nvSpPr>
          <p:cNvPr id="3" name="Textplatzhalter 2"/>
          <p:cNvSpPr>
            <a:spLocks noGrp="1"/>
          </p:cNvSpPr>
          <p:nvPr>
            <p:ph type="body" idx="1"/>
          </p:nvPr>
        </p:nvSpPr>
        <p:spPr>
          <a:xfrm>
            <a:off x="1014413" y="169869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Datumsplatzhalter 4"/>
          <p:cNvSpPr>
            <a:spLocks noGrp="1"/>
          </p:cNvSpPr>
          <p:nvPr>
            <p:ph type="dt" sz="half" idx="10"/>
          </p:nvPr>
        </p:nvSpPr>
        <p:spPr/>
        <p:txBody>
          <a:bodyPr/>
          <a:lstStyle/>
          <a:p>
            <a:fld id="{395B7B64-2133-4B74-BE33-FB2D2A5B384F}" type="datetime1">
              <a:rPr lang="de-DE" smtClean="0"/>
              <a:t>10.06.2021</a:t>
            </a:fld>
            <a:endParaRPr lang="en-US"/>
          </a:p>
        </p:txBody>
      </p:sp>
      <p:sp>
        <p:nvSpPr>
          <p:cNvPr id="6" name="Fußzeilenplatzhalter 5"/>
          <p:cNvSpPr>
            <a:spLocks noGrp="1"/>
          </p:cNvSpPr>
          <p:nvPr>
            <p:ph type="ftr" sz="quarter" idx="11"/>
          </p:nvPr>
        </p:nvSpPr>
        <p:spPr/>
        <p:txBody>
          <a:bodyPr/>
          <a:lstStyle/>
          <a:p>
            <a:r>
              <a:rPr lang="en-US"/>
              <a:t>Tutorial: Conventional and Model Based Test Analysis</a:t>
            </a:r>
            <a:endParaRPr lang="en-US" dirty="0"/>
          </a:p>
        </p:txBody>
      </p:sp>
      <p:sp>
        <p:nvSpPr>
          <p:cNvPr id="9" name="Foliennummernplatzhalter 8"/>
          <p:cNvSpPr>
            <a:spLocks noGrp="1"/>
          </p:cNvSpPr>
          <p:nvPr>
            <p:ph type="sldNum" sz="quarter" idx="12"/>
          </p:nvPr>
        </p:nvSpPr>
        <p:spPr/>
        <p:txBody>
          <a:bodyPr/>
          <a:lstStyle/>
          <a:p>
            <a:fld id="{716C85B0-BC9C-426C-9911-E9BD28E8AC6E}" type="slidenum">
              <a:rPr lang="en-US" smtClean="0"/>
              <a:pPr/>
              <a:t>‹Nr.›</a:t>
            </a:fld>
            <a:endParaRPr lang="en-US"/>
          </a:p>
        </p:txBody>
      </p:sp>
    </p:spTree>
    <p:extLst>
      <p:ext uri="{BB962C8B-B14F-4D97-AF65-F5344CB8AC3E}">
        <p14:creationId xmlns:p14="http://schemas.microsoft.com/office/powerpoint/2010/main" val="1553328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t>Titelmasterformat durch Klicken bearbeiten</a:t>
            </a:r>
          </a:p>
        </p:txBody>
      </p:sp>
      <p:sp>
        <p:nvSpPr>
          <p:cNvPr id="4" name="Datumsplatzhalter 3"/>
          <p:cNvSpPr>
            <a:spLocks noGrp="1"/>
          </p:cNvSpPr>
          <p:nvPr>
            <p:ph type="dt" sz="half" idx="10"/>
          </p:nvPr>
        </p:nvSpPr>
        <p:spPr/>
        <p:txBody>
          <a:bodyPr/>
          <a:lstStyle/>
          <a:p>
            <a:fld id="{F221B62B-4670-470F-A607-37694F753078}" type="datetime1">
              <a:rPr lang="de-DE" smtClean="0"/>
              <a:t>10.06.2021</a:t>
            </a:fld>
            <a:endParaRPr lang="en-US"/>
          </a:p>
        </p:txBody>
      </p:sp>
      <p:sp>
        <p:nvSpPr>
          <p:cNvPr id="5" name="Fußzeilenplatzhalter 4"/>
          <p:cNvSpPr>
            <a:spLocks noGrp="1"/>
          </p:cNvSpPr>
          <p:nvPr>
            <p:ph type="ftr" sz="quarter" idx="11"/>
          </p:nvPr>
        </p:nvSpPr>
        <p:spPr/>
        <p:txBody>
          <a:bodyPr/>
          <a:lstStyle/>
          <a:p>
            <a:r>
              <a:rPr lang="en-US"/>
              <a:t>Tutorial: Conventional and Model Based Test Analysis</a:t>
            </a:r>
            <a:endParaRPr lang="en-US" dirty="0"/>
          </a:p>
        </p:txBody>
      </p:sp>
      <p:sp>
        <p:nvSpPr>
          <p:cNvPr id="7" name="Foliennummernplatzhalter 6"/>
          <p:cNvSpPr>
            <a:spLocks noGrp="1"/>
          </p:cNvSpPr>
          <p:nvPr>
            <p:ph type="sldNum" sz="quarter" idx="12"/>
          </p:nvPr>
        </p:nvSpPr>
        <p:spPr/>
        <p:txBody>
          <a:bodyPr/>
          <a:lstStyle/>
          <a:p>
            <a:fld id="{6F6D7067-A3EC-48B5-AD33-8A0A08ED16FE}" type="slidenum">
              <a:rPr lang="en-US" smtClean="0"/>
              <a:pPr/>
              <a:t>‹Nr.›</a:t>
            </a:fld>
            <a:endParaRPr lang="en-US"/>
          </a:p>
        </p:txBody>
      </p:sp>
    </p:spTree>
    <p:extLst>
      <p:ext uri="{BB962C8B-B14F-4D97-AF65-F5344CB8AC3E}">
        <p14:creationId xmlns:p14="http://schemas.microsoft.com/office/powerpoint/2010/main" val="1360835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xmlns="" id="{29843791-64EE-6344-BCC2-9760E87B2C6F}"/>
              </a:ext>
            </a:extLst>
          </p:cNvPr>
          <p:cNvPicPr>
            <a:picLocks noChangeAspect="1"/>
          </p:cNvPicPr>
          <p:nvPr userDrawn="1"/>
        </p:nvPicPr>
        <p:blipFill>
          <a:blip r:embed="rId10"/>
          <a:stretch>
            <a:fillRect/>
          </a:stretch>
        </p:blipFill>
        <p:spPr>
          <a:xfrm>
            <a:off x="0" y="0"/>
            <a:ext cx="9144000" cy="950976"/>
          </a:xfrm>
          <a:prstGeom prst="rect">
            <a:avLst/>
          </a:prstGeom>
        </p:spPr>
      </p:pic>
      <p:pic>
        <p:nvPicPr>
          <p:cNvPr id="10" name="Grafik 9">
            <a:extLst>
              <a:ext uri="{FF2B5EF4-FFF2-40B4-BE49-F238E27FC236}">
                <a16:creationId xmlns:a16="http://schemas.microsoft.com/office/drawing/2014/main" xmlns="" id="{0EA1209B-2654-B740-B779-89B1436F414A}"/>
              </a:ext>
            </a:extLst>
          </p:cNvPr>
          <p:cNvPicPr>
            <a:picLocks noChangeAspect="1"/>
          </p:cNvPicPr>
          <p:nvPr userDrawn="1"/>
        </p:nvPicPr>
        <p:blipFill>
          <a:blip r:embed="rId11"/>
          <a:stretch>
            <a:fillRect/>
          </a:stretch>
        </p:blipFill>
        <p:spPr>
          <a:xfrm>
            <a:off x="0" y="6464300"/>
            <a:ext cx="9144000" cy="393700"/>
          </a:xfrm>
          <a:prstGeom prst="rect">
            <a:avLst/>
          </a:prstGeom>
        </p:spPr>
      </p:pic>
      <p:sp>
        <p:nvSpPr>
          <p:cNvPr id="3" name="Text Placeholder 2"/>
          <p:cNvSpPr>
            <a:spLocks noGrp="1"/>
          </p:cNvSpPr>
          <p:nvPr>
            <p:ph type="body" idx="1"/>
          </p:nvPr>
        </p:nvSpPr>
        <p:spPr>
          <a:xfrm>
            <a:off x="432000" y="1440000"/>
            <a:ext cx="3960000" cy="486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Title Placeholder 1"/>
          <p:cNvSpPr>
            <a:spLocks noGrp="1"/>
          </p:cNvSpPr>
          <p:nvPr>
            <p:ph type="title"/>
          </p:nvPr>
        </p:nvSpPr>
        <p:spPr>
          <a:xfrm>
            <a:off x="432000" y="0"/>
            <a:ext cx="6660000" cy="900000"/>
          </a:xfrm>
          <a:prstGeom prst="rect">
            <a:avLst/>
          </a:prstGeom>
        </p:spPr>
        <p:txBody>
          <a:bodyPr vert="horz" lIns="0" tIns="0" rIns="0" bIns="0" rtlCol="0" anchor="ctr">
            <a:normAutofit/>
          </a:bodyPr>
          <a:lstStyle/>
          <a:p>
            <a:r>
              <a:rPr lang="de-DE" dirty="0"/>
              <a:t>Mastertitelformat bearbeiten</a:t>
            </a:r>
            <a:endParaRPr lang="en-US" dirty="0"/>
          </a:p>
        </p:txBody>
      </p:sp>
      <p:pic>
        <p:nvPicPr>
          <p:cNvPr id="11" name="Grafik 10" descr="Ein Bild, das Himmel, Ebene, draußen, fliegend enthält.&#10;&#10;Automatisch generierte Beschreibung">
            <a:extLst>
              <a:ext uri="{FF2B5EF4-FFF2-40B4-BE49-F238E27FC236}">
                <a16:creationId xmlns:a16="http://schemas.microsoft.com/office/drawing/2014/main" xmlns="" id="{BC3D0F2B-46A3-0842-A364-9D402A6FB284}"/>
              </a:ext>
            </a:extLst>
          </p:cNvPr>
          <p:cNvPicPr>
            <a:picLocks noChangeAspect="1"/>
          </p:cNvPicPr>
          <p:nvPr userDrawn="1"/>
        </p:nvPicPr>
        <p:blipFill>
          <a:blip r:embed="rId12"/>
          <a:stretch>
            <a:fillRect/>
          </a:stretch>
        </p:blipFill>
        <p:spPr>
          <a:xfrm>
            <a:off x="7924800" y="6502400"/>
            <a:ext cx="1219200" cy="355600"/>
          </a:xfrm>
          <a:prstGeom prst="rect">
            <a:avLst/>
          </a:prstGeom>
        </p:spPr>
      </p:pic>
      <p:sp>
        <p:nvSpPr>
          <p:cNvPr id="4" name="Datumsplatzhalter 3">
            <a:extLst>
              <a:ext uri="{FF2B5EF4-FFF2-40B4-BE49-F238E27FC236}">
                <a16:creationId xmlns:a16="http://schemas.microsoft.com/office/drawing/2014/main" xmlns="" id="{9E3BC810-BAEC-5E4E-8002-083D9723C8B4}"/>
              </a:ext>
            </a:extLst>
          </p:cNvPr>
          <p:cNvSpPr>
            <a:spLocks noGrp="1"/>
          </p:cNvSpPr>
          <p:nvPr>
            <p:ph type="dt" sz="half" idx="2"/>
          </p:nvPr>
        </p:nvSpPr>
        <p:spPr>
          <a:xfrm>
            <a:off x="3780000" y="6498000"/>
            <a:ext cx="1260000" cy="360000"/>
          </a:xfrm>
          <a:prstGeom prst="rect">
            <a:avLst/>
          </a:prstGeom>
        </p:spPr>
        <p:txBody>
          <a:bodyPr vert="horz" lIns="0" tIns="0" rIns="72000" bIns="0" rtlCol="0" anchor="ctr"/>
          <a:lstStyle>
            <a:lvl1pPr algn="r">
              <a:defRPr sz="1200" b="0">
                <a:solidFill>
                  <a:schemeClr val="bg2">
                    <a:alpha val="50000"/>
                  </a:schemeClr>
                </a:solidFill>
              </a:defRPr>
            </a:lvl1pPr>
          </a:lstStyle>
          <a:p>
            <a:fld id="{1BBE88EF-E41A-414E-8B58-51680C31A573}" type="datetime1">
              <a:rPr lang="de-DE" smtClean="0"/>
              <a:t>10.06.2021</a:t>
            </a:fld>
            <a:endParaRPr lang="de-DE"/>
          </a:p>
        </p:txBody>
      </p:sp>
      <p:sp>
        <p:nvSpPr>
          <p:cNvPr id="6" name="Foliennummernplatzhalter 5">
            <a:extLst>
              <a:ext uri="{FF2B5EF4-FFF2-40B4-BE49-F238E27FC236}">
                <a16:creationId xmlns:a16="http://schemas.microsoft.com/office/drawing/2014/main" xmlns="" id="{2EDBC5D1-4EC5-CF43-8824-44A48F0A8ECE}"/>
              </a:ext>
            </a:extLst>
          </p:cNvPr>
          <p:cNvSpPr>
            <a:spLocks noGrp="1"/>
          </p:cNvSpPr>
          <p:nvPr>
            <p:ph type="sldNum" sz="quarter" idx="4"/>
          </p:nvPr>
        </p:nvSpPr>
        <p:spPr>
          <a:xfrm>
            <a:off x="7524752" y="6498000"/>
            <a:ext cx="360000" cy="360000"/>
          </a:xfrm>
          <a:prstGeom prst="rect">
            <a:avLst/>
          </a:prstGeom>
        </p:spPr>
        <p:txBody>
          <a:bodyPr vert="horz" lIns="0" tIns="0" rIns="0" bIns="0" rtlCol="0" anchor="ctr"/>
          <a:lstStyle>
            <a:lvl1pPr algn="r">
              <a:defRPr sz="1200" b="1">
                <a:solidFill>
                  <a:schemeClr val="bg2">
                    <a:alpha val="50000"/>
                  </a:schemeClr>
                </a:solidFill>
              </a:defRPr>
            </a:lvl1pPr>
          </a:lstStyle>
          <a:p>
            <a:pPr algn="l"/>
            <a:fld id="{FC702470-8AE9-4E48-9C5F-817F252A268D}" type="slidenum">
              <a:rPr lang="de-DE"/>
              <a:pPr algn="l"/>
              <a:t>‹Nr.›</a:t>
            </a:fld>
            <a:endParaRPr lang="de-DE"/>
          </a:p>
        </p:txBody>
      </p:sp>
      <p:sp>
        <p:nvSpPr>
          <p:cNvPr id="7" name="Fußzeilenplatzhalter 6">
            <a:extLst>
              <a:ext uri="{FF2B5EF4-FFF2-40B4-BE49-F238E27FC236}">
                <a16:creationId xmlns:a16="http://schemas.microsoft.com/office/drawing/2014/main" xmlns="" id="{94A9429E-C0C6-9A46-9554-967910E5411C}"/>
              </a:ext>
            </a:extLst>
          </p:cNvPr>
          <p:cNvSpPr>
            <a:spLocks noGrp="1"/>
          </p:cNvSpPr>
          <p:nvPr>
            <p:ph type="ftr" sz="quarter" idx="3"/>
          </p:nvPr>
        </p:nvSpPr>
        <p:spPr>
          <a:xfrm>
            <a:off x="0" y="6498000"/>
            <a:ext cx="3780000" cy="360000"/>
          </a:xfrm>
          <a:prstGeom prst="rect">
            <a:avLst/>
          </a:prstGeom>
        </p:spPr>
        <p:txBody>
          <a:bodyPr vert="horz" lIns="432000" tIns="0" rIns="0" bIns="0" rtlCol="0" anchor="ctr"/>
          <a:lstStyle>
            <a:lvl1pPr algn="l">
              <a:defRPr sz="1200" b="0">
                <a:solidFill>
                  <a:schemeClr val="bg2">
                    <a:alpha val="50000"/>
                  </a:schemeClr>
                </a:solidFill>
              </a:defRPr>
            </a:lvl1pPr>
          </a:lstStyle>
          <a:p>
            <a:r>
              <a:rPr lang="en-US"/>
              <a:t>Tutorial: Conventional and Model Based Test Analysis</a:t>
            </a:r>
            <a:endParaRPr lang="de-DE"/>
          </a:p>
        </p:txBody>
      </p:sp>
    </p:spTree>
    <p:extLst>
      <p:ext uri="{BB962C8B-B14F-4D97-AF65-F5344CB8AC3E}">
        <p14:creationId xmlns:p14="http://schemas.microsoft.com/office/powerpoint/2010/main" val="4046836969"/>
      </p:ext>
    </p:extLst>
  </p:cSld>
  <p:clrMap bg1="lt1" tx1="dk1" bg2="lt2" tx2="dk2" accent1="accent1" accent2="accent2" accent3="accent3" accent4="accent4" accent5="accent5" accent6="accent6" hlink="hlink" folHlink="folHlink"/>
  <p:sldLayoutIdLst>
    <p:sldLayoutId id="2147483661" r:id="rId1"/>
    <p:sldLayoutId id="2147483668" r:id="rId2"/>
    <p:sldLayoutId id="2147483662" r:id="rId3"/>
    <p:sldLayoutId id="2147483663" r:id="rId4"/>
    <p:sldLayoutId id="2147483664" r:id="rId5"/>
    <p:sldLayoutId id="2147483665" r:id="rId6"/>
    <p:sldLayoutId id="2147483666" r:id="rId7"/>
    <p:sldLayoutId id="2147483667" r:id="rId8"/>
  </p:sldLayoutIdLst>
  <p:hf hdr="0"/>
  <p:txStyles>
    <p:titleStyle>
      <a:lvl1pPr algn="l" defTabSz="914400" rtl="0" eaLnBrk="1" latinLnBrk="0" hangingPunct="1">
        <a:lnSpc>
          <a:spcPts val="28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000"/>
        </a:spcBef>
        <a:spcAft>
          <a:spcPts val="600"/>
        </a:spcAft>
        <a:buFontTx/>
        <a:buNone/>
        <a:defRPr sz="1200"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2pPr>
      <a:lvl3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3pPr>
      <a:lvl4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4pPr>
      <a:lvl5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7.emf"/><Relationship Id="rId5" Type="http://schemas.openxmlformats.org/officeDocument/2006/relationships/oleObject" Target="../embeddings/oleObject6.bin"/><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vmlDrawing" Target="../drawings/vmlDrawing7.vml"/><Relationship Id="rId6" Type="http://schemas.openxmlformats.org/officeDocument/2006/relationships/image" Target="../media/image7.emf"/><Relationship Id="rId5" Type="http://schemas.openxmlformats.org/officeDocument/2006/relationships/oleObject" Target="../embeddings/oleObject7.bin"/><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vmlDrawing" Target="../drawings/vmlDrawing8.vml"/><Relationship Id="rId6" Type="http://schemas.openxmlformats.org/officeDocument/2006/relationships/image" Target="../media/image7.emf"/><Relationship Id="rId5" Type="http://schemas.openxmlformats.org/officeDocument/2006/relationships/oleObject" Target="../embeddings/oleObject8.bin"/><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vmlDrawing" Target="../drawings/vmlDrawing9.vml"/><Relationship Id="rId6" Type="http://schemas.openxmlformats.org/officeDocument/2006/relationships/image" Target="../media/image7.emf"/><Relationship Id="rId5" Type="http://schemas.openxmlformats.org/officeDocument/2006/relationships/oleObject" Target="../embeddings/oleObject9.bin"/><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vmlDrawing" Target="../drawings/vmlDrawing10.vml"/><Relationship Id="rId6" Type="http://schemas.openxmlformats.org/officeDocument/2006/relationships/image" Target="../media/image7.emf"/><Relationship Id="rId5" Type="http://schemas.openxmlformats.org/officeDocument/2006/relationships/oleObject" Target="../embeddings/oleObject10.bin"/><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vmlDrawing" Target="../drawings/vmlDrawing11.vml"/><Relationship Id="rId6" Type="http://schemas.openxmlformats.org/officeDocument/2006/relationships/image" Target="../media/image7.emf"/><Relationship Id="rId5" Type="http://schemas.openxmlformats.org/officeDocument/2006/relationships/oleObject" Target="../embeddings/oleObject11.bin"/><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1.png"/><Relationship Id="rId2" Type="http://schemas.openxmlformats.org/officeDocument/2006/relationships/tags" Target="../tags/tag12.xml"/><Relationship Id="rId1" Type="http://schemas.openxmlformats.org/officeDocument/2006/relationships/vmlDrawing" Target="../drawings/vmlDrawing12.vml"/><Relationship Id="rId6" Type="http://schemas.openxmlformats.org/officeDocument/2006/relationships/image" Target="../media/image7.emf"/><Relationship Id="rId5" Type="http://schemas.openxmlformats.org/officeDocument/2006/relationships/oleObject" Target="../embeddings/oleObject12.bin"/><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vmlDrawing" Target="../drawings/vmlDrawing13.vml"/><Relationship Id="rId6" Type="http://schemas.openxmlformats.org/officeDocument/2006/relationships/image" Target="../media/image7.emf"/><Relationship Id="rId5" Type="http://schemas.openxmlformats.org/officeDocument/2006/relationships/oleObject" Target="../embeddings/oleObject13.bin"/><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vmlDrawing" Target="../drawings/vmlDrawing14.vml"/><Relationship Id="rId6" Type="http://schemas.openxmlformats.org/officeDocument/2006/relationships/image" Target="../media/image7.emf"/><Relationship Id="rId5" Type="http://schemas.openxmlformats.org/officeDocument/2006/relationships/oleObject" Target="../embeddings/oleObject14.bin"/><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vmlDrawing" Target="../drawings/vmlDrawing15.vml"/><Relationship Id="rId6" Type="http://schemas.openxmlformats.org/officeDocument/2006/relationships/image" Target="../media/image7.emf"/><Relationship Id="rId5" Type="http://schemas.openxmlformats.org/officeDocument/2006/relationships/oleObject" Target="../embeddings/oleObject15.bin"/><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vmlDrawing" Target="../drawings/vmlDrawing16.vml"/><Relationship Id="rId6" Type="http://schemas.openxmlformats.org/officeDocument/2006/relationships/image" Target="../media/image7.emf"/><Relationship Id="rId5" Type="http://schemas.openxmlformats.org/officeDocument/2006/relationships/oleObject" Target="../embeddings/oleObject16.bin"/><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vmlDrawing" Target="../drawings/vmlDrawing17.vml"/><Relationship Id="rId6" Type="http://schemas.openxmlformats.org/officeDocument/2006/relationships/image" Target="../media/image7.emf"/><Relationship Id="rId5" Type="http://schemas.openxmlformats.org/officeDocument/2006/relationships/oleObject" Target="../embeddings/oleObject17.bin"/><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image" Target="../media/image7.emf"/><Relationship Id="rId5" Type="http://schemas.openxmlformats.org/officeDocument/2006/relationships/oleObject" Target="../embeddings/oleObject2.bin"/><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oleObject" Target="../embeddings/oleObject3.bin"/><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vmlDrawing" Target="../drawings/vmlDrawing4.vml"/><Relationship Id="rId6" Type="http://schemas.openxmlformats.org/officeDocument/2006/relationships/image" Target="../media/image11.png"/><Relationship Id="rId5" Type="http://schemas.openxmlformats.org/officeDocument/2006/relationships/image" Target="../media/image7.e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vmlDrawing" Target="../drawings/vmlDrawing5.vml"/><Relationship Id="rId6" Type="http://schemas.openxmlformats.org/officeDocument/2006/relationships/image" Target="../media/image7.emf"/><Relationship Id="rId5" Type="http://schemas.openxmlformats.org/officeDocument/2006/relationships/oleObject" Target="../embeddings/oleObject5.bin"/><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xmlns="" id="{705BAAD3-30FC-40D8-96A2-0F7D2F39B191}"/>
              </a:ext>
            </a:extLst>
          </p:cNvPr>
          <p:cNvSpPr>
            <a:spLocks noGrp="1"/>
          </p:cNvSpPr>
          <p:nvPr>
            <p:ph type="dt" sz="half" idx="10"/>
          </p:nvPr>
        </p:nvSpPr>
        <p:spPr/>
        <p:txBody>
          <a:bodyPr/>
          <a:lstStyle/>
          <a:p>
            <a:fld id="{D1A65DC2-4544-4EA0-B05E-AD39F29E731E}" type="datetime1">
              <a:rPr lang="de-DE" smtClean="0"/>
              <a:t>10.06.2021</a:t>
            </a:fld>
            <a:endParaRPr lang="en-US"/>
          </a:p>
        </p:txBody>
      </p:sp>
      <p:sp>
        <p:nvSpPr>
          <p:cNvPr id="11" name="Untertitel 1">
            <a:extLst>
              <a:ext uri="{FF2B5EF4-FFF2-40B4-BE49-F238E27FC236}">
                <a16:creationId xmlns:a16="http://schemas.microsoft.com/office/drawing/2014/main" xmlns="" id="{3EC77E14-5E3D-4CC3-A408-C60AE5522659}"/>
              </a:ext>
            </a:extLst>
          </p:cNvPr>
          <p:cNvSpPr>
            <a:spLocks noGrp="1"/>
          </p:cNvSpPr>
          <p:nvPr>
            <p:ph type="subTitle" idx="1"/>
          </p:nvPr>
        </p:nvSpPr>
        <p:spPr>
          <a:xfrm>
            <a:off x="432000" y="1440000"/>
            <a:ext cx="3960000" cy="4860000"/>
          </a:xfrm>
        </p:spPr>
        <p:txBody>
          <a:bodyPr/>
          <a:lstStyle/>
          <a:p>
            <a:r>
              <a:rPr lang="de-DE" dirty="0" err="1"/>
              <a:t>Conventional</a:t>
            </a:r>
            <a:r>
              <a:rPr lang="de-DE" dirty="0"/>
              <a:t> and Model </a:t>
            </a:r>
            <a:r>
              <a:rPr lang="de-DE" dirty="0" err="1"/>
              <a:t>Based</a:t>
            </a:r>
            <a:r>
              <a:rPr lang="de-DE" dirty="0"/>
              <a:t> Test Analysis</a:t>
            </a:r>
            <a:br>
              <a:rPr lang="de-DE" dirty="0"/>
            </a:br>
            <a:endParaRPr lang="de-DE" dirty="0"/>
          </a:p>
          <a:p>
            <a:r>
              <a:rPr lang="de-DE" sz="2400" dirty="0">
                <a:solidFill>
                  <a:schemeClr val="accent1"/>
                </a:solidFill>
              </a:rPr>
              <a:t>GasTurb 14 Tutorial</a:t>
            </a:r>
          </a:p>
          <a:p>
            <a:endParaRPr lang="de-DE" sz="1600" b="0" dirty="0">
              <a:solidFill>
                <a:schemeClr val="tx1"/>
              </a:solidFill>
            </a:endParaRPr>
          </a:p>
          <a:p>
            <a:endParaRPr lang="de-DE" dirty="0"/>
          </a:p>
          <a:p>
            <a:endParaRPr lang="de-DE" dirty="0"/>
          </a:p>
        </p:txBody>
      </p:sp>
      <p:sp>
        <p:nvSpPr>
          <p:cNvPr id="5" name="Rechteck 4"/>
          <p:cNvSpPr/>
          <p:nvPr/>
        </p:nvSpPr>
        <p:spPr>
          <a:xfrm>
            <a:off x="369856" y="5740094"/>
            <a:ext cx="8486564" cy="553998"/>
          </a:xfrm>
          <a:prstGeom prst="rect">
            <a:avLst/>
          </a:prstGeom>
        </p:spPr>
        <p:txBody>
          <a:bodyPr wrap="square">
            <a:spAutoFit/>
          </a:bodyPr>
          <a:lstStyle/>
          <a:p>
            <a:r>
              <a:rPr lang="en-GB" sz="1050" b="1" dirty="0">
                <a:solidFill>
                  <a:schemeClr val="accent1">
                    <a:lumMod val="75000"/>
                  </a:schemeClr>
                </a:solidFill>
                <a:latin typeface="Arial" pitchFamily="34" charset="0"/>
                <a:cs typeface="Arial" pitchFamily="34" charset="0"/>
              </a:rPr>
              <a:t>Hint: </a:t>
            </a:r>
            <a:r>
              <a:rPr lang="en-GB" sz="1050" dirty="0">
                <a:solidFill>
                  <a:schemeClr val="accent1">
                    <a:lumMod val="75000"/>
                  </a:schemeClr>
                </a:solidFill>
                <a:latin typeface="Arial" pitchFamily="34" charset="0"/>
                <a:cs typeface="Arial" pitchFamily="34" charset="0"/>
              </a:rPr>
              <a:t>Animations are </a:t>
            </a:r>
            <a:r>
              <a:rPr lang="en-GB" sz="1050" dirty="0" smtClean="0">
                <a:solidFill>
                  <a:schemeClr val="accent1">
                    <a:lumMod val="75000"/>
                  </a:schemeClr>
                </a:solidFill>
                <a:latin typeface="Arial" pitchFamily="34" charset="0"/>
                <a:cs typeface="Arial" pitchFamily="34" charset="0"/>
              </a:rPr>
              <a:t>used to </a:t>
            </a:r>
            <a:r>
              <a:rPr lang="en-GB" sz="1050" dirty="0">
                <a:solidFill>
                  <a:schemeClr val="accent1">
                    <a:lumMod val="75000"/>
                  </a:schemeClr>
                </a:solidFill>
                <a:latin typeface="Arial" pitchFamily="34" charset="0"/>
                <a:cs typeface="Arial" pitchFamily="34" charset="0"/>
              </a:rPr>
              <a:t>show the functionality of GasTurb in this </a:t>
            </a:r>
            <a:r>
              <a:rPr lang="en-GB" sz="1050" dirty="0" smtClean="0">
                <a:solidFill>
                  <a:schemeClr val="accent1">
                    <a:lumMod val="75000"/>
                  </a:schemeClr>
                </a:solidFill>
                <a:latin typeface="Arial" pitchFamily="34" charset="0"/>
                <a:cs typeface="Arial" pitchFamily="34" charset="0"/>
              </a:rPr>
              <a:t>tutorial</a:t>
            </a:r>
            <a:r>
              <a:rPr lang="en-GB" sz="1050" dirty="0">
                <a:solidFill>
                  <a:schemeClr val="accent1">
                    <a:lumMod val="75000"/>
                  </a:schemeClr>
                </a:solidFill>
                <a:latin typeface="Arial" pitchFamily="34" charset="0"/>
                <a:cs typeface="Arial" pitchFamily="34" charset="0"/>
              </a:rPr>
              <a:t>. Therefore, please </a:t>
            </a:r>
            <a:r>
              <a:rPr lang="en-GB" sz="1050" dirty="0" smtClean="0">
                <a:solidFill>
                  <a:schemeClr val="accent1">
                    <a:lumMod val="75000"/>
                  </a:schemeClr>
                </a:solidFill>
                <a:latin typeface="Arial" pitchFamily="34" charset="0"/>
                <a:cs typeface="Arial" pitchFamily="34" charset="0"/>
              </a:rPr>
              <a:t>select the presentation mode (</a:t>
            </a:r>
            <a:r>
              <a:rPr lang="en-GB" sz="1050" i="1" dirty="0" smtClean="0">
                <a:solidFill>
                  <a:schemeClr val="accent1">
                    <a:lumMod val="75000"/>
                  </a:schemeClr>
                </a:solidFill>
                <a:latin typeface="Arial" pitchFamily="34" charset="0"/>
                <a:cs typeface="Arial" pitchFamily="34" charset="0"/>
              </a:rPr>
              <a:t>Slide Show)</a:t>
            </a:r>
            <a:r>
              <a:rPr lang="en-GB" sz="1050" dirty="0" smtClean="0">
                <a:solidFill>
                  <a:schemeClr val="accent1">
                    <a:lumMod val="75000"/>
                  </a:schemeClr>
                </a:solidFill>
                <a:latin typeface="Arial" pitchFamily="34" charset="0"/>
                <a:cs typeface="Arial" pitchFamily="34" charset="0"/>
              </a:rPr>
              <a:t> </a:t>
            </a:r>
            <a:r>
              <a:rPr lang="en-GB" sz="1050" dirty="0">
                <a:solidFill>
                  <a:schemeClr val="accent1">
                    <a:lumMod val="75000"/>
                  </a:schemeClr>
                </a:solidFill>
                <a:latin typeface="Arial" pitchFamily="34" charset="0"/>
                <a:cs typeface="Arial" pitchFamily="34" charset="0"/>
              </a:rPr>
              <a:t>to make best use of </a:t>
            </a:r>
            <a:r>
              <a:rPr lang="en-GB" sz="1050" dirty="0" smtClean="0">
                <a:solidFill>
                  <a:schemeClr val="accent1">
                    <a:lumMod val="75000"/>
                  </a:schemeClr>
                </a:solidFill>
                <a:latin typeface="Arial" pitchFamily="34" charset="0"/>
                <a:cs typeface="Arial" pitchFamily="34" charset="0"/>
              </a:rPr>
              <a:t>this tutorial. </a:t>
            </a:r>
            <a:endParaRPr lang="en-GB" sz="1050" dirty="0" smtClean="0">
              <a:solidFill>
                <a:schemeClr val="accent1">
                  <a:lumMod val="75000"/>
                </a:schemeClr>
              </a:solidFill>
              <a:latin typeface="Arial" pitchFamily="34" charset="0"/>
              <a:cs typeface="Arial" pitchFamily="34" charset="0"/>
            </a:endParaRPr>
          </a:p>
          <a:p>
            <a:r>
              <a:rPr lang="en-GB" sz="900" dirty="0" smtClean="0">
                <a:solidFill>
                  <a:schemeClr val="accent1">
                    <a:lumMod val="75000"/>
                  </a:schemeClr>
                </a:solidFill>
                <a:latin typeface="Arial" pitchFamily="34" charset="0"/>
                <a:cs typeface="Arial" pitchFamily="34" charset="0"/>
              </a:rPr>
              <a:t>To </a:t>
            </a:r>
            <a:r>
              <a:rPr lang="en-GB" sz="900" dirty="0" smtClean="0">
                <a:solidFill>
                  <a:schemeClr val="accent1">
                    <a:lumMod val="75000"/>
                  </a:schemeClr>
                </a:solidFill>
                <a:latin typeface="Arial" pitchFamily="34" charset="0"/>
                <a:cs typeface="Arial" pitchFamily="34" charset="0"/>
              </a:rPr>
              <a:t>switch from full screen to a window slide show, please select </a:t>
            </a:r>
            <a:r>
              <a:rPr lang="en-GB" sz="900" i="1" dirty="0" smtClean="0">
                <a:solidFill>
                  <a:schemeClr val="accent1">
                    <a:lumMod val="75000"/>
                  </a:schemeClr>
                </a:solidFill>
                <a:latin typeface="Arial" pitchFamily="34" charset="0"/>
                <a:cs typeface="Arial" pitchFamily="34" charset="0"/>
              </a:rPr>
              <a:t>Set Up Slide Show </a:t>
            </a:r>
            <a:r>
              <a:rPr lang="en-GB" sz="900" dirty="0" smtClean="0">
                <a:solidFill>
                  <a:schemeClr val="accent1">
                    <a:lumMod val="75000"/>
                  </a:schemeClr>
                </a:solidFill>
                <a:latin typeface="Arial" pitchFamily="34" charset="0"/>
                <a:cs typeface="Arial" pitchFamily="34" charset="0"/>
              </a:rPr>
              <a:t>and switch the </a:t>
            </a:r>
            <a:r>
              <a:rPr lang="en-GB" sz="900" i="1" dirty="0">
                <a:solidFill>
                  <a:schemeClr val="accent1">
                    <a:lumMod val="75000"/>
                  </a:schemeClr>
                </a:solidFill>
                <a:latin typeface="Arial" pitchFamily="34" charset="0"/>
                <a:cs typeface="Arial" pitchFamily="34" charset="0"/>
              </a:rPr>
              <a:t>S</a:t>
            </a:r>
            <a:r>
              <a:rPr lang="en-GB" sz="900" i="1" dirty="0" smtClean="0">
                <a:solidFill>
                  <a:schemeClr val="accent1">
                    <a:lumMod val="75000"/>
                  </a:schemeClr>
                </a:solidFill>
                <a:latin typeface="Arial" pitchFamily="34" charset="0"/>
                <a:cs typeface="Arial" pitchFamily="34" charset="0"/>
              </a:rPr>
              <a:t>how type </a:t>
            </a:r>
            <a:r>
              <a:rPr lang="en-GB" sz="900" dirty="0" smtClean="0">
                <a:solidFill>
                  <a:schemeClr val="accent1">
                    <a:lumMod val="75000"/>
                  </a:schemeClr>
                </a:solidFill>
                <a:latin typeface="Arial" pitchFamily="34" charset="0"/>
                <a:cs typeface="Arial" pitchFamily="34" charset="0"/>
              </a:rPr>
              <a:t>to </a:t>
            </a:r>
            <a:r>
              <a:rPr lang="en-GB" sz="900" i="1" dirty="0" smtClean="0">
                <a:solidFill>
                  <a:schemeClr val="accent1">
                    <a:lumMod val="75000"/>
                  </a:schemeClr>
                </a:solidFill>
                <a:latin typeface="Arial" pitchFamily="34" charset="0"/>
                <a:cs typeface="Arial" pitchFamily="34" charset="0"/>
              </a:rPr>
              <a:t>Browsed by an individual</a:t>
            </a:r>
            <a:r>
              <a:rPr lang="en-GB" sz="900" dirty="0" smtClean="0">
                <a:solidFill>
                  <a:schemeClr val="accent1">
                    <a:lumMod val="75000"/>
                  </a:schemeClr>
                </a:solidFill>
                <a:latin typeface="Arial" pitchFamily="34" charset="0"/>
                <a:cs typeface="Arial" pitchFamily="34" charset="0"/>
              </a:rPr>
              <a:t>.</a:t>
            </a:r>
            <a:endParaRPr lang="en-GB" sz="900"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437306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ahmen_Fenstergröße" hidden="1">
            <a:extLst>
              <a:ext uri="{FF2B5EF4-FFF2-40B4-BE49-F238E27FC236}">
                <a16:creationId xmlns:a16="http://schemas.microsoft.com/office/drawing/2014/main" xmlns="" id="{B6EC5D55-C03B-43BE-9E31-9C68B5FF84D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Sprechblase_Position" hidden="1">
            <a:extLst>
              <a:ext uri="{FF2B5EF4-FFF2-40B4-BE49-F238E27FC236}">
                <a16:creationId xmlns:a16="http://schemas.microsoft.com/office/drawing/2014/main" xmlns="" id="{D8D27C52-ACB6-4924-A7D9-3C6B1E941C9D}"/>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6" name="Grafik 5">
            <a:extLst>
              <a:ext uri="{FF2B5EF4-FFF2-40B4-BE49-F238E27FC236}">
                <a16:creationId xmlns:a16="http://schemas.microsoft.com/office/drawing/2014/main" xmlns="" id="{986C4959-C749-4D57-9104-B9F77AD8EA16}"/>
              </a:ext>
            </a:extLst>
          </p:cNvPr>
          <p:cNvPicPr>
            <a:picLocks noChangeAspect="1"/>
          </p:cNvPicPr>
          <p:nvPr/>
        </p:nvPicPr>
        <p:blipFill>
          <a:blip r:embed="rId4"/>
          <a:stretch>
            <a:fillRect/>
          </a:stretch>
        </p:blipFill>
        <p:spPr>
          <a:xfrm>
            <a:off x="2161185" y="1250995"/>
            <a:ext cx="6194311" cy="4670314"/>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175"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Test Data Input</a:t>
            </a:r>
          </a:p>
        </p:txBody>
      </p:sp>
      <p:sp>
        <p:nvSpPr>
          <p:cNvPr id="2" name="Datumsplatzhalter 1">
            <a:extLst>
              <a:ext uri="{FF2B5EF4-FFF2-40B4-BE49-F238E27FC236}">
                <a16:creationId xmlns:a16="http://schemas.microsoft.com/office/drawing/2014/main" xmlns="" id="{71D629EB-9069-42A4-9D28-FB2C47D4E0B9}"/>
              </a:ext>
            </a:extLst>
          </p:cNvPr>
          <p:cNvSpPr>
            <a:spLocks noGrp="1"/>
          </p:cNvSpPr>
          <p:nvPr>
            <p:ph type="dt" sz="half" idx="10"/>
          </p:nvPr>
        </p:nvSpPr>
        <p:spPr/>
        <p:txBody>
          <a:bodyPr/>
          <a:lstStyle/>
          <a:p>
            <a:fld id="{C9F97E87-5FA9-4F00-A112-E6EAC9BEF53D}" type="datetime1">
              <a:rPr lang="de-DE" smtClean="0"/>
              <a:t>10.06.2021</a:t>
            </a:fld>
            <a:endParaRPr lang="en-US"/>
          </a:p>
        </p:txBody>
      </p:sp>
      <p:sp>
        <p:nvSpPr>
          <p:cNvPr id="5" name="Foliennummernplatzhalter 4">
            <a:extLst>
              <a:ext uri="{FF2B5EF4-FFF2-40B4-BE49-F238E27FC236}">
                <a16:creationId xmlns:a16="http://schemas.microsoft.com/office/drawing/2014/main" xmlns="" id="{D65E1146-C9B6-403A-98E0-266394337C12}"/>
              </a:ext>
            </a:extLst>
          </p:cNvPr>
          <p:cNvSpPr>
            <a:spLocks noGrp="1"/>
          </p:cNvSpPr>
          <p:nvPr>
            <p:ph type="sldNum" sz="quarter" idx="11"/>
          </p:nvPr>
        </p:nvSpPr>
        <p:spPr/>
        <p:txBody>
          <a:bodyPr/>
          <a:lstStyle/>
          <a:p>
            <a:fld id="{6F6D7067-A3EC-48B5-AD33-8A0A08ED16FE}" type="slidenum">
              <a:rPr lang="en-US" smtClean="0"/>
              <a:pPr/>
              <a:t>10</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3629638" y="404905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Abgerundetes Rechteck 7"/>
          <p:cNvSpPr/>
          <p:nvPr/>
        </p:nvSpPr>
        <p:spPr>
          <a:xfrm>
            <a:off x="7390877" y="3016815"/>
            <a:ext cx="1221221"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Example test data are stored in the file.</a:t>
            </a:r>
          </a:p>
        </p:txBody>
      </p:sp>
      <p:sp>
        <p:nvSpPr>
          <p:cNvPr id="13" name="Rechteck 12"/>
          <p:cNvSpPr/>
          <p:nvPr/>
        </p:nvSpPr>
        <p:spPr>
          <a:xfrm>
            <a:off x="3549692" y="1778566"/>
            <a:ext cx="3566121" cy="34434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utoShape 7"/>
          <p:cNvSpPr>
            <a:spLocks noChangeArrowheads="1"/>
          </p:cNvSpPr>
          <p:nvPr/>
        </p:nvSpPr>
        <p:spPr bwMode="auto">
          <a:xfrm>
            <a:off x="789981" y="1573687"/>
            <a:ext cx="1263754" cy="473725"/>
          </a:xfrm>
          <a:prstGeom prst="wedgeRoundRectCallout">
            <a:avLst>
              <a:gd name="adj1" fmla="val 56995"/>
              <a:gd name="adj2" fmla="val -7897"/>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here to run the test analysis</a:t>
            </a:r>
          </a:p>
        </p:txBody>
      </p:sp>
    </p:spTree>
    <p:extLst>
      <p:ext uri="{BB962C8B-B14F-4D97-AF65-F5344CB8AC3E}">
        <p14:creationId xmlns:p14="http://schemas.microsoft.com/office/powerpoint/2010/main" val="5810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horizontal)">
                                      <p:cBhvr>
                                        <p:cTn id="11" dur="500"/>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childTnLst>
                          </p:cTn>
                        </p:par>
                        <p:par>
                          <p:cTn id="17" fill="hold">
                            <p:stCondLst>
                              <p:cond delay="500"/>
                            </p:stCondLst>
                            <p:childTnLst>
                              <p:par>
                                <p:cTn id="18" presetID="3" presetClass="entr" presetSubtype="10" fill="hold" grpId="1" nodeType="afterEffect">
                                  <p:stCondLst>
                                    <p:cond delay="0"/>
                                  </p:stCondLst>
                                  <p:childTnLst>
                                    <p:set>
                                      <p:cBhvr>
                                        <p:cTn id="19" dur="1" fill="hold">
                                          <p:stCondLst>
                                            <p:cond delay="0"/>
                                          </p:stCondLst>
                                        </p:cTn>
                                        <p:tgtEl>
                                          <p:spTgt spid="16400"/>
                                        </p:tgtEl>
                                        <p:attrNameLst>
                                          <p:attrName>style.visibility</p:attrName>
                                        </p:attrNameLst>
                                      </p:cBhvr>
                                      <p:to>
                                        <p:strVal val="visible"/>
                                      </p:to>
                                    </p:set>
                                    <p:animEffect transition="in" filter="blinds(horizontal)">
                                      <p:cBhvr>
                                        <p:cTn id="20" dur="500"/>
                                        <p:tgtEl>
                                          <p:spTgt spid="16400"/>
                                        </p:tgtEl>
                                      </p:cBhvr>
                                    </p:animEffect>
                                  </p:childTnLst>
                                </p:cTn>
                              </p:par>
                              <p:par>
                                <p:cTn id="21" presetID="0" presetClass="path" presetSubtype="0" accel="50000" decel="50000" fill="hold" grpId="0" nodeType="withEffect">
                                  <p:stCondLst>
                                    <p:cond delay="0"/>
                                  </p:stCondLst>
                                  <p:childTnLst>
                                    <p:animMotion origin="layout" path="M -2.77778E-7 2.96296E-6 L -0.08108 -0.32685 " pathEditMode="relative" rAng="0" ptsTypes="AA">
                                      <p:cBhvr>
                                        <p:cTn id="22" dur="2000" fill="hold"/>
                                        <p:tgtEl>
                                          <p:spTgt spid="16400"/>
                                        </p:tgtEl>
                                        <p:attrNameLst>
                                          <p:attrName>ppt_x</p:attrName>
                                          <p:attrName>ppt_y</p:attrName>
                                        </p:attrNameLst>
                                      </p:cBhvr>
                                      <p:rCtr x="-4062" y="-16343"/>
                                    </p:animMotion>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400" grpId="0" animBg="1"/>
      <p:bldP spid="16400" grpId="1" animBg="1"/>
      <p:bldP spid="8" grpId="0" animBg="1"/>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ahmen_Fenstergröße" hidden="1">
            <a:extLst>
              <a:ext uri="{FF2B5EF4-FFF2-40B4-BE49-F238E27FC236}">
                <a16:creationId xmlns:a16="http://schemas.microsoft.com/office/drawing/2014/main" xmlns="" id="{1744B1F9-6CEF-41DA-9CC5-D2985F37018C}"/>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Sprechblase_Position" hidden="1">
            <a:extLst>
              <a:ext uri="{FF2B5EF4-FFF2-40B4-BE49-F238E27FC236}">
                <a16:creationId xmlns:a16="http://schemas.microsoft.com/office/drawing/2014/main" xmlns="" id="{EAB7B470-F7D2-4EB8-A666-6D04F8323D4B}"/>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B33E73F4-8B97-4DB1-993B-69910947BF8C}"/>
              </a:ext>
            </a:extLst>
          </p:cNvPr>
          <p:cNvPicPr>
            <a:picLocks noChangeAspect="1"/>
          </p:cNvPicPr>
          <p:nvPr/>
        </p:nvPicPr>
        <p:blipFill>
          <a:blip r:embed="rId4"/>
          <a:stretch>
            <a:fillRect/>
          </a:stretch>
        </p:blipFill>
        <p:spPr>
          <a:xfrm>
            <a:off x="2165736" y="1252110"/>
            <a:ext cx="6192832" cy="4669199"/>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7199"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err="1"/>
              <a:t>AnSyn</a:t>
            </a:r>
            <a:r>
              <a:rPr lang="en-US" dirty="0"/>
              <a:t> Result</a:t>
            </a:r>
          </a:p>
        </p:txBody>
      </p:sp>
      <p:sp>
        <p:nvSpPr>
          <p:cNvPr id="2" name="Datumsplatzhalter 1">
            <a:extLst>
              <a:ext uri="{FF2B5EF4-FFF2-40B4-BE49-F238E27FC236}">
                <a16:creationId xmlns:a16="http://schemas.microsoft.com/office/drawing/2014/main" xmlns="" id="{D69EA760-7AF1-4A73-AF92-B4EA5A2200F8}"/>
              </a:ext>
            </a:extLst>
          </p:cNvPr>
          <p:cNvSpPr>
            <a:spLocks noGrp="1"/>
          </p:cNvSpPr>
          <p:nvPr>
            <p:ph type="dt" sz="half" idx="10"/>
          </p:nvPr>
        </p:nvSpPr>
        <p:spPr/>
        <p:txBody>
          <a:bodyPr/>
          <a:lstStyle/>
          <a:p>
            <a:fld id="{5435C097-8CC6-47C8-BC12-C78CC9328061}" type="datetime1">
              <a:rPr lang="de-DE" smtClean="0"/>
              <a:t>10.06.2021</a:t>
            </a:fld>
            <a:endParaRPr lang="en-US"/>
          </a:p>
        </p:txBody>
      </p:sp>
      <p:sp>
        <p:nvSpPr>
          <p:cNvPr id="6" name="Foliennummernplatzhalter 5">
            <a:extLst>
              <a:ext uri="{FF2B5EF4-FFF2-40B4-BE49-F238E27FC236}">
                <a16:creationId xmlns:a16="http://schemas.microsoft.com/office/drawing/2014/main" xmlns="" id="{4F530F35-69AE-4BD0-83BC-84CF89409903}"/>
              </a:ext>
            </a:extLst>
          </p:cNvPr>
          <p:cNvSpPr>
            <a:spLocks noGrp="1"/>
          </p:cNvSpPr>
          <p:nvPr>
            <p:ph type="sldNum" sz="quarter" idx="11"/>
          </p:nvPr>
        </p:nvSpPr>
        <p:spPr/>
        <p:txBody>
          <a:bodyPr/>
          <a:lstStyle/>
          <a:p>
            <a:fld id="{6F6D7067-A3EC-48B5-AD33-8A0A08ED16FE}" type="slidenum">
              <a:rPr lang="en-US" smtClean="0"/>
              <a:pPr/>
              <a:t>11</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594053" y="1493145"/>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AutoShape 7"/>
          <p:cNvSpPr>
            <a:spLocks noChangeArrowheads="1"/>
          </p:cNvSpPr>
          <p:nvPr/>
        </p:nvSpPr>
        <p:spPr bwMode="auto">
          <a:xfrm>
            <a:off x="3560164" y="3789803"/>
            <a:ext cx="1938970" cy="925418"/>
          </a:xfrm>
          <a:prstGeom prst="wedgeRoundRectCallout">
            <a:avLst>
              <a:gd name="adj1" fmla="val 20991"/>
              <a:gd name="adj2" fmla="val -107599"/>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A value of 1 (or 0K respectively) for the </a:t>
            </a:r>
            <a:r>
              <a:rPr lang="en-US" sz="1000" b="1" i="1" dirty="0" err="1">
                <a:latin typeface="Arial" charset="0"/>
              </a:rPr>
              <a:t>AnSyn</a:t>
            </a:r>
            <a:r>
              <a:rPr lang="en-US" sz="1000" b="1" i="1" dirty="0">
                <a:latin typeface="Arial" charset="0"/>
              </a:rPr>
              <a:t> Factors</a:t>
            </a:r>
            <a:r>
              <a:rPr lang="en-US" sz="1000" dirty="0">
                <a:latin typeface="Arial" charset="0"/>
              </a:rPr>
              <a:t> in this column means perfect line-up of the measurement with the model. </a:t>
            </a:r>
          </a:p>
        </p:txBody>
      </p:sp>
      <p:sp>
        <p:nvSpPr>
          <p:cNvPr id="9" name="AutoShape 7"/>
          <p:cNvSpPr>
            <a:spLocks noChangeArrowheads="1"/>
          </p:cNvSpPr>
          <p:nvPr/>
        </p:nvSpPr>
        <p:spPr bwMode="auto">
          <a:xfrm>
            <a:off x="785432" y="3686980"/>
            <a:ext cx="1233889" cy="532482"/>
          </a:xfrm>
          <a:prstGeom prst="wedgeRoundRectCallout">
            <a:avLst>
              <a:gd name="adj1" fmla="val 68474"/>
              <a:gd name="adj2" fmla="val -16968"/>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here to see the whole cycle</a:t>
            </a:r>
          </a:p>
        </p:txBody>
      </p:sp>
      <p:sp>
        <p:nvSpPr>
          <p:cNvPr id="13" name="AutoShape 7"/>
          <p:cNvSpPr>
            <a:spLocks noChangeArrowheads="1"/>
          </p:cNvSpPr>
          <p:nvPr/>
        </p:nvSpPr>
        <p:spPr bwMode="auto">
          <a:xfrm>
            <a:off x="5645549" y="3789803"/>
            <a:ext cx="1938970" cy="925418"/>
          </a:xfrm>
          <a:prstGeom prst="wedgeRoundRectCallout">
            <a:avLst>
              <a:gd name="adj1" fmla="val -31679"/>
              <a:gd name="adj2" fmla="val -177255"/>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The </a:t>
            </a:r>
            <a:r>
              <a:rPr lang="en-US" sz="1000" b="1" dirty="0">
                <a:latin typeface="Arial" charset="0"/>
              </a:rPr>
              <a:t>HPC Efficiency Factor </a:t>
            </a:r>
            <a:r>
              <a:rPr lang="en-US" sz="1000" dirty="0">
                <a:latin typeface="Arial" charset="0"/>
              </a:rPr>
              <a:t>is around 0.982, that means the HPC performs worse than expected.</a:t>
            </a:r>
          </a:p>
        </p:txBody>
      </p:sp>
    </p:spTree>
    <p:extLst>
      <p:ext uri="{BB962C8B-B14F-4D97-AF65-F5344CB8AC3E}">
        <p14:creationId xmlns:p14="http://schemas.microsoft.com/office/powerpoint/2010/main" val="3965162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par>
                          <p:cTn id="18" fill="hold">
                            <p:stCondLst>
                              <p:cond delay="500"/>
                            </p:stCondLst>
                            <p:childTnLst>
                              <p:par>
                                <p:cTn id="19" presetID="3" presetClass="entr" presetSubtype="10" fill="hold" grpId="1" nodeType="afterEffect">
                                  <p:stCondLst>
                                    <p:cond delay="0"/>
                                  </p:stCondLst>
                                  <p:childTnLst>
                                    <p:set>
                                      <p:cBhvr>
                                        <p:cTn id="20" dur="1" fill="hold">
                                          <p:stCondLst>
                                            <p:cond delay="0"/>
                                          </p:stCondLst>
                                        </p:cTn>
                                        <p:tgtEl>
                                          <p:spTgt spid="16400"/>
                                        </p:tgtEl>
                                        <p:attrNameLst>
                                          <p:attrName>style.visibility</p:attrName>
                                        </p:attrNameLst>
                                      </p:cBhvr>
                                      <p:to>
                                        <p:strVal val="visible"/>
                                      </p:to>
                                    </p:set>
                                    <p:animEffect transition="in" filter="blinds(horizontal)">
                                      <p:cBhvr>
                                        <p:cTn id="21" dur="500"/>
                                        <p:tgtEl>
                                          <p:spTgt spid="16400"/>
                                        </p:tgtEl>
                                      </p:cBhvr>
                                    </p:animEffect>
                                  </p:childTnLst>
                                </p:cTn>
                              </p:par>
                              <p:par>
                                <p:cTn id="22" presetID="0" presetClass="path" presetSubtype="0" accel="50000" decel="50000" fill="hold" grpId="0" nodeType="withEffect">
                                  <p:stCondLst>
                                    <p:cond delay="0"/>
                                  </p:stCondLst>
                                  <p:childTnLst>
                                    <p:animMotion origin="layout" path="M 4.16667E-6 -1.85185E-6 L -0.01754 0.35046 " pathEditMode="relative" rAng="0" ptsTypes="AA">
                                      <p:cBhvr>
                                        <p:cTn id="23" dur="2000" fill="hold"/>
                                        <p:tgtEl>
                                          <p:spTgt spid="16400"/>
                                        </p:tgtEl>
                                        <p:attrNameLst>
                                          <p:attrName>ppt_x</p:attrName>
                                          <p:attrName>ppt_y</p:attrName>
                                        </p:attrNameLst>
                                      </p:cBhvr>
                                      <p:rCtr x="-885" y="17523"/>
                                    </p:animMotion>
                                  </p:childTnLst>
                                </p:cTn>
                              </p:par>
                              <p:par>
                                <p:cTn id="24" presetID="3" presetClass="entr" presetSubtype="1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linds(horizontal)">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400" grpId="0" animBg="1"/>
      <p:bldP spid="16400" grpId="1" animBg="1"/>
      <p:bldP spid="12" grpId="0" animBg="1"/>
      <p:bldP spid="9"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ahmen_Fenstergröße" hidden="1">
            <a:extLst>
              <a:ext uri="{FF2B5EF4-FFF2-40B4-BE49-F238E27FC236}">
                <a16:creationId xmlns:a16="http://schemas.microsoft.com/office/drawing/2014/main" xmlns="" id="{05EBDC1E-C18E-4F67-AEB2-563C143C0D8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2" name="Sprechblase_Position" hidden="1">
            <a:extLst>
              <a:ext uri="{FF2B5EF4-FFF2-40B4-BE49-F238E27FC236}">
                <a16:creationId xmlns:a16="http://schemas.microsoft.com/office/drawing/2014/main" xmlns="" id="{ED2353F1-444B-4F1B-8E70-BE400E3829AA}"/>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812DA7C4-F58D-4C35-B179-9AA80BCE6EAA}"/>
              </a:ext>
            </a:extLst>
          </p:cNvPr>
          <p:cNvPicPr>
            <a:picLocks noChangeAspect="1"/>
          </p:cNvPicPr>
          <p:nvPr/>
        </p:nvPicPr>
        <p:blipFill>
          <a:blip r:embed="rId4"/>
          <a:stretch>
            <a:fillRect/>
          </a:stretch>
        </p:blipFill>
        <p:spPr>
          <a:xfrm>
            <a:off x="2161185" y="1251322"/>
            <a:ext cx="6192834" cy="4669200"/>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223"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err="1"/>
              <a:t>AnSyn</a:t>
            </a:r>
            <a:r>
              <a:rPr lang="en-US" dirty="0"/>
              <a:t> Result</a:t>
            </a:r>
          </a:p>
        </p:txBody>
      </p:sp>
      <p:sp>
        <p:nvSpPr>
          <p:cNvPr id="2" name="Datumsplatzhalter 1">
            <a:extLst>
              <a:ext uri="{FF2B5EF4-FFF2-40B4-BE49-F238E27FC236}">
                <a16:creationId xmlns:a16="http://schemas.microsoft.com/office/drawing/2014/main" xmlns="" id="{DF7C6C2E-EAAD-4695-8066-1AD437BF3F54}"/>
              </a:ext>
            </a:extLst>
          </p:cNvPr>
          <p:cNvSpPr>
            <a:spLocks noGrp="1"/>
          </p:cNvSpPr>
          <p:nvPr>
            <p:ph type="dt" sz="half" idx="10"/>
          </p:nvPr>
        </p:nvSpPr>
        <p:spPr/>
        <p:txBody>
          <a:bodyPr/>
          <a:lstStyle/>
          <a:p>
            <a:fld id="{DD4F438E-CB91-4025-A420-A4BF1424E3E5}" type="datetime1">
              <a:rPr lang="de-DE" smtClean="0"/>
              <a:t>10.06.2021</a:t>
            </a:fld>
            <a:endParaRPr lang="en-US"/>
          </a:p>
        </p:txBody>
      </p:sp>
      <p:sp>
        <p:nvSpPr>
          <p:cNvPr id="6" name="Foliennummernplatzhalter 5">
            <a:extLst>
              <a:ext uri="{FF2B5EF4-FFF2-40B4-BE49-F238E27FC236}">
                <a16:creationId xmlns:a16="http://schemas.microsoft.com/office/drawing/2014/main" xmlns="" id="{7B8A1E81-C700-463E-B333-D477D5482A8C}"/>
              </a:ext>
            </a:extLst>
          </p:cNvPr>
          <p:cNvSpPr>
            <a:spLocks noGrp="1"/>
          </p:cNvSpPr>
          <p:nvPr>
            <p:ph type="sldNum" sz="quarter" idx="11"/>
          </p:nvPr>
        </p:nvSpPr>
        <p:spPr/>
        <p:txBody>
          <a:bodyPr/>
          <a:lstStyle/>
          <a:p>
            <a:fld id="{6F6D7067-A3EC-48B5-AD33-8A0A08ED16FE}" type="slidenum">
              <a:rPr lang="en-US" smtClean="0"/>
              <a:pPr/>
              <a:t>12</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638119" y="3421096"/>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Ellipse 9"/>
          <p:cNvSpPr/>
          <p:nvPr/>
        </p:nvSpPr>
        <p:spPr>
          <a:xfrm>
            <a:off x="3946912" y="2172482"/>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Ellipse 12"/>
          <p:cNvSpPr/>
          <p:nvPr/>
        </p:nvSpPr>
        <p:spPr>
          <a:xfrm>
            <a:off x="4531857" y="2161617"/>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llipse 13"/>
          <p:cNvSpPr/>
          <p:nvPr/>
        </p:nvSpPr>
        <p:spPr>
          <a:xfrm>
            <a:off x="4530020" y="2260424"/>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llipse 14"/>
          <p:cNvSpPr/>
          <p:nvPr/>
        </p:nvSpPr>
        <p:spPr>
          <a:xfrm>
            <a:off x="4539201" y="2356248"/>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Ellipse 15"/>
          <p:cNvSpPr/>
          <p:nvPr/>
        </p:nvSpPr>
        <p:spPr>
          <a:xfrm>
            <a:off x="4519998" y="2533474"/>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Ellipse 16"/>
          <p:cNvSpPr/>
          <p:nvPr/>
        </p:nvSpPr>
        <p:spPr>
          <a:xfrm>
            <a:off x="4518162" y="2729941"/>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Ellipse 17"/>
          <p:cNvSpPr/>
          <p:nvPr/>
        </p:nvSpPr>
        <p:spPr>
          <a:xfrm>
            <a:off x="5095553" y="2075318"/>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Ellipse 18"/>
          <p:cNvSpPr/>
          <p:nvPr/>
        </p:nvSpPr>
        <p:spPr>
          <a:xfrm>
            <a:off x="5093717" y="2161616"/>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Ellipse 19"/>
          <p:cNvSpPr/>
          <p:nvPr/>
        </p:nvSpPr>
        <p:spPr>
          <a:xfrm>
            <a:off x="5102898" y="2247915"/>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Ellipse 20"/>
          <p:cNvSpPr/>
          <p:nvPr/>
        </p:nvSpPr>
        <p:spPr>
          <a:xfrm>
            <a:off x="5112078" y="2356248"/>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Ellipse 21"/>
          <p:cNvSpPr/>
          <p:nvPr/>
        </p:nvSpPr>
        <p:spPr>
          <a:xfrm>
            <a:off x="5059442" y="2533474"/>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Ellipse 22"/>
          <p:cNvSpPr/>
          <p:nvPr/>
        </p:nvSpPr>
        <p:spPr>
          <a:xfrm>
            <a:off x="5057606" y="2729942"/>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Ellipse 23"/>
          <p:cNvSpPr/>
          <p:nvPr/>
        </p:nvSpPr>
        <p:spPr>
          <a:xfrm>
            <a:off x="5082853" y="3185038"/>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Ellipse 24"/>
          <p:cNvSpPr/>
          <p:nvPr/>
        </p:nvSpPr>
        <p:spPr>
          <a:xfrm>
            <a:off x="5087367" y="3461608"/>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Ellipse 25"/>
          <p:cNvSpPr/>
          <p:nvPr/>
        </p:nvSpPr>
        <p:spPr>
          <a:xfrm>
            <a:off x="7103072" y="2172482"/>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Ellipse 26"/>
          <p:cNvSpPr/>
          <p:nvPr/>
        </p:nvSpPr>
        <p:spPr>
          <a:xfrm>
            <a:off x="5508687" y="5025086"/>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Ellipse 27"/>
          <p:cNvSpPr/>
          <p:nvPr/>
        </p:nvSpPr>
        <p:spPr>
          <a:xfrm>
            <a:off x="5506851" y="5122401"/>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Abgerundetes Rechteck 28"/>
          <p:cNvSpPr/>
          <p:nvPr/>
        </p:nvSpPr>
        <p:spPr>
          <a:xfrm>
            <a:off x="2160958" y="4988864"/>
            <a:ext cx="1221221"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These are the measured data given on the test data page.</a:t>
            </a:r>
          </a:p>
        </p:txBody>
      </p:sp>
      <p:sp>
        <p:nvSpPr>
          <p:cNvPr id="30" name="AutoShape 7"/>
          <p:cNvSpPr>
            <a:spLocks noChangeArrowheads="1"/>
          </p:cNvSpPr>
          <p:nvPr/>
        </p:nvSpPr>
        <p:spPr bwMode="auto">
          <a:xfrm>
            <a:off x="7381431" y="1581533"/>
            <a:ext cx="1233889" cy="892367"/>
          </a:xfrm>
          <a:prstGeom prst="wedgeRoundRectCallout">
            <a:avLst>
              <a:gd name="adj1" fmla="val -35097"/>
              <a:gd name="adj2" fmla="val 90048"/>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Remember:</a:t>
            </a:r>
          </a:p>
          <a:p>
            <a:pPr algn="ctr"/>
            <a:r>
              <a:rPr lang="en-US" sz="1000" dirty="0">
                <a:latin typeface="Arial" charset="0"/>
              </a:rPr>
              <a:t>the overall compression pressure ratio P3/P2 is 35.6737</a:t>
            </a:r>
          </a:p>
        </p:txBody>
      </p:sp>
    </p:spTree>
    <p:extLst>
      <p:ext uri="{BB962C8B-B14F-4D97-AF65-F5344CB8AC3E}">
        <p14:creationId xmlns:p14="http://schemas.microsoft.com/office/powerpoint/2010/main" val="3696147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linds(horizontal)">
                                      <p:cBhvr>
                                        <p:cTn id="7" dur="500"/>
                                        <p:tgtEl>
                                          <p:spTgt spid="29"/>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linds(horizontal)">
                                      <p:cBhvr>
                                        <p:cTn id="19" dur="500"/>
                                        <p:tgtEl>
                                          <p:spTgt spid="14"/>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linds(horizontal)">
                                      <p:cBhvr>
                                        <p:cTn id="23" dur="500"/>
                                        <p:tgtEl>
                                          <p:spTgt spid="15"/>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linds(horizontal)">
                                      <p:cBhvr>
                                        <p:cTn id="31" dur="500"/>
                                        <p:tgtEl>
                                          <p:spTgt spid="17"/>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linds(horizontal)">
                                      <p:cBhvr>
                                        <p:cTn id="35" dur="500"/>
                                        <p:tgtEl>
                                          <p:spTgt spid="18"/>
                                        </p:tgtEl>
                                      </p:cBhvr>
                                    </p:animEffect>
                                  </p:childTnLst>
                                </p:cTn>
                              </p:par>
                            </p:childTnLst>
                          </p:cTn>
                        </p:par>
                        <p:par>
                          <p:cTn id="36" fill="hold">
                            <p:stCondLst>
                              <p:cond delay="4000"/>
                            </p:stCondLst>
                            <p:childTnLst>
                              <p:par>
                                <p:cTn id="37" presetID="3"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blinds(horizontal)">
                                      <p:cBhvr>
                                        <p:cTn id="39" dur="500"/>
                                        <p:tgtEl>
                                          <p:spTgt spid="19"/>
                                        </p:tgtEl>
                                      </p:cBhvr>
                                    </p:animEffect>
                                  </p:childTnLst>
                                </p:cTn>
                              </p:par>
                            </p:childTnLst>
                          </p:cTn>
                        </p:par>
                        <p:par>
                          <p:cTn id="40" fill="hold">
                            <p:stCondLst>
                              <p:cond delay="4500"/>
                            </p:stCondLst>
                            <p:childTnLst>
                              <p:par>
                                <p:cTn id="41" presetID="3" presetClass="entr" presetSubtype="1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linds(horizontal)">
                                      <p:cBhvr>
                                        <p:cTn id="43" dur="500"/>
                                        <p:tgtEl>
                                          <p:spTgt spid="20"/>
                                        </p:tgtEl>
                                      </p:cBhvr>
                                    </p:animEffect>
                                  </p:childTnLst>
                                </p:cTn>
                              </p:par>
                            </p:childTnLst>
                          </p:cTn>
                        </p:par>
                        <p:par>
                          <p:cTn id="44" fill="hold">
                            <p:stCondLst>
                              <p:cond delay="5000"/>
                            </p:stCondLst>
                            <p:childTnLst>
                              <p:par>
                                <p:cTn id="45" presetID="3" presetClass="entr" presetSubtype="1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linds(horizontal)">
                                      <p:cBhvr>
                                        <p:cTn id="47" dur="500"/>
                                        <p:tgtEl>
                                          <p:spTgt spid="21"/>
                                        </p:tgtEl>
                                      </p:cBhvr>
                                    </p:animEffect>
                                  </p:childTnLst>
                                </p:cTn>
                              </p:par>
                            </p:childTnLst>
                          </p:cTn>
                        </p:par>
                        <p:par>
                          <p:cTn id="48" fill="hold">
                            <p:stCondLst>
                              <p:cond delay="5500"/>
                            </p:stCondLst>
                            <p:childTnLst>
                              <p:par>
                                <p:cTn id="49" presetID="3" presetClass="entr" presetSubtype="1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blinds(horizontal)">
                                      <p:cBhvr>
                                        <p:cTn id="51" dur="500"/>
                                        <p:tgtEl>
                                          <p:spTgt spid="22"/>
                                        </p:tgtEl>
                                      </p:cBhvr>
                                    </p:animEffect>
                                  </p:childTnLst>
                                </p:cTn>
                              </p:par>
                            </p:childTnLst>
                          </p:cTn>
                        </p:par>
                        <p:par>
                          <p:cTn id="52" fill="hold">
                            <p:stCondLst>
                              <p:cond delay="6000"/>
                            </p:stCondLst>
                            <p:childTnLst>
                              <p:par>
                                <p:cTn id="53" presetID="3" presetClass="entr" presetSubtype="10"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blinds(horizontal)">
                                      <p:cBhvr>
                                        <p:cTn id="55" dur="500"/>
                                        <p:tgtEl>
                                          <p:spTgt spid="23"/>
                                        </p:tgtEl>
                                      </p:cBhvr>
                                    </p:animEffect>
                                  </p:childTnLst>
                                </p:cTn>
                              </p:par>
                            </p:childTnLst>
                          </p:cTn>
                        </p:par>
                        <p:par>
                          <p:cTn id="56" fill="hold">
                            <p:stCondLst>
                              <p:cond delay="6500"/>
                            </p:stCondLst>
                            <p:childTnLst>
                              <p:par>
                                <p:cTn id="57" presetID="3" presetClass="entr" presetSubtype="10"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blinds(horizontal)">
                                      <p:cBhvr>
                                        <p:cTn id="59" dur="500"/>
                                        <p:tgtEl>
                                          <p:spTgt spid="24"/>
                                        </p:tgtEl>
                                      </p:cBhvr>
                                    </p:animEffect>
                                  </p:childTnLst>
                                </p:cTn>
                              </p:par>
                            </p:childTnLst>
                          </p:cTn>
                        </p:par>
                        <p:par>
                          <p:cTn id="60" fill="hold">
                            <p:stCondLst>
                              <p:cond delay="7000"/>
                            </p:stCondLst>
                            <p:childTnLst>
                              <p:par>
                                <p:cTn id="61" presetID="3" presetClass="entr" presetSubtype="1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blinds(horizontal)">
                                      <p:cBhvr>
                                        <p:cTn id="63" dur="500"/>
                                        <p:tgtEl>
                                          <p:spTgt spid="25"/>
                                        </p:tgtEl>
                                      </p:cBhvr>
                                    </p:animEffect>
                                  </p:childTnLst>
                                </p:cTn>
                              </p:par>
                            </p:childTnLst>
                          </p:cTn>
                        </p:par>
                        <p:par>
                          <p:cTn id="64" fill="hold">
                            <p:stCondLst>
                              <p:cond delay="7500"/>
                            </p:stCondLst>
                            <p:childTnLst>
                              <p:par>
                                <p:cTn id="65" presetID="3" presetClass="entr" presetSubtype="10"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blinds(horizontal)">
                                      <p:cBhvr>
                                        <p:cTn id="67" dur="500"/>
                                        <p:tgtEl>
                                          <p:spTgt spid="26"/>
                                        </p:tgtEl>
                                      </p:cBhvr>
                                    </p:animEffect>
                                  </p:childTnLst>
                                </p:cTn>
                              </p:par>
                            </p:childTnLst>
                          </p:cTn>
                        </p:par>
                        <p:par>
                          <p:cTn id="68" fill="hold">
                            <p:stCondLst>
                              <p:cond delay="8000"/>
                            </p:stCondLst>
                            <p:childTnLst>
                              <p:par>
                                <p:cTn id="69" presetID="3" presetClass="entr" presetSubtype="10"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blinds(horizontal)">
                                      <p:cBhvr>
                                        <p:cTn id="71" dur="500"/>
                                        <p:tgtEl>
                                          <p:spTgt spid="27"/>
                                        </p:tgtEl>
                                      </p:cBhvr>
                                    </p:animEffect>
                                  </p:childTnLst>
                                </p:cTn>
                              </p:par>
                            </p:childTnLst>
                          </p:cTn>
                        </p:par>
                        <p:par>
                          <p:cTn id="72" fill="hold">
                            <p:stCondLst>
                              <p:cond delay="8500"/>
                            </p:stCondLst>
                            <p:childTnLst>
                              <p:par>
                                <p:cTn id="73" presetID="3" presetClass="entr" presetSubtype="1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blinds(horizontal)">
                                      <p:cBhvr>
                                        <p:cTn id="75" dur="500"/>
                                        <p:tgtEl>
                                          <p:spTgt spid="28"/>
                                        </p:tgtEl>
                                      </p:cBhvr>
                                    </p:animEffect>
                                  </p:childTnLst>
                                </p:cTn>
                              </p:par>
                            </p:childTnLst>
                          </p:cTn>
                        </p:par>
                      </p:childTnLst>
                    </p:cTn>
                  </p:par>
                  <p:par>
                    <p:cTn id="76" fill="hold">
                      <p:stCondLst>
                        <p:cond delay="indefinite"/>
                      </p:stCondLst>
                      <p:childTnLst>
                        <p:par>
                          <p:cTn id="77" fill="hold">
                            <p:stCondLst>
                              <p:cond delay="0"/>
                            </p:stCondLst>
                            <p:childTnLst>
                              <p:par>
                                <p:cTn id="78" presetID="3" presetClass="entr" presetSubtype="10" fill="hold" grpId="0" nodeType="click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blinds(horizontal)">
                                      <p:cBhvr>
                                        <p:cTn id="80" dur="500"/>
                                        <p:tgtEl>
                                          <p:spTgt spid="30"/>
                                        </p:tgtEl>
                                      </p:cBhvr>
                                    </p:animEffect>
                                  </p:childTnLst>
                                </p:cTn>
                              </p:par>
                            </p:childTnLst>
                          </p:cTn>
                        </p:par>
                      </p:childTnLst>
                    </p:cTn>
                  </p:par>
                  <p:par>
                    <p:cTn id="81" fill="hold">
                      <p:stCondLst>
                        <p:cond delay="indefinite"/>
                      </p:stCondLst>
                      <p:childTnLst>
                        <p:par>
                          <p:cTn id="82" fill="hold">
                            <p:stCondLst>
                              <p:cond delay="0"/>
                            </p:stCondLst>
                            <p:childTnLst>
                              <p:par>
                                <p:cTn id="83" presetID="0" presetClass="path" presetSubtype="0" accel="50000" decel="50000" fill="hold" grpId="0" nodeType="clickEffect">
                                  <p:stCondLst>
                                    <p:cond delay="0"/>
                                  </p:stCondLst>
                                  <p:childTnLst>
                                    <p:animMotion origin="layout" path="M 3.05556E-6 -3.7037E-7 L -0.03143 -0.26968 " pathEditMode="relative" rAng="0" ptsTypes="AA">
                                      <p:cBhvr>
                                        <p:cTn id="84" dur="2000" fill="hold"/>
                                        <p:tgtEl>
                                          <p:spTgt spid="16400"/>
                                        </p:tgtEl>
                                        <p:attrNameLst>
                                          <p:attrName>ppt_x</p:attrName>
                                          <p:attrName>ppt_y</p:attrName>
                                        </p:attrNameLst>
                                      </p:cBhvr>
                                      <p:rCtr x="-1580" y="-13495"/>
                                    </p:animMotion>
                                  </p:childTnLst>
                                </p:cTn>
                              </p:par>
                              <p:par>
                                <p:cTn id="85" presetID="3" presetClass="entr" presetSubtype="10" fill="hold" grpId="1" nodeType="withEffect">
                                  <p:stCondLst>
                                    <p:cond delay="0"/>
                                  </p:stCondLst>
                                  <p:childTnLst>
                                    <p:set>
                                      <p:cBhvr>
                                        <p:cTn id="86" dur="1" fill="hold">
                                          <p:stCondLst>
                                            <p:cond delay="0"/>
                                          </p:stCondLst>
                                        </p:cTn>
                                        <p:tgtEl>
                                          <p:spTgt spid="16400"/>
                                        </p:tgtEl>
                                        <p:attrNameLst>
                                          <p:attrName>style.visibility</p:attrName>
                                        </p:attrNameLst>
                                      </p:cBhvr>
                                      <p:to>
                                        <p:strVal val="visible"/>
                                      </p:to>
                                    </p:set>
                                    <p:animEffect transition="in" filter="blinds(horizontal)">
                                      <p:cBhvr>
                                        <p:cTn id="87" dur="500"/>
                                        <p:tgtEl>
                                          <p:spTgt spid="16400"/>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blinds(horizontal)">
                                      <p:cBhvr>
                                        <p:cTn id="9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6400" grpId="0" animBg="1"/>
      <p:bldP spid="16400" grpId="1" animBg="1"/>
      <p:bldP spid="10"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ahmen_Fenstergröße" hidden="1">
            <a:extLst>
              <a:ext uri="{FF2B5EF4-FFF2-40B4-BE49-F238E27FC236}">
                <a16:creationId xmlns:a16="http://schemas.microsoft.com/office/drawing/2014/main" xmlns="" id="{BEEF3DC1-4599-47EA-8FF2-889CD33AB459}"/>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Sprechblase_Position" hidden="1">
            <a:extLst>
              <a:ext uri="{FF2B5EF4-FFF2-40B4-BE49-F238E27FC236}">
                <a16:creationId xmlns:a16="http://schemas.microsoft.com/office/drawing/2014/main" xmlns="" id="{A130F754-8990-4D1E-B581-A83D22008F27}"/>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6E9011C5-C2C5-4662-B187-5769AC2EF75F}"/>
              </a:ext>
            </a:extLst>
          </p:cNvPr>
          <p:cNvPicPr>
            <a:picLocks noChangeAspect="1"/>
          </p:cNvPicPr>
          <p:nvPr/>
        </p:nvPicPr>
        <p:blipFill>
          <a:blip r:embed="rId4"/>
          <a:stretch>
            <a:fillRect/>
          </a:stretch>
        </p:blipFill>
        <p:spPr>
          <a:xfrm>
            <a:off x="2161185" y="1265361"/>
            <a:ext cx="6192834" cy="4669200"/>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48"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Correction to Nominal Conditions</a:t>
            </a:r>
          </a:p>
        </p:txBody>
      </p:sp>
      <p:sp>
        <p:nvSpPr>
          <p:cNvPr id="2" name="Datumsplatzhalter 1">
            <a:extLst>
              <a:ext uri="{FF2B5EF4-FFF2-40B4-BE49-F238E27FC236}">
                <a16:creationId xmlns:a16="http://schemas.microsoft.com/office/drawing/2014/main" xmlns="" id="{56D547BF-E5B2-4E16-BBD1-98DB0D206522}"/>
              </a:ext>
            </a:extLst>
          </p:cNvPr>
          <p:cNvSpPr>
            <a:spLocks noGrp="1"/>
          </p:cNvSpPr>
          <p:nvPr>
            <p:ph type="dt" sz="half" idx="10"/>
          </p:nvPr>
        </p:nvSpPr>
        <p:spPr/>
        <p:txBody>
          <a:bodyPr/>
          <a:lstStyle/>
          <a:p>
            <a:fld id="{F9AF278E-432F-4528-B0B4-3D9BF26F9BCD}" type="datetime1">
              <a:rPr lang="de-DE" smtClean="0"/>
              <a:t>10.06.2021</a:t>
            </a:fld>
            <a:endParaRPr lang="en-US"/>
          </a:p>
        </p:txBody>
      </p:sp>
      <p:sp>
        <p:nvSpPr>
          <p:cNvPr id="6" name="Foliennummernplatzhalter 5">
            <a:extLst>
              <a:ext uri="{FF2B5EF4-FFF2-40B4-BE49-F238E27FC236}">
                <a16:creationId xmlns:a16="http://schemas.microsoft.com/office/drawing/2014/main" xmlns="" id="{1C7F684D-C226-4094-84E8-1D1117A53B52}"/>
              </a:ext>
            </a:extLst>
          </p:cNvPr>
          <p:cNvSpPr>
            <a:spLocks noGrp="1"/>
          </p:cNvSpPr>
          <p:nvPr>
            <p:ph type="sldNum" sz="quarter" idx="11"/>
          </p:nvPr>
        </p:nvSpPr>
        <p:spPr/>
        <p:txBody>
          <a:bodyPr/>
          <a:lstStyle/>
          <a:p>
            <a:fld id="{6F6D7067-A3EC-48B5-AD33-8A0A08ED16FE}" type="slidenum">
              <a:rPr lang="en-US" smtClean="0"/>
              <a:pPr/>
              <a:t>13</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153378" y="128382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Abgerundetes Rechteck 7"/>
          <p:cNvSpPr/>
          <p:nvPr/>
        </p:nvSpPr>
        <p:spPr>
          <a:xfrm>
            <a:off x="3735796" y="2852316"/>
            <a:ext cx="2620362"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Now run the model </a:t>
            </a:r>
          </a:p>
          <a:p>
            <a:pPr algn="ctr"/>
            <a:r>
              <a:rPr lang="en-US" sz="1100" dirty="0">
                <a:solidFill>
                  <a:srgbClr val="1F497D"/>
                </a:solidFill>
                <a:latin typeface="Arial" charset="0"/>
              </a:rPr>
              <a:t>- with the </a:t>
            </a:r>
            <a:r>
              <a:rPr lang="en-US" sz="1100" i="1" dirty="0" err="1">
                <a:solidFill>
                  <a:srgbClr val="1F497D"/>
                </a:solidFill>
                <a:latin typeface="Arial" charset="0"/>
              </a:rPr>
              <a:t>AnSyn</a:t>
            </a:r>
            <a:r>
              <a:rPr lang="en-US" sz="1100" i="1" dirty="0">
                <a:solidFill>
                  <a:srgbClr val="1F497D"/>
                </a:solidFill>
                <a:latin typeface="Arial" charset="0"/>
              </a:rPr>
              <a:t> Factors</a:t>
            </a:r>
            <a:r>
              <a:rPr lang="en-US" sz="1100" dirty="0">
                <a:solidFill>
                  <a:srgbClr val="1F497D"/>
                </a:solidFill>
                <a:latin typeface="Arial" charset="0"/>
              </a:rPr>
              <a:t> applied -</a:t>
            </a:r>
          </a:p>
          <a:p>
            <a:pPr algn="ctr"/>
            <a:r>
              <a:rPr lang="en-US" sz="1100" dirty="0">
                <a:solidFill>
                  <a:srgbClr val="1F497D"/>
                </a:solidFill>
                <a:latin typeface="Arial" charset="0"/>
              </a:rPr>
              <a:t>at the same corrected spool speed as tested. This yields pressure ratios that are very close to those during the test.</a:t>
            </a:r>
          </a:p>
        </p:txBody>
      </p:sp>
      <p:sp>
        <p:nvSpPr>
          <p:cNvPr id="14" name="AutoShape 7"/>
          <p:cNvSpPr>
            <a:spLocks noChangeArrowheads="1"/>
          </p:cNvSpPr>
          <p:nvPr/>
        </p:nvSpPr>
        <p:spPr bwMode="auto">
          <a:xfrm>
            <a:off x="946283" y="1994397"/>
            <a:ext cx="1263754" cy="473725"/>
          </a:xfrm>
          <a:prstGeom prst="wedgeRoundRectCallout">
            <a:avLst>
              <a:gd name="adj1" fmla="val 84891"/>
              <a:gd name="adj2" fmla="val 373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here to run the ISA Correction</a:t>
            </a:r>
          </a:p>
        </p:txBody>
      </p:sp>
      <p:sp>
        <p:nvSpPr>
          <p:cNvPr id="10" name="AutoShape 7"/>
          <p:cNvSpPr>
            <a:spLocks noChangeArrowheads="1"/>
          </p:cNvSpPr>
          <p:nvPr/>
        </p:nvSpPr>
        <p:spPr bwMode="auto">
          <a:xfrm>
            <a:off x="6184288" y="1345815"/>
            <a:ext cx="1233889" cy="440677"/>
          </a:xfrm>
          <a:prstGeom prst="wedgeRoundRectCallout">
            <a:avLst>
              <a:gd name="adj1" fmla="val -57419"/>
              <a:gd name="adj2" fmla="val 96142"/>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Change Delta T from ISA to 0</a:t>
            </a:r>
          </a:p>
        </p:txBody>
      </p:sp>
    </p:spTree>
    <p:extLst>
      <p:ext uri="{BB962C8B-B14F-4D97-AF65-F5344CB8AC3E}">
        <p14:creationId xmlns:p14="http://schemas.microsoft.com/office/powerpoint/2010/main" val="2729921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par>
                          <p:cTn id="18" fill="hold">
                            <p:stCondLst>
                              <p:cond delay="500"/>
                            </p:stCondLst>
                            <p:childTnLst>
                              <p:par>
                                <p:cTn id="19" presetID="3" presetClass="entr" presetSubtype="10" fill="hold" grpId="1" nodeType="afterEffect">
                                  <p:stCondLst>
                                    <p:cond delay="0"/>
                                  </p:stCondLst>
                                  <p:childTnLst>
                                    <p:set>
                                      <p:cBhvr>
                                        <p:cTn id="20" dur="1" fill="hold">
                                          <p:stCondLst>
                                            <p:cond delay="0"/>
                                          </p:stCondLst>
                                        </p:cTn>
                                        <p:tgtEl>
                                          <p:spTgt spid="16400"/>
                                        </p:tgtEl>
                                        <p:attrNameLst>
                                          <p:attrName>style.visibility</p:attrName>
                                        </p:attrNameLst>
                                      </p:cBhvr>
                                      <p:to>
                                        <p:strVal val="visible"/>
                                      </p:to>
                                    </p:set>
                                    <p:animEffect transition="in" filter="blinds(horizontal)">
                                      <p:cBhvr>
                                        <p:cTn id="21" dur="500"/>
                                        <p:tgtEl>
                                          <p:spTgt spid="16400"/>
                                        </p:tgtEl>
                                      </p:cBhvr>
                                    </p:animEffect>
                                  </p:childTnLst>
                                </p:cTn>
                              </p:par>
                              <p:par>
                                <p:cTn id="22" presetID="0" presetClass="path" presetSubtype="0" accel="50000" decel="50000" fill="hold" grpId="0" nodeType="withEffect">
                                  <p:stCondLst>
                                    <p:cond delay="0"/>
                                  </p:stCondLst>
                                  <p:childTnLst>
                                    <p:animMotion origin="layout" path="M -1.94444E-6 3.7037E-6 L 0.09688 0.07314 " pathEditMode="relative" rAng="0" ptsTypes="AA">
                                      <p:cBhvr>
                                        <p:cTn id="23" dur="2000" fill="hold"/>
                                        <p:tgtEl>
                                          <p:spTgt spid="16400"/>
                                        </p:tgtEl>
                                        <p:attrNameLst>
                                          <p:attrName>ppt_x</p:attrName>
                                          <p:attrName>ppt_y</p:attrName>
                                        </p:attrNameLst>
                                      </p:cBhvr>
                                      <p:rCtr x="4844" y="3657"/>
                                    </p:animMotion>
                                  </p:childTnLst>
                                </p:cTn>
                              </p:par>
                              <p:par>
                                <p:cTn id="24" presetID="3" presetClass="entr" presetSubtype="1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linds(horizontal)">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400" grpId="0" animBg="1"/>
      <p:bldP spid="16400" grpId="1" animBg="1"/>
      <p:bldP spid="8" grpId="0" animBg="1"/>
      <p:bldP spid="14"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ahmen_Fenstergröße" hidden="1">
            <a:extLst>
              <a:ext uri="{FF2B5EF4-FFF2-40B4-BE49-F238E27FC236}">
                <a16:creationId xmlns:a16="http://schemas.microsoft.com/office/drawing/2014/main" xmlns="" id="{630A86E2-6CE3-4086-849B-F34D88D465B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Sprechblase_Position" hidden="1">
            <a:extLst>
              <a:ext uri="{FF2B5EF4-FFF2-40B4-BE49-F238E27FC236}">
                <a16:creationId xmlns:a16="http://schemas.microsoft.com/office/drawing/2014/main" xmlns="" id="{B100712C-88D4-418A-B3D4-EC32B1BA9215}"/>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FCB3ACE4-78C0-413C-9AA5-6E071C9C66C0}"/>
              </a:ext>
            </a:extLst>
          </p:cNvPr>
          <p:cNvPicPr>
            <a:picLocks noChangeAspect="1"/>
          </p:cNvPicPr>
          <p:nvPr/>
        </p:nvPicPr>
        <p:blipFill>
          <a:blip r:embed="rId4"/>
          <a:stretch>
            <a:fillRect/>
          </a:stretch>
        </p:blipFill>
        <p:spPr>
          <a:xfrm>
            <a:off x="2161184" y="1252109"/>
            <a:ext cx="6192833" cy="4669199"/>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72"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normAutofit/>
          </a:bodyPr>
          <a:lstStyle/>
          <a:p>
            <a:r>
              <a:rPr lang="en-US" dirty="0"/>
              <a:t>Data Corrected to Nominal Conditions</a:t>
            </a:r>
          </a:p>
        </p:txBody>
      </p:sp>
      <p:sp>
        <p:nvSpPr>
          <p:cNvPr id="2" name="Datumsplatzhalter 1">
            <a:extLst>
              <a:ext uri="{FF2B5EF4-FFF2-40B4-BE49-F238E27FC236}">
                <a16:creationId xmlns:a16="http://schemas.microsoft.com/office/drawing/2014/main" xmlns="" id="{A366D909-911E-4C96-93CA-DC63370187D1}"/>
              </a:ext>
            </a:extLst>
          </p:cNvPr>
          <p:cNvSpPr>
            <a:spLocks noGrp="1"/>
          </p:cNvSpPr>
          <p:nvPr>
            <p:ph type="dt" sz="half" idx="10"/>
          </p:nvPr>
        </p:nvSpPr>
        <p:spPr/>
        <p:txBody>
          <a:bodyPr/>
          <a:lstStyle/>
          <a:p>
            <a:fld id="{FC734076-414A-472B-BAF4-53799AFAE8C4}" type="datetime1">
              <a:rPr lang="de-DE" smtClean="0"/>
              <a:t>10.06.2021</a:t>
            </a:fld>
            <a:endParaRPr lang="en-US"/>
          </a:p>
        </p:txBody>
      </p:sp>
      <p:sp>
        <p:nvSpPr>
          <p:cNvPr id="6" name="Foliennummernplatzhalter 5">
            <a:extLst>
              <a:ext uri="{FF2B5EF4-FFF2-40B4-BE49-F238E27FC236}">
                <a16:creationId xmlns:a16="http://schemas.microsoft.com/office/drawing/2014/main" xmlns="" id="{63BDD953-7DFB-4279-AAA1-4550FABFCCB0}"/>
              </a:ext>
            </a:extLst>
          </p:cNvPr>
          <p:cNvSpPr>
            <a:spLocks noGrp="1"/>
          </p:cNvSpPr>
          <p:nvPr>
            <p:ph type="sldNum" sz="quarter" idx="11"/>
          </p:nvPr>
        </p:nvSpPr>
        <p:spPr/>
        <p:txBody>
          <a:bodyPr/>
          <a:lstStyle/>
          <a:p>
            <a:fld id="{6F6D7067-A3EC-48B5-AD33-8A0A08ED16FE}" type="slidenum">
              <a:rPr lang="en-US" smtClean="0"/>
              <a:pPr/>
              <a:t>14</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3028452" y="177984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AutoShape 7"/>
          <p:cNvSpPr>
            <a:spLocks noChangeArrowheads="1"/>
          </p:cNvSpPr>
          <p:nvPr/>
        </p:nvSpPr>
        <p:spPr bwMode="auto">
          <a:xfrm>
            <a:off x="7378209" y="1617901"/>
            <a:ext cx="1233889" cy="958469"/>
          </a:xfrm>
          <a:prstGeom prst="wedgeRoundRectCallout">
            <a:avLst>
              <a:gd name="adj1" fmla="val -35097"/>
              <a:gd name="adj2" fmla="val 75829"/>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Now the overall compression pressure ratio P3/P2 is 35,67347</a:t>
            </a:r>
          </a:p>
        </p:txBody>
      </p:sp>
    </p:spTree>
    <p:extLst>
      <p:ext uri="{BB962C8B-B14F-4D97-AF65-F5344CB8AC3E}">
        <p14:creationId xmlns:p14="http://schemas.microsoft.com/office/powerpoint/2010/main" val="39427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0" nodeType="clickEffect">
                                  <p:stCondLst>
                                    <p:cond delay="0"/>
                                  </p:stCondLst>
                                  <p:childTnLst>
                                    <p:animMotion origin="layout" path="M 4.72222E-6 1.48148E-6 L -0.07275 -0.03611 " pathEditMode="relative" rAng="0" ptsTypes="AA">
                                      <p:cBhvr>
                                        <p:cTn id="11" dur="2000" fill="hold"/>
                                        <p:tgtEl>
                                          <p:spTgt spid="16400"/>
                                        </p:tgtEl>
                                        <p:attrNameLst>
                                          <p:attrName>ppt_x</p:attrName>
                                          <p:attrName>ppt_y</p:attrName>
                                        </p:attrNameLst>
                                      </p:cBhvr>
                                      <p:rCtr x="-3646" y="-1806"/>
                                    </p:animMotion>
                                  </p:childTnLst>
                                </p:cTn>
                              </p:par>
                              <p:par>
                                <p:cTn id="12" presetID="3" presetClass="entr" presetSubtype="10" fill="hold" grpId="1" nodeType="withEffect">
                                  <p:stCondLst>
                                    <p:cond delay="0"/>
                                  </p:stCondLst>
                                  <p:childTnLst>
                                    <p:set>
                                      <p:cBhvr>
                                        <p:cTn id="13" dur="1" fill="hold">
                                          <p:stCondLst>
                                            <p:cond delay="0"/>
                                          </p:stCondLst>
                                        </p:cTn>
                                        <p:tgtEl>
                                          <p:spTgt spid="16400"/>
                                        </p:tgtEl>
                                        <p:attrNameLst>
                                          <p:attrName>style.visibility</p:attrName>
                                        </p:attrNameLst>
                                      </p:cBhvr>
                                      <p:to>
                                        <p:strVal val="visible"/>
                                      </p:to>
                                    </p:set>
                                    <p:animEffect transition="in" filter="blinds(horizontal)">
                                      <p:cBhvr>
                                        <p:cTn id="14" dur="500"/>
                                        <p:tgtEl>
                                          <p:spTgt spid="16400"/>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400" grpId="0" animBg="1"/>
      <p:bldP spid="16400" grpId="1"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ahmen_Fenstergröße" hidden="1">
            <a:extLst>
              <a:ext uri="{FF2B5EF4-FFF2-40B4-BE49-F238E27FC236}">
                <a16:creationId xmlns:a16="http://schemas.microsoft.com/office/drawing/2014/main" xmlns="" id="{C57ADC0C-C981-409F-9460-7FF4CCF9802A}"/>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Sprechblase_Position" hidden="1">
            <a:extLst>
              <a:ext uri="{FF2B5EF4-FFF2-40B4-BE49-F238E27FC236}">
                <a16:creationId xmlns:a16="http://schemas.microsoft.com/office/drawing/2014/main" xmlns="" id="{317331D3-4AF3-427B-950A-4E80B13B06D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9B17DD8C-338A-443E-88B0-A6F0B0DCD471}"/>
              </a:ext>
            </a:extLst>
          </p:cNvPr>
          <p:cNvPicPr>
            <a:picLocks noChangeAspect="1"/>
          </p:cNvPicPr>
          <p:nvPr/>
        </p:nvPicPr>
        <p:blipFill>
          <a:blip r:embed="rId4"/>
          <a:stretch>
            <a:fillRect/>
          </a:stretch>
        </p:blipFill>
        <p:spPr>
          <a:xfrm>
            <a:off x="2161185" y="1252108"/>
            <a:ext cx="6192835" cy="4669201"/>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296"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Sensitivity to Measurement Errors</a:t>
            </a:r>
          </a:p>
        </p:txBody>
      </p:sp>
      <p:sp>
        <p:nvSpPr>
          <p:cNvPr id="2" name="Datumsplatzhalter 1">
            <a:extLst>
              <a:ext uri="{FF2B5EF4-FFF2-40B4-BE49-F238E27FC236}">
                <a16:creationId xmlns:a16="http://schemas.microsoft.com/office/drawing/2014/main" xmlns="" id="{1DDD08AE-D7CB-43B7-A9B7-1B218132AB04}"/>
              </a:ext>
            </a:extLst>
          </p:cNvPr>
          <p:cNvSpPr>
            <a:spLocks noGrp="1"/>
          </p:cNvSpPr>
          <p:nvPr>
            <p:ph type="dt" sz="half" idx="10"/>
          </p:nvPr>
        </p:nvSpPr>
        <p:spPr/>
        <p:txBody>
          <a:bodyPr/>
          <a:lstStyle/>
          <a:p>
            <a:fld id="{7222478D-2073-4279-AC66-B3D01C22331D}" type="datetime1">
              <a:rPr lang="de-DE" smtClean="0"/>
              <a:t>10.06.2021</a:t>
            </a:fld>
            <a:endParaRPr lang="en-US"/>
          </a:p>
        </p:txBody>
      </p:sp>
      <p:sp>
        <p:nvSpPr>
          <p:cNvPr id="6" name="Foliennummernplatzhalter 5">
            <a:extLst>
              <a:ext uri="{FF2B5EF4-FFF2-40B4-BE49-F238E27FC236}">
                <a16:creationId xmlns:a16="http://schemas.microsoft.com/office/drawing/2014/main" xmlns="" id="{AB171105-70FE-4AA9-90A8-DC9BC2111B9D}"/>
              </a:ext>
            </a:extLst>
          </p:cNvPr>
          <p:cNvSpPr>
            <a:spLocks noGrp="1"/>
          </p:cNvSpPr>
          <p:nvPr>
            <p:ph type="sldNum" sz="quarter" idx="11"/>
          </p:nvPr>
        </p:nvSpPr>
        <p:spPr/>
        <p:txBody>
          <a:bodyPr/>
          <a:lstStyle/>
          <a:p>
            <a:fld id="{6F6D7067-A3EC-48B5-AD33-8A0A08ED16FE}" type="slidenum">
              <a:rPr lang="en-US" smtClean="0"/>
              <a:pPr/>
              <a:t>15</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257798" y="1531887"/>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Abgerundetes Rechteck 7"/>
          <p:cNvSpPr/>
          <p:nvPr/>
        </p:nvSpPr>
        <p:spPr>
          <a:xfrm>
            <a:off x="3582134" y="3193114"/>
            <a:ext cx="157376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Sensitivity to Measurement Errors can be calculated automatically</a:t>
            </a:r>
          </a:p>
        </p:txBody>
      </p:sp>
    </p:spTree>
    <p:extLst>
      <p:ext uri="{BB962C8B-B14F-4D97-AF65-F5344CB8AC3E}">
        <p14:creationId xmlns:p14="http://schemas.microsoft.com/office/powerpoint/2010/main" val="3853640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3" presetClass="entr" presetSubtype="10" fill="hold" grpId="1" nodeType="afterEffect">
                                  <p:stCondLst>
                                    <p:cond delay="0"/>
                                  </p:stCondLst>
                                  <p:childTnLst>
                                    <p:set>
                                      <p:cBhvr>
                                        <p:cTn id="10" dur="1" fill="hold">
                                          <p:stCondLst>
                                            <p:cond delay="0"/>
                                          </p:stCondLst>
                                        </p:cTn>
                                        <p:tgtEl>
                                          <p:spTgt spid="16400"/>
                                        </p:tgtEl>
                                        <p:attrNameLst>
                                          <p:attrName>style.visibility</p:attrName>
                                        </p:attrNameLst>
                                      </p:cBhvr>
                                      <p:to>
                                        <p:strVal val="visible"/>
                                      </p:to>
                                    </p:set>
                                    <p:animEffect transition="in" filter="blinds(horizontal)">
                                      <p:cBhvr>
                                        <p:cTn id="11" dur="500"/>
                                        <p:tgtEl>
                                          <p:spTgt spid="16400"/>
                                        </p:tgtEl>
                                      </p:cBhvr>
                                    </p:animEffect>
                                  </p:childTnLst>
                                </p:cTn>
                              </p:par>
                              <p:par>
                                <p:cTn id="12" presetID="0" presetClass="path" presetSubtype="0" accel="50000" decel="50000" fill="hold" grpId="0" nodeType="withEffect">
                                  <p:stCondLst>
                                    <p:cond delay="0"/>
                                  </p:stCondLst>
                                  <p:childTnLst>
                                    <p:animMotion origin="layout" path="M -2.77778E-7 2.59259E-6 L 0.06372 0.14745 " pathEditMode="relative" rAng="0" ptsTypes="AA">
                                      <p:cBhvr>
                                        <p:cTn id="13" dur="2000" fill="hold"/>
                                        <p:tgtEl>
                                          <p:spTgt spid="16400"/>
                                        </p:tgtEl>
                                        <p:attrNameLst>
                                          <p:attrName>ppt_x</p:attrName>
                                          <p:attrName>ppt_y</p:attrName>
                                        </p:attrNameLst>
                                      </p:cBhvr>
                                      <p:rCtr x="3177" y="7361"/>
                                    </p:animMotion>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grpId="2" nodeType="clickEffect">
                                  <p:stCondLst>
                                    <p:cond delay="0"/>
                                  </p:stCondLst>
                                  <p:childTnLst>
                                    <p:animMotion origin="layout" path="M 0.06372 0.14745 L 0.06337 0.03356 " pathEditMode="relative" rAng="0" ptsTypes="AA">
                                      <p:cBhvr>
                                        <p:cTn id="20" dur="2000" fill="hold"/>
                                        <p:tgtEl>
                                          <p:spTgt spid="16400"/>
                                        </p:tgtEl>
                                        <p:attrNameLst>
                                          <p:attrName>ppt_x</p:attrName>
                                          <p:attrName>ppt_y</p:attrName>
                                        </p:attrNameLst>
                                      </p:cBhvr>
                                      <p:rCtr x="-17" y="-56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400" grpId="0" animBg="1"/>
      <p:bldP spid="16400" grpId="1" animBg="1"/>
      <p:bldP spid="16400" grpId="2"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ahmen_Fenstergröße" hidden="1">
            <a:extLst>
              <a:ext uri="{FF2B5EF4-FFF2-40B4-BE49-F238E27FC236}">
                <a16:creationId xmlns:a16="http://schemas.microsoft.com/office/drawing/2014/main" xmlns="" id="{CCE2172B-D1CA-431B-8D8A-A27B2F4EB548}"/>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Sprechblase_Position" hidden="1">
            <a:extLst>
              <a:ext uri="{FF2B5EF4-FFF2-40B4-BE49-F238E27FC236}">
                <a16:creationId xmlns:a16="http://schemas.microsoft.com/office/drawing/2014/main" xmlns="" id="{54AD9B28-D1C9-4CDE-A0BB-5E79F45B119C}"/>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2" name="Grafik 1">
            <a:extLst>
              <a:ext uri="{FF2B5EF4-FFF2-40B4-BE49-F238E27FC236}">
                <a16:creationId xmlns:a16="http://schemas.microsoft.com/office/drawing/2014/main" xmlns="" id="{EE2EB34D-0F7B-4688-A579-FC5E23F1DBFE}"/>
              </a:ext>
            </a:extLst>
          </p:cNvPr>
          <p:cNvPicPr>
            <a:picLocks noChangeAspect="1"/>
          </p:cNvPicPr>
          <p:nvPr/>
        </p:nvPicPr>
        <p:blipFill>
          <a:blip r:embed="rId4"/>
          <a:stretch>
            <a:fillRect/>
          </a:stretch>
        </p:blipFill>
        <p:spPr>
          <a:xfrm>
            <a:off x="2161184" y="1252109"/>
            <a:ext cx="6192833" cy="4669199"/>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320"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Sensitivity to Measurement Errors</a:t>
            </a:r>
          </a:p>
        </p:txBody>
      </p:sp>
      <p:sp>
        <p:nvSpPr>
          <p:cNvPr id="5" name="Datumsplatzhalter 4">
            <a:extLst>
              <a:ext uri="{FF2B5EF4-FFF2-40B4-BE49-F238E27FC236}">
                <a16:creationId xmlns:a16="http://schemas.microsoft.com/office/drawing/2014/main" xmlns="" id="{B9F6C507-8A80-4167-9CE0-BD68A21C973E}"/>
              </a:ext>
            </a:extLst>
          </p:cNvPr>
          <p:cNvSpPr>
            <a:spLocks noGrp="1"/>
          </p:cNvSpPr>
          <p:nvPr>
            <p:ph type="dt" sz="half" idx="10"/>
          </p:nvPr>
        </p:nvSpPr>
        <p:spPr/>
        <p:txBody>
          <a:bodyPr/>
          <a:lstStyle/>
          <a:p>
            <a:fld id="{F0CC3D4E-8778-45DA-9A21-F01FC825E5B0}" type="datetime1">
              <a:rPr lang="de-DE" smtClean="0"/>
              <a:t>10.06.2021</a:t>
            </a:fld>
            <a:endParaRPr lang="en-US"/>
          </a:p>
        </p:txBody>
      </p:sp>
      <p:sp>
        <p:nvSpPr>
          <p:cNvPr id="7" name="Foliennummernplatzhalter 6">
            <a:extLst>
              <a:ext uri="{FF2B5EF4-FFF2-40B4-BE49-F238E27FC236}">
                <a16:creationId xmlns:a16="http://schemas.microsoft.com/office/drawing/2014/main" xmlns="" id="{8FE31E1E-2FBC-4788-B2D2-082CA163CE20}"/>
              </a:ext>
            </a:extLst>
          </p:cNvPr>
          <p:cNvSpPr>
            <a:spLocks noGrp="1"/>
          </p:cNvSpPr>
          <p:nvPr>
            <p:ph type="sldNum" sz="quarter" idx="11"/>
          </p:nvPr>
        </p:nvSpPr>
        <p:spPr/>
        <p:txBody>
          <a:bodyPr/>
          <a:lstStyle/>
          <a:p>
            <a:fld id="{6F6D7067-A3EC-48B5-AD33-8A0A08ED16FE}" type="slidenum">
              <a:rPr lang="en-US" smtClean="0"/>
              <a:pPr/>
              <a:t>16</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726255" y="296940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8"/>
          <p:cNvSpPr>
            <a:spLocks noChangeArrowheads="1"/>
          </p:cNvSpPr>
          <p:nvPr/>
        </p:nvSpPr>
        <p:spPr bwMode="auto">
          <a:xfrm>
            <a:off x="6933694" y="1259225"/>
            <a:ext cx="1678404" cy="839917"/>
          </a:xfrm>
          <a:prstGeom prst="cloudCallout">
            <a:avLst>
              <a:gd name="adj1" fmla="val -62930"/>
              <a:gd name="adj2" fmla="val 74672"/>
            </a:avLst>
          </a:prstGeom>
          <a:solidFill>
            <a:schemeClr val="bg1"/>
          </a:solidFill>
          <a:ln w="9525">
            <a:solidFill>
              <a:schemeClr val="tx1"/>
            </a:solidFill>
            <a:round/>
            <a:headEnd/>
            <a:tailEnd/>
          </a:ln>
          <a:effectLst/>
        </p:spPr>
        <p:txBody>
          <a:bodyPr/>
          <a:lstStyle/>
          <a:p>
            <a:pPr algn="ctr"/>
            <a:r>
              <a:rPr lang="en-US" sz="1100" dirty="0">
                <a:solidFill>
                  <a:srgbClr val="1F497D"/>
                </a:solidFill>
                <a:latin typeface="Arial" charset="0"/>
              </a:rPr>
              <a:t>Need Explanations?</a:t>
            </a:r>
          </a:p>
        </p:txBody>
      </p:sp>
      <p:pic>
        <p:nvPicPr>
          <p:cNvPr id="6" name="Grafik 5">
            <a:extLst>
              <a:ext uri="{FF2B5EF4-FFF2-40B4-BE49-F238E27FC236}">
                <a16:creationId xmlns:a16="http://schemas.microsoft.com/office/drawing/2014/main" xmlns="" id="{F151EDC5-4F3E-4346-B267-1EBA393A46D0}"/>
              </a:ext>
            </a:extLst>
          </p:cNvPr>
          <p:cNvPicPr>
            <a:picLocks noChangeAspect="1"/>
          </p:cNvPicPr>
          <p:nvPr/>
        </p:nvPicPr>
        <p:blipFill>
          <a:blip r:embed="rId7"/>
          <a:stretch>
            <a:fillRect/>
          </a:stretch>
        </p:blipFill>
        <p:spPr>
          <a:xfrm>
            <a:off x="3902149" y="1252108"/>
            <a:ext cx="2710901" cy="4779132"/>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3317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16400"/>
                                        </p:tgtEl>
                                        <p:attrNameLst>
                                          <p:attrName>style.visibility</p:attrName>
                                        </p:attrNameLst>
                                      </p:cBhvr>
                                      <p:to>
                                        <p:strVal val="visible"/>
                                      </p:to>
                                    </p:set>
                                    <p:animEffect transition="in" filter="blinds(horizontal)">
                                      <p:cBhvr>
                                        <p:cTn id="12" dur="500"/>
                                        <p:tgtEl>
                                          <p:spTgt spid="16400"/>
                                        </p:tgtEl>
                                      </p:cBhvr>
                                    </p:animEffect>
                                  </p:childTnLst>
                                </p:cTn>
                              </p:par>
                              <p:par>
                                <p:cTn id="13" presetID="0" presetClass="path" presetSubtype="0" accel="50000" decel="50000" fill="hold" grpId="0" nodeType="withEffect">
                                  <p:stCondLst>
                                    <p:cond delay="0"/>
                                  </p:stCondLst>
                                  <p:childTnLst>
                                    <p:animMotion origin="layout" path="M 4.44444E-6 1.85185E-6 L -0.02292 -0.18426 " pathEditMode="relative" rAng="0" ptsTypes="AA">
                                      <p:cBhvr>
                                        <p:cTn id="14" dur="2000" fill="hold"/>
                                        <p:tgtEl>
                                          <p:spTgt spid="16400"/>
                                        </p:tgtEl>
                                        <p:attrNameLst>
                                          <p:attrName>ppt_x</p:attrName>
                                          <p:attrName>ppt_y</p:attrName>
                                        </p:attrNameLst>
                                      </p:cBhvr>
                                      <p:rCtr x="-1146" y="-9213"/>
                                    </p:animMotion>
                                  </p:childTnLst>
                                </p:cTn>
                              </p:par>
                              <p:par>
                                <p:cTn id="15" presetID="3" presetClass="entr" presetSubtype="1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par>
                          <p:cTn id="18" fill="hold">
                            <p:stCondLst>
                              <p:cond delay="2000"/>
                            </p:stCondLst>
                            <p:childTnLst>
                              <p:par>
                                <p:cTn id="19" presetID="1"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400" grpId="0" animBg="1"/>
      <p:bldP spid="16400" grpId="1"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ahmen_Fenstergröße" hidden="1">
            <a:extLst>
              <a:ext uri="{FF2B5EF4-FFF2-40B4-BE49-F238E27FC236}">
                <a16:creationId xmlns:a16="http://schemas.microsoft.com/office/drawing/2014/main" xmlns="" id="{C703E481-E82C-4B29-9E84-B6CA550823B7}"/>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Sprechblase_Position" hidden="1">
            <a:extLst>
              <a:ext uri="{FF2B5EF4-FFF2-40B4-BE49-F238E27FC236}">
                <a16:creationId xmlns:a16="http://schemas.microsoft.com/office/drawing/2014/main" xmlns="" id="{DA6E482A-83EB-43E3-812A-7E1B48CFB225}"/>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E0FC7E6B-9C2D-43C3-8B22-6803589761CB}"/>
              </a:ext>
            </a:extLst>
          </p:cNvPr>
          <p:cNvPicPr>
            <a:picLocks noChangeAspect="1"/>
          </p:cNvPicPr>
          <p:nvPr/>
        </p:nvPicPr>
        <p:blipFill>
          <a:blip r:embed="rId4"/>
          <a:stretch>
            <a:fillRect/>
          </a:stretch>
        </p:blipFill>
        <p:spPr>
          <a:xfrm>
            <a:off x="2162082" y="1252110"/>
            <a:ext cx="6191937" cy="4668524"/>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3343"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Flexibility of </a:t>
            </a:r>
            <a:r>
              <a:rPr lang="en-US" dirty="0" err="1"/>
              <a:t>AnSyn</a:t>
            </a:r>
            <a:endParaRPr lang="en-US" dirty="0"/>
          </a:p>
        </p:txBody>
      </p:sp>
      <p:sp>
        <p:nvSpPr>
          <p:cNvPr id="2" name="Datumsplatzhalter 1">
            <a:extLst>
              <a:ext uri="{FF2B5EF4-FFF2-40B4-BE49-F238E27FC236}">
                <a16:creationId xmlns:a16="http://schemas.microsoft.com/office/drawing/2014/main" xmlns="" id="{498CA4FA-D244-476B-949F-FB3C1403401A}"/>
              </a:ext>
            </a:extLst>
          </p:cNvPr>
          <p:cNvSpPr>
            <a:spLocks noGrp="1"/>
          </p:cNvSpPr>
          <p:nvPr>
            <p:ph type="dt" sz="half" idx="10"/>
          </p:nvPr>
        </p:nvSpPr>
        <p:spPr/>
        <p:txBody>
          <a:bodyPr/>
          <a:lstStyle/>
          <a:p>
            <a:fld id="{B37CDF2A-6659-4DD7-A0E3-34389C416268}" type="datetime1">
              <a:rPr lang="de-DE" smtClean="0"/>
              <a:t>10.06.2021</a:t>
            </a:fld>
            <a:endParaRPr lang="en-US"/>
          </a:p>
        </p:txBody>
      </p:sp>
      <p:sp>
        <p:nvSpPr>
          <p:cNvPr id="6" name="Foliennummernplatzhalter 5">
            <a:extLst>
              <a:ext uri="{FF2B5EF4-FFF2-40B4-BE49-F238E27FC236}">
                <a16:creationId xmlns:a16="http://schemas.microsoft.com/office/drawing/2014/main" xmlns="" id="{32385946-D98A-4F97-89AB-8FE72722BA67}"/>
              </a:ext>
            </a:extLst>
          </p:cNvPr>
          <p:cNvSpPr>
            <a:spLocks noGrp="1"/>
          </p:cNvSpPr>
          <p:nvPr>
            <p:ph type="sldNum" sz="quarter" idx="11"/>
          </p:nvPr>
        </p:nvSpPr>
        <p:spPr/>
        <p:txBody>
          <a:bodyPr/>
          <a:lstStyle/>
          <a:p>
            <a:fld id="{6F6D7067-A3EC-48B5-AD33-8A0A08ED16FE}" type="slidenum">
              <a:rPr lang="en-US" smtClean="0"/>
              <a:pPr/>
              <a:t>17</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197445" y="128382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015907" y="2847275"/>
            <a:ext cx="1233889" cy="727114"/>
          </a:xfrm>
          <a:prstGeom prst="wedgeRoundRectCallout">
            <a:avLst>
              <a:gd name="adj1" fmla="val 3296"/>
              <a:gd name="adj2" fmla="val -73596"/>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Here you can choose the</a:t>
            </a:r>
          </a:p>
          <a:p>
            <a:pPr algn="ctr"/>
            <a:r>
              <a:rPr lang="en-US" sz="1000" i="1" dirty="0">
                <a:latin typeface="Arial" charset="0"/>
              </a:rPr>
              <a:t>Core Flow Analysis Method</a:t>
            </a:r>
            <a:r>
              <a:rPr lang="en-US" sz="1000" dirty="0">
                <a:latin typeface="Arial" charset="0"/>
              </a:rPr>
              <a:t>.</a:t>
            </a:r>
          </a:p>
        </p:txBody>
      </p:sp>
      <p:sp>
        <p:nvSpPr>
          <p:cNvPr id="10" name="AutoShape 8"/>
          <p:cNvSpPr>
            <a:spLocks noChangeArrowheads="1"/>
          </p:cNvSpPr>
          <p:nvPr/>
        </p:nvSpPr>
        <p:spPr bwMode="auto">
          <a:xfrm>
            <a:off x="3780000" y="3636729"/>
            <a:ext cx="3459295" cy="2327195"/>
          </a:xfrm>
          <a:prstGeom prst="cloudCallout">
            <a:avLst>
              <a:gd name="adj1" fmla="val 43592"/>
              <a:gd name="adj2" fmla="val -54481"/>
            </a:avLst>
          </a:prstGeom>
          <a:solidFill>
            <a:schemeClr val="bg1"/>
          </a:solidFill>
          <a:ln w="9525">
            <a:solidFill>
              <a:schemeClr val="tx1"/>
            </a:solidFill>
            <a:round/>
            <a:headEnd/>
            <a:tailEnd/>
          </a:ln>
          <a:effectLst/>
        </p:spPr>
        <p:txBody>
          <a:bodyPr/>
          <a:lstStyle/>
          <a:p>
            <a:r>
              <a:rPr lang="en-US" sz="1100" b="1" i="1" dirty="0">
                <a:solidFill>
                  <a:srgbClr val="1F497D"/>
                </a:solidFill>
                <a:latin typeface="Arial" charset="0"/>
              </a:rPr>
              <a:t>Core Flow Analysis Methods</a:t>
            </a:r>
          </a:p>
          <a:p>
            <a:r>
              <a:rPr lang="en-US" sz="1100" dirty="0">
                <a:solidFill>
                  <a:srgbClr val="1F497D"/>
                </a:solidFill>
                <a:latin typeface="Arial" charset="0"/>
              </a:rPr>
              <a:t>Iterate </a:t>
            </a:r>
            <a:r>
              <a:rPr lang="en-US" sz="1100" i="1" dirty="0">
                <a:solidFill>
                  <a:srgbClr val="1F497D"/>
                </a:solidFill>
                <a:latin typeface="Arial" charset="0"/>
              </a:rPr>
              <a:t>Bypass Ratio</a:t>
            </a:r>
            <a:r>
              <a:rPr lang="en-US" sz="1100" dirty="0">
                <a:solidFill>
                  <a:srgbClr val="1F497D"/>
                </a:solidFill>
                <a:latin typeface="Arial" charset="0"/>
              </a:rPr>
              <a:t> (Core Flow) in such a way that one of the following conditions is fulfilled:</a:t>
            </a:r>
          </a:p>
          <a:p>
            <a:pPr>
              <a:buFontTx/>
              <a:buChar char="•"/>
            </a:pPr>
            <a:r>
              <a:rPr lang="en-US" sz="1100" dirty="0">
                <a:solidFill>
                  <a:srgbClr val="1F497D"/>
                </a:solidFill>
                <a:latin typeface="Arial" charset="0"/>
              </a:rPr>
              <a:t> W41Rstd = given W41Rstd (HP Turbine Capacity)</a:t>
            </a:r>
          </a:p>
          <a:p>
            <a:pPr>
              <a:buFontTx/>
              <a:buChar char="•"/>
            </a:pPr>
            <a:r>
              <a:rPr lang="en-US" sz="1100" dirty="0">
                <a:solidFill>
                  <a:srgbClr val="1F497D"/>
                </a:solidFill>
                <a:latin typeface="Arial" charset="0"/>
              </a:rPr>
              <a:t> W45Rstd = given W45Rstd (LP Turbine Capacity)</a:t>
            </a:r>
          </a:p>
          <a:p>
            <a:pPr>
              <a:buFontTx/>
              <a:buChar char="•"/>
            </a:pPr>
            <a:r>
              <a:rPr lang="en-US" sz="1100" dirty="0">
                <a:solidFill>
                  <a:srgbClr val="1F497D"/>
                </a:solidFill>
                <a:latin typeface="Arial" charset="0"/>
              </a:rPr>
              <a:t> T45 = Measured T45</a:t>
            </a:r>
          </a:p>
          <a:p>
            <a:pPr>
              <a:buFontTx/>
              <a:buChar char="•"/>
            </a:pPr>
            <a:r>
              <a:rPr lang="en-US" sz="1100" dirty="0">
                <a:solidFill>
                  <a:srgbClr val="1F497D"/>
                </a:solidFill>
                <a:latin typeface="Arial" charset="0"/>
              </a:rPr>
              <a:t> T5  = Measured T5</a:t>
            </a:r>
          </a:p>
        </p:txBody>
      </p:sp>
      <p:sp>
        <p:nvSpPr>
          <p:cNvPr id="12" name="AutoShape 8"/>
          <p:cNvSpPr>
            <a:spLocks noChangeArrowheads="1"/>
          </p:cNvSpPr>
          <p:nvPr/>
        </p:nvSpPr>
        <p:spPr bwMode="auto">
          <a:xfrm>
            <a:off x="5673687" y="1366414"/>
            <a:ext cx="1959165" cy="1172261"/>
          </a:xfrm>
          <a:prstGeom prst="cloudCallout">
            <a:avLst>
              <a:gd name="adj1" fmla="val -32322"/>
              <a:gd name="adj2" fmla="val 53596"/>
            </a:avLst>
          </a:prstGeom>
          <a:solidFill>
            <a:schemeClr val="bg1"/>
          </a:solidFill>
          <a:ln w="9525">
            <a:solidFill>
              <a:schemeClr val="tx1"/>
            </a:solidFill>
            <a:round/>
            <a:headEnd/>
            <a:tailEnd/>
          </a:ln>
          <a:effectLst/>
        </p:spPr>
        <p:txBody>
          <a:bodyPr/>
          <a:lstStyle/>
          <a:p>
            <a:pPr algn="ctr"/>
            <a:r>
              <a:rPr lang="en-US" sz="1100" dirty="0">
                <a:solidFill>
                  <a:srgbClr val="1F497D"/>
                </a:solidFill>
                <a:latin typeface="Arial" charset="0"/>
              </a:rPr>
              <a:t>What if no measured mass flow W2 is available?</a:t>
            </a:r>
          </a:p>
        </p:txBody>
      </p:sp>
      <p:sp>
        <p:nvSpPr>
          <p:cNvPr id="13" name="AutoShape 7"/>
          <p:cNvSpPr>
            <a:spLocks noChangeArrowheads="1"/>
          </p:cNvSpPr>
          <p:nvPr/>
        </p:nvSpPr>
        <p:spPr bwMode="auto">
          <a:xfrm>
            <a:off x="656111" y="2915758"/>
            <a:ext cx="1233889" cy="442512"/>
          </a:xfrm>
          <a:prstGeom prst="wedgeRoundRectCallout">
            <a:avLst>
              <a:gd name="adj1" fmla="val 105974"/>
              <a:gd name="adj2" fmla="val 1354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Define an Iteration</a:t>
            </a:r>
          </a:p>
        </p:txBody>
      </p:sp>
    </p:spTree>
    <p:extLst>
      <p:ext uri="{BB962C8B-B14F-4D97-AF65-F5344CB8AC3E}">
        <p14:creationId xmlns:p14="http://schemas.microsoft.com/office/powerpoint/2010/main" val="3161230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childTnLst>
                          </p:cTn>
                        </p:par>
                        <p:par>
                          <p:cTn id="17" fill="hold">
                            <p:stCondLst>
                              <p:cond delay="500"/>
                            </p:stCondLst>
                            <p:childTnLst>
                              <p:par>
                                <p:cTn id="18" presetID="3" presetClass="entr" presetSubtype="1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linds(horizontal)">
                                      <p:cBhvr>
                                        <p:cTn id="20" dur="500"/>
                                        <p:tgtEl>
                                          <p:spTgt spid="13"/>
                                        </p:tgtEl>
                                      </p:cBhvr>
                                    </p:animEffect>
                                  </p:childTnLst>
                                </p:cTn>
                              </p:par>
                            </p:childTnLst>
                          </p:cTn>
                        </p:par>
                        <p:par>
                          <p:cTn id="21" fill="hold">
                            <p:stCondLst>
                              <p:cond delay="1000"/>
                            </p:stCondLst>
                            <p:childTnLst>
                              <p:par>
                                <p:cTn id="22" presetID="0" presetClass="path" presetSubtype="0" accel="50000" decel="50000" fill="hold" grpId="0" nodeType="afterEffect">
                                  <p:stCondLst>
                                    <p:cond delay="0"/>
                                  </p:stCondLst>
                                  <p:childTnLst>
                                    <p:animMotion origin="layout" path="M -3.05556E-6 3.7037E-6 L 0.06545 0.27291 " pathEditMode="relative" rAng="0" ptsTypes="AA">
                                      <p:cBhvr>
                                        <p:cTn id="23" dur="2000" fill="hold"/>
                                        <p:tgtEl>
                                          <p:spTgt spid="16400"/>
                                        </p:tgtEl>
                                        <p:attrNameLst>
                                          <p:attrName>ppt_x</p:attrName>
                                          <p:attrName>ppt_y</p:attrName>
                                        </p:attrNameLst>
                                      </p:cBhvr>
                                      <p:rCtr x="3264" y="13634"/>
                                    </p:animMotion>
                                  </p:childTnLst>
                                </p:cTn>
                              </p:par>
                              <p:par>
                                <p:cTn id="24" presetID="3" presetClass="entr" presetSubtype="10" fill="hold" grpId="1" nodeType="withEffect">
                                  <p:stCondLst>
                                    <p:cond delay="0"/>
                                  </p:stCondLst>
                                  <p:childTnLst>
                                    <p:set>
                                      <p:cBhvr>
                                        <p:cTn id="25" dur="1" fill="hold">
                                          <p:stCondLst>
                                            <p:cond delay="0"/>
                                          </p:stCondLst>
                                        </p:cTn>
                                        <p:tgtEl>
                                          <p:spTgt spid="16400"/>
                                        </p:tgtEl>
                                        <p:attrNameLst>
                                          <p:attrName>style.visibility</p:attrName>
                                        </p:attrNameLst>
                                      </p:cBhvr>
                                      <p:to>
                                        <p:strVal val="visible"/>
                                      </p:to>
                                    </p:set>
                                    <p:animEffect transition="in" filter="blinds(horizontal)">
                                      <p:cBhvr>
                                        <p:cTn id="26" dur="500"/>
                                        <p:tgtEl>
                                          <p:spTgt spid="16400"/>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linds(horizontal)">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400" grpId="0" animBg="1"/>
      <p:bldP spid="16400" grpId="1" animBg="1"/>
      <p:bldP spid="9" grpId="0" animBg="1"/>
      <p:bldP spid="10"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ahmen_Fenstergröße" hidden="1">
            <a:extLst>
              <a:ext uri="{FF2B5EF4-FFF2-40B4-BE49-F238E27FC236}">
                <a16:creationId xmlns:a16="http://schemas.microsoft.com/office/drawing/2014/main" xmlns="" id="{8481C17E-C927-4509-A2E8-E24F97FE4EB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Sprechblase_Position" hidden="1">
            <a:extLst>
              <a:ext uri="{FF2B5EF4-FFF2-40B4-BE49-F238E27FC236}">
                <a16:creationId xmlns:a16="http://schemas.microsoft.com/office/drawing/2014/main" xmlns="" id="{D24854D0-0477-49F4-91B9-EF5B63D21A0C}"/>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F65A503A-AC71-4752-8F30-559CE32EB5C6}"/>
              </a:ext>
            </a:extLst>
          </p:cNvPr>
          <p:cNvPicPr>
            <a:picLocks noChangeAspect="1"/>
          </p:cNvPicPr>
          <p:nvPr/>
        </p:nvPicPr>
        <p:blipFill>
          <a:blip r:embed="rId4"/>
          <a:stretch>
            <a:fillRect/>
          </a:stretch>
        </p:blipFill>
        <p:spPr>
          <a:xfrm>
            <a:off x="2161186" y="1252109"/>
            <a:ext cx="6192833" cy="4669199"/>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4367"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Defining an Iteration</a:t>
            </a:r>
          </a:p>
        </p:txBody>
      </p:sp>
      <p:sp>
        <p:nvSpPr>
          <p:cNvPr id="2" name="Datumsplatzhalter 1">
            <a:extLst>
              <a:ext uri="{FF2B5EF4-FFF2-40B4-BE49-F238E27FC236}">
                <a16:creationId xmlns:a16="http://schemas.microsoft.com/office/drawing/2014/main" xmlns="" id="{61A936FE-125C-434B-8C89-578E9F20F101}"/>
              </a:ext>
            </a:extLst>
          </p:cNvPr>
          <p:cNvSpPr>
            <a:spLocks noGrp="1"/>
          </p:cNvSpPr>
          <p:nvPr>
            <p:ph type="dt" sz="half" idx="10"/>
          </p:nvPr>
        </p:nvSpPr>
        <p:spPr/>
        <p:txBody>
          <a:bodyPr/>
          <a:lstStyle/>
          <a:p>
            <a:fld id="{0F77749E-F638-4400-B378-F1B661B3BB14}" type="datetime1">
              <a:rPr lang="de-DE" smtClean="0"/>
              <a:t>10.06.2021</a:t>
            </a:fld>
            <a:endParaRPr lang="en-US"/>
          </a:p>
        </p:txBody>
      </p:sp>
      <p:sp>
        <p:nvSpPr>
          <p:cNvPr id="6" name="Foliennummernplatzhalter 5">
            <a:extLst>
              <a:ext uri="{FF2B5EF4-FFF2-40B4-BE49-F238E27FC236}">
                <a16:creationId xmlns:a16="http://schemas.microsoft.com/office/drawing/2014/main" xmlns="" id="{6635C1FA-ED55-4338-80E4-9311979A5A27}"/>
              </a:ext>
            </a:extLst>
          </p:cNvPr>
          <p:cNvSpPr>
            <a:spLocks noGrp="1"/>
          </p:cNvSpPr>
          <p:nvPr>
            <p:ph type="sldNum" sz="quarter" idx="11"/>
          </p:nvPr>
        </p:nvSpPr>
        <p:spPr/>
        <p:txBody>
          <a:bodyPr/>
          <a:lstStyle/>
          <a:p>
            <a:fld id="{6F6D7067-A3EC-48B5-AD33-8A0A08ED16FE}" type="slidenum">
              <a:rPr lang="en-US" smtClean="0"/>
              <a:pPr/>
              <a:t>18</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726256" y="2980421"/>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5651655" y="2232622"/>
            <a:ext cx="2115238" cy="727114"/>
          </a:xfrm>
          <a:prstGeom prst="wedgeRoundRectCallout">
            <a:avLst>
              <a:gd name="adj1" fmla="val 49650"/>
              <a:gd name="adj2" fmla="val -7511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Assume that the fan model is correct, for example. That means the </a:t>
            </a:r>
            <a:r>
              <a:rPr lang="en-US" sz="1000" i="1" dirty="0">
                <a:latin typeface="Arial" charset="0"/>
              </a:rPr>
              <a:t>Fan Flow Factor</a:t>
            </a:r>
            <a:r>
              <a:rPr lang="en-US" sz="1000" dirty="0">
                <a:latin typeface="Arial" charset="0"/>
              </a:rPr>
              <a:t> is equal to 1</a:t>
            </a:r>
          </a:p>
        </p:txBody>
      </p:sp>
    </p:spTree>
    <p:extLst>
      <p:ext uri="{BB962C8B-B14F-4D97-AF65-F5344CB8AC3E}">
        <p14:creationId xmlns:p14="http://schemas.microsoft.com/office/powerpoint/2010/main" val="315144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16400"/>
                                        </p:tgtEl>
                                        <p:attrNameLst>
                                          <p:attrName>style.visibility</p:attrName>
                                        </p:attrNameLst>
                                      </p:cBhvr>
                                      <p:to>
                                        <p:strVal val="visible"/>
                                      </p:to>
                                    </p:set>
                                    <p:animEffect transition="in" filter="blinds(horizontal)">
                                      <p:cBhvr>
                                        <p:cTn id="12" dur="500"/>
                                        <p:tgtEl>
                                          <p:spTgt spid="16400"/>
                                        </p:tgtEl>
                                      </p:cBhvr>
                                    </p:animEffect>
                                  </p:childTnLst>
                                </p:cTn>
                              </p:par>
                              <p:par>
                                <p:cTn id="13" presetID="0" presetClass="path" presetSubtype="0" accel="50000" decel="50000" fill="hold" grpId="0" nodeType="withEffect">
                                  <p:stCondLst>
                                    <p:cond delay="0"/>
                                  </p:stCondLst>
                                  <p:childTnLst>
                                    <p:animMotion origin="layout" path="M 4.44444E-6 1.48148E-6 L -0.03959 -0.2088 " pathEditMode="relative" rAng="0" ptsTypes="AA">
                                      <p:cBhvr>
                                        <p:cTn id="14" dur="2000" fill="hold"/>
                                        <p:tgtEl>
                                          <p:spTgt spid="16400"/>
                                        </p:tgtEl>
                                        <p:attrNameLst>
                                          <p:attrName>ppt_x</p:attrName>
                                          <p:attrName>ppt_y</p:attrName>
                                        </p:attrNameLst>
                                      </p:cBhvr>
                                      <p:rCtr x="-1979" y="-10440"/>
                                    </p:animMotion>
                                  </p:childTnLst>
                                </p:cTn>
                              </p:par>
                              <p:par>
                                <p:cTn id="15" presetID="3"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400" grpId="0" animBg="1"/>
      <p:bldP spid="16400" grpId="1"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ahmen_Fenstergröße" hidden="1">
            <a:extLst>
              <a:ext uri="{FF2B5EF4-FFF2-40B4-BE49-F238E27FC236}">
                <a16:creationId xmlns:a16="http://schemas.microsoft.com/office/drawing/2014/main" xmlns="" id="{CBE84C79-57AC-4A7A-9570-36BA4F730EDA}"/>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0" name="Sprechblase_Position" hidden="1">
            <a:extLst>
              <a:ext uri="{FF2B5EF4-FFF2-40B4-BE49-F238E27FC236}">
                <a16:creationId xmlns:a16="http://schemas.microsoft.com/office/drawing/2014/main" xmlns="" id="{189898F3-78DA-420F-86E3-F904AC294C70}"/>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DB62C2B4-7C5C-4BC3-950C-0B80EB98AF83}"/>
              </a:ext>
            </a:extLst>
          </p:cNvPr>
          <p:cNvPicPr>
            <a:picLocks noChangeAspect="1"/>
          </p:cNvPicPr>
          <p:nvPr/>
        </p:nvPicPr>
        <p:blipFill>
          <a:blip r:embed="rId4"/>
          <a:stretch>
            <a:fillRect/>
          </a:stretch>
        </p:blipFill>
        <p:spPr>
          <a:xfrm>
            <a:off x="2161179" y="1254343"/>
            <a:ext cx="6189869" cy="4666965"/>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5390"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Calculate…</a:t>
            </a:r>
          </a:p>
        </p:txBody>
      </p:sp>
      <p:sp>
        <p:nvSpPr>
          <p:cNvPr id="2" name="Datumsplatzhalter 1">
            <a:extLst>
              <a:ext uri="{FF2B5EF4-FFF2-40B4-BE49-F238E27FC236}">
                <a16:creationId xmlns:a16="http://schemas.microsoft.com/office/drawing/2014/main" xmlns="" id="{AD9D7677-A0CC-4D27-92A9-B5E669FCAA0B}"/>
              </a:ext>
            </a:extLst>
          </p:cNvPr>
          <p:cNvSpPr>
            <a:spLocks noGrp="1"/>
          </p:cNvSpPr>
          <p:nvPr>
            <p:ph type="dt" sz="half" idx="10"/>
          </p:nvPr>
        </p:nvSpPr>
        <p:spPr/>
        <p:txBody>
          <a:bodyPr/>
          <a:lstStyle/>
          <a:p>
            <a:fld id="{8BFDD38F-AB95-402F-9EF7-EBA844341B0D}" type="datetime1">
              <a:rPr lang="de-DE" smtClean="0"/>
              <a:t>10.06.2021</a:t>
            </a:fld>
            <a:endParaRPr lang="en-US"/>
          </a:p>
        </p:txBody>
      </p:sp>
      <p:sp>
        <p:nvSpPr>
          <p:cNvPr id="6" name="Foliennummernplatzhalter 5">
            <a:extLst>
              <a:ext uri="{FF2B5EF4-FFF2-40B4-BE49-F238E27FC236}">
                <a16:creationId xmlns:a16="http://schemas.microsoft.com/office/drawing/2014/main" xmlns="" id="{F3FDFA70-DEBB-41E9-82E0-BA2AA8F858DD}"/>
              </a:ext>
            </a:extLst>
          </p:cNvPr>
          <p:cNvSpPr>
            <a:spLocks noGrp="1"/>
          </p:cNvSpPr>
          <p:nvPr>
            <p:ph type="sldNum" sz="quarter" idx="11"/>
          </p:nvPr>
        </p:nvSpPr>
        <p:spPr/>
        <p:txBody>
          <a:bodyPr/>
          <a:lstStyle/>
          <a:p>
            <a:fld id="{6F6D7067-A3EC-48B5-AD33-8A0A08ED16FE}" type="slidenum">
              <a:rPr lang="en-US" smtClean="0"/>
              <a:pPr/>
              <a:t>19</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2164394" y="1272807"/>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5682962" y="1462326"/>
            <a:ext cx="1619480" cy="462709"/>
          </a:xfrm>
          <a:prstGeom prst="wedgeRoundRectCallout">
            <a:avLst>
              <a:gd name="adj1" fmla="val -29942"/>
              <a:gd name="adj2" fmla="val 84413"/>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This is now the start value for the iteration.</a:t>
            </a:r>
          </a:p>
        </p:txBody>
      </p:sp>
    </p:spTree>
    <p:extLst>
      <p:ext uri="{BB962C8B-B14F-4D97-AF65-F5344CB8AC3E}">
        <p14:creationId xmlns:p14="http://schemas.microsoft.com/office/powerpoint/2010/main" val="195615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16400"/>
                                        </p:tgtEl>
                                        <p:attrNameLst>
                                          <p:attrName>style.visibility</p:attrName>
                                        </p:attrNameLst>
                                      </p:cBhvr>
                                      <p:to>
                                        <p:strVal val="visible"/>
                                      </p:to>
                                    </p:set>
                                    <p:animEffect transition="in" filter="blinds(horizontal)">
                                      <p:cBhvr>
                                        <p:cTn id="12" dur="500"/>
                                        <p:tgtEl>
                                          <p:spTgt spid="16400"/>
                                        </p:tgtEl>
                                      </p:cBhvr>
                                    </p:animEffect>
                                  </p:childTnLst>
                                </p:cTn>
                              </p:par>
                              <p:par>
                                <p:cTn id="13" presetID="0" presetClass="path" presetSubtype="0" accel="50000" decel="50000" fill="hold" grpId="0" nodeType="withEffect">
                                  <p:stCondLst>
                                    <p:cond delay="0"/>
                                  </p:stCondLst>
                                  <p:childTnLst>
                                    <p:animMotion origin="layout" path="M 2.77778E-6 4.07407E-6 L 0.08003 0.07314 " pathEditMode="relative" rAng="0" ptsTypes="AA">
                                      <p:cBhvr>
                                        <p:cTn id="14" dur="2000" fill="hold"/>
                                        <p:tgtEl>
                                          <p:spTgt spid="16400"/>
                                        </p:tgtEl>
                                        <p:attrNameLst>
                                          <p:attrName>ppt_x</p:attrName>
                                          <p:attrName>ppt_y</p:attrName>
                                        </p:attrNameLst>
                                      </p:cBhvr>
                                      <p:rCtr x="3993" y="3657"/>
                                    </p:animMotion>
                                  </p:childTnLst>
                                </p:cTn>
                              </p:par>
                              <p:par>
                                <p:cTn id="15" presetID="3"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400" grpId="0" animBg="1"/>
      <p:bldP spid="16400" grpId="1"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1185" y="1263126"/>
            <a:ext cx="6192836" cy="466920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ahmen_Fenstergröße" hidden="1">
            <a:extLst>
              <a:ext uri="{FF2B5EF4-FFF2-40B4-BE49-F238E27FC236}">
                <a16:creationId xmlns:a16="http://schemas.microsoft.com/office/drawing/2014/main" xmlns="" id="{337E9F0A-46EA-495C-B57B-00DDD86849F7}"/>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Sprechblase_Position" hidden="1">
            <a:extLst>
              <a:ext uri="{FF2B5EF4-FFF2-40B4-BE49-F238E27FC236}">
                <a16:creationId xmlns:a16="http://schemas.microsoft.com/office/drawing/2014/main" xmlns="" id="{B361EC0D-825C-41E6-BDC2-B38D52A1A272}"/>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6176" name="Rectangle 32"/>
          <p:cNvSpPr>
            <a:spLocks noGrp="1" noChangeArrowheads="1"/>
          </p:cNvSpPr>
          <p:nvPr>
            <p:ph type="title"/>
          </p:nvPr>
        </p:nvSpPr>
        <p:spPr/>
        <p:txBody>
          <a:bodyPr/>
          <a:lstStyle/>
          <a:p>
            <a:r>
              <a:rPr lang="en-US" dirty="0"/>
              <a:t>GasTurb 14 Main Window</a:t>
            </a:r>
          </a:p>
        </p:txBody>
      </p:sp>
      <p:sp>
        <p:nvSpPr>
          <p:cNvPr id="4" name="Datumsplatzhalter 3">
            <a:extLst>
              <a:ext uri="{FF2B5EF4-FFF2-40B4-BE49-F238E27FC236}">
                <a16:creationId xmlns:a16="http://schemas.microsoft.com/office/drawing/2014/main" xmlns="" id="{5E35BDBC-C1B2-4618-A31B-5106DEE61D29}"/>
              </a:ext>
            </a:extLst>
          </p:cNvPr>
          <p:cNvSpPr>
            <a:spLocks noGrp="1"/>
          </p:cNvSpPr>
          <p:nvPr>
            <p:ph type="dt" sz="half" idx="10"/>
          </p:nvPr>
        </p:nvSpPr>
        <p:spPr/>
        <p:txBody>
          <a:bodyPr/>
          <a:lstStyle/>
          <a:p>
            <a:fld id="{566CB1C6-D923-45E9-BA61-233505C44279}" type="datetime1">
              <a:rPr lang="de-DE" smtClean="0"/>
              <a:t>10.06.2021</a:t>
            </a:fld>
            <a:endParaRPr lang="en-US"/>
          </a:p>
        </p:txBody>
      </p:sp>
      <p:sp>
        <p:nvSpPr>
          <p:cNvPr id="5" name="Foliennummernplatzhalter 4">
            <a:extLst>
              <a:ext uri="{FF2B5EF4-FFF2-40B4-BE49-F238E27FC236}">
                <a16:creationId xmlns:a16="http://schemas.microsoft.com/office/drawing/2014/main" xmlns="" id="{64A8116C-89F3-414A-8484-B5D66EEC6225}"/>
              </a:ext>
            </a:extLst>
          </p:cNvPr>
          <p:cNvSpPr>
            <a:spLocks noGrp="1"/>
          </p:cNvSpPr>
          <p:nvPr>
            <p:ph type="sldNum" sz="quarter" idx="11"/>
          </p:nvPr>
        </p:nvSpPr>
        <p:spPr/>
        <p:txBody>
          <a:bodyPr/>
          <a:lstStyle/>
          <a:p>
            <a:fld id="{6F6D7067-A3EC-48B5-AD33-8A0A08ED16FE}" type="slidenum">
              <a:rPr lang="en-US" smtClean="0"/>
              <a:pPr/>
              <a:t>2</a:t>
            </a:fld>
            <a:endParaRPr lang="en-US"/>
          </a:p>
        </p:txBody>
      </p:sp>
      <p:sp>
        <p:nvSpPr>
          <p:cNvPr id="3" name="Fußzeilenplatzhalter 2"/>
          <p:cNvSpPr>
            <a:spLocks noGrp="1"/>
          </p:cNvSpPr>
          <p:nvPr>
            <p:ph type="ftr" sz="quarter" idx="12"/>
          </p:nvPr>
        </p:nvSpPr>
        <p:spPr/>
        <p:txBody>
          <a:bodyPr/>
          <a:lstStyle/>
          <a:p>
            <a:r>
              <a:rPr lang="en-US"/>
              <a:t>Tutorial: Conventional and Model Based Test Analysis</a:t>
            </a:r>
            <a:endParaRPr lang="en-US" dirty="0"/>
          </a:p>
        </p:txBody>
      </p:sp>
      <p:sp>
        <p:nvSpPr>
          <p:cNvPr id="6153" name="Freeform 9"/>
          <p:cNvSpPr>
            <a:spLocks/>
          </p:cNvSpPr>
          <p:nvPr/>
        </p:nvSpPr>
        <p:spPr bwMode="auto">
          <a:xfrm rot="20239365">
            <a:off x="4398524" y="449840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Ellipse 9"/>
          <p:cNvSpPr/>
          <p:nvPr/>
        </p:nvSpPr>
        <p:spPr>
          <a:xfrm>
            <a:off x="4166754" y="1559933"/>
            <a:ext cx="734291" cy="347713"/>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lipse 10"/>
          <p:cNvSpPr/>
          <p:nvPr/>
        </p:nvSpPr>
        <p:spPr>
          <a:xfrm>
            <a:off x="6040162" y="2244846"/>
            <a:ext cx="1064405" cy="83187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bgerundetes Rechteck 11"/>
          <p:cNvSpPr/>
          <p:nvPr/>
        </p:nvSpPr>
        <p:spPr>
          <a:xfrm>
            <a:off x="5060229" y="3844945"/>
            <a:ext cx="233680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For this tutorial we will use a </a:t>
            </a:r>
          </a:p>
          <a:p>
            <a:pPr algn="ctr"/>
            <a:r>
              <a:rPr lang="en-US" sz="1100" b="1" dirty="0">
                <a:solidFill>
                  <a:srgbClr val="1F497D"/>
                </a:solidFill>
                <a:latin typeface="Arial" charset="0"/>
              </a:rPr>
              <a:t>2 Spool </a:t>
            </a:r>
            <a:r>
              <a:rPr lang="en-US" sz="1100" b="1" dirty="0" err="1">
                <a:solidFill>
                  <a:srgbClr val="1F497D"/>
                </a:solidFill>
                <a:latin typeface="Arial" charset="0"/>
              </a:rPr>
              <a:t>Turboshaft</a:t>
            </a:r>
            <a:r>
              <a:rPr lang="en-US" sz="1100" dirty="0">
                <a:solidFill>
                  <a:srgbClr val="1F497D"/>
                </a:solidFill>
                <a:latin typeface="Arial" charset="0"/>
              </a:rPr>
              <a:t>.</a:t>
            </a:r>
          </a:p>
        </p:txBody>
      </p:sp>
    </p:spTree>
    <p:extLst>
      <p:ext uri="{BB962C8B-B14F-4D97-AF65-F5344CB8AC3E}">
        <p14:creationId xmlns:p14="http://schemas.microsoft.com/office/powerpoint/2010/main" val="33525843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1" nodeType="clickEffect">
                                  <p:stCondLst>
                                    <p:cond delay="0"/>
                                  </p:stCondLst>
                                  <p:childTnLst>
                                    <p:set>
                                      <p:cBhvr>
                                        <p:cTn id="19" dur="1" fill="hold">
                                          <p:stCondLst>
                                            <p:cond delay="0"/>
                                          </p:stCondLst>
                                        </p:cTn>
                                        <p:tgtEl>
                                          <p:spTgt spid="6153"/>
                                        </p:tgtEl>
                                        <p:attrNameLst>
                                          <p:attrName>style.visibility</p:attrName>
                                        </p:attrNameLst>
                                      </p:cBhvr>
                                      <p:to>
                                        <p:strVal val="visible"/>
                                      </p:to>
                                    </p:set>
                                    <p:animEffect transition="in" filter="blinds(horizontal)">
                                      <p:cBhvr>
                                        <p:cTn id="20" dur="500"/>
                                        <p:tgtEl>
                                          <p:spTgt spid="6153"/>
                                        </p:tgtEl>
                                      </p:cBhvr>
                                    </p:animEffect>
                                  </p:childTnLst>
                                </p:cTn>
                              </p:par>
                              <p:par>
                                <p:cTn id="21" presetID="0" presetClass="path" presetSubtype="0" accel="50000" decel="50000" fill="hold" grpId="0" nodeType="withEffect">
                                  <p:stCondLst>
                                    <p:cond delay="0"/>
                                  </p:stCondLst>
                                  <p:childTnLst>
                                    <p:animMotion origin="layout" path="M -1.66667E-6 3.7037E-6 L -0.13021 -0.18797 " pathEditMode="relative" rAng="0" ptsTypes="AA">
                                      <p:cBhvr>
                                        <p:cTn id="22" dur="2000" fill="hold"/>
                                        <p:tgtEl>
                                          <p:spTgt spid="6153"/>
                                        </p:tgtEl>
                                        <p:attrNameLst>
                                          <p:attrName>ppt_x</p:attrName>
                                          <p:attrName>ppt_y</p:attrName>
                                        </p:attrNameLst>
                                      </p:cBhvr>
                                      <p:rCtr x="-6510" y="-9398"/>
                                    </p:animMotion>
                                  </p:childTnLst>
                                </p:cTn>
                              </p:par>
                              <p:par>
                                <p:cTn id="23" presetID="3" presetClass="entr" presetSubtype="1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153" grpId="0" animBg="1"/>
      <p:bldP spid="6153" grpId="1" animBg="1"/>
      <p:bldP spid="10" grpId="0" animBg="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ahmen_Fenstergröße" hidden="1">
            <a:extLst>
              <a:ext uri="{FF2B5EF4-FFF2-40B4-BE49-F238E27FC236}">
                <a16:creationId xmlns:a16="http://schemas.microsoft.com/office/drawing/2014/main" xmlns="" id="{95B10D03-F430-41D0-8136-038B7FD41851}"/>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Sprechblase_Position" hidden="1">
            <a:extLst>
              <a:ext uri="{FF2B5EF4-FFF2-40B4-BE49-F238E27FC236}">
                <a16:creationId xmlns:a16="http://schemas.microsoft.com/office/drawing/2014/main" xmlns="" id="{495EB549-3AD4-4289-A154-E328C21E61FD}"/>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1095F907-D366-4C9D-843B-72CBB69B3959}"/>
              </a:ext>
            </a:extLst>
          </p:cNvPr>
          <p:cNvPicPr>
            <a:picLocks noChangeAspect="1"/>
          </p:cNvPicPr>
          <p:nvPr/>
        </p:nvPicPr>
        <p:blipFill>
          <a:blip r:embed="rId4"/>
          <a:stretch>
            <a:fillRect/>
          </a:stretch>
        </p:blipFill>
        <p:spPr>
          <a:xfrm>
            <a:off x="2161185" y="1244907"/>
            <a:ext cx="6192834" cy="4669200"/>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6414"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Mass Flow W2 Found by Iteration</a:t>
            </a:r>
          </a:p>
        </p:txBody>
      </p:sp>
      <p:sp>
        <p:nvSpPr>
          <p:cNvPr id="2" name="Datumsplatzhalter 1">
            <a:extLst>
              <a:ext uri="{FF2B5EF4-FFF2-40B4-BE49-F238E27FC236}">
                <a16:creationId xmlns:a16="http://schemas.microsoft.com/office/drawing/2014/main" xmlns="" id="{5536A16E-BB9D-4166-9F24-A72BCA5210B3}"/>
              </a:ext>
            </a:extLst>
          </p:cNvPr>
          <p:cNvSpPr>
            <a:spLocks noGrp="1"/>
          </p:cNvSpPr>
          <p:nvPr>
            <p:ph type="dt" sz="half" idx="10"/>
          </p:nvPr>
        </p:nvSpPr>
        <p:spPr/>
        <p:txBody>
          <a:bodyPr/>
          <a:lstStyle/>
          <a:p>
            <a:fld id="{1D5F9603-F320-4C07-A29F-63F9EA7CE52B}" type="datetime1">
              <a:rPr lang="de-DE" smtClean="0"/>
              <a:t>10.06.2021</a:t>
            </a:fld>
            <a:endParaRPr lang="en-US"/>
          </a:p>
        </p:txBody>
      </p:sp>
      <p:sp>
        <p:nvSpPr>
          <p:cNvPr id="6" name="Foliennummernplatzhalter 5">
            <a:extLst>
              <a:ext uri="{FF2B5EF4-FFF2-40B4-BE49-F238E27FC236}">
                <a16:creationId xmlns:a16="http://schemas.microsoft.com/office/drawing/2014/main" xmlns="" id="{723C35D7-4BED-46CD-A691-76DA0384531F}"/>
              </a:ext>
            </a:extLst>
          </p:cNvPr>
          <p:cNvSpPr>
            <a:spLocks noGrp="1"/>
          </p:cNvSpPr>
          <p:nvPr>
            <p:ph type="sldNum" sz="quarter" idx="11"/>
          </p:nvPr>
        </p:nvSpPr>
        <p:spPr/>
        <p:txBody>
          <a:bodyPr/>
          <a:lstStyle/>
          <a:p>
            <a:fld id="{6F6D7067-A3EC-48B5-AD33-8A0A08ED16FE}" type="slidenum">
              <a:rPr lang="en-US" smtClean="0"/>
              <a:pPr/>
              <a:t>20</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3088206" y="204504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4358443" y="1470008"/>
            <a:ext cx="1619480" cy="462709"/>
          </a:xfrm>
          <a:prstGeom prst="wedgeRoundRectCallout">
            <a:avLst>
              <a:gd name="adj1" fmla="val -44909"/>
              <a:gd name="adj2" fmla="val 96318"/>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Found by Iteration</a:t>
            </a:r>
          </a:p>
        </p:txBody>
      </p:sp>
      <p:sp>
        <p:nvSpPr>
          <p:cNvPr id="8" name="Ellipse 7"/>
          <p:cNvSpPr/>
          <p:nvPr/>
        </p:nvSpPr>
        <p:spPr>
          <a:xfrm>
            <a:off x="3980996" y="2160139"/>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556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1" nodeType="clickEffect">
                                  <p:stCondLst>
                                    <p:cond delay="0"/>
                                  </p:stCondLst>
                                  <p:childTnLst>
                                    <p:set>
                                      <p:cBhvr>
                                        <p:cTn id="15" dur="1" fill="hold">
                                          <p:stCondLst>
                                            <p:cond delay="0"/>
                                          </p:stCondLst>
                                        </p:cTn>
                                        <p:tgtEl>
                                          <p:spTgt spid="16400"/>
                                        </p:tgtEl>
                                        <p:attrNameLst>
                                          <p:attrName>style.visibility</p:attrName>
                                        </p:attrNameLst>
                                      </p:cBhvr>
                                      <p:to>
                                        <p:strVal val="visible"/>
                                      </p:to>
                                    </p:set>
                                    <p:animEffect transition="in" filter="blinds(horizontal)">
                                      <p:cBhvr>
                                        <p:cTn id="16" dur="500"/>
                                        <p:tgtEl>
                                          <p:spTgt spid="16400"/>
                                        </p:tgtEl>
                                      </p:cBhvr>
                                    </p:animEffect>
                                  </p:childTnLst>
                                </p:cTn>
                              </p:par>
                              <p:par>
                                <p:cTn id="17" presetID="0" presetClass="path" presetSubtype="0" accel="50000" decel="50000" fill="hold" grpId="0" nodeType="withEffect">
                                  <p:stCondLst>
                                    <p:cond delay="0"/>
                                  </p:stCondLst>
                                  <p:childTnLst>
                                    <p:animMotion origin="layout" path="M 1.11111E-6 4.07407E-6 L -0.08056 -0.06737 " pathEditMode="relative" rAng="0" ptsTypes="AA">
                                      <p:cBhvr>
                                        <p:cTn id="18" dur="2000" fill="hold"/>
                                        <p:tgtEl>
                                          <p:spTgt spid="16400"/>
                                        </p:tgtEl>
                                        <p:attrNameLst>
                                          <p:attrName>ppt_x</p:attrName>
                                          <p:attrName>ppt_y</p:attrName>
                                        </p:attrNameLst>
                                      </p:cBhvr>
                                      <p:rCtr x="-4028" y="-3380"/>
                                    </p:animMotion>
                                  </p:childTnLst>
                                </p:cTn>
                              </p:par>
                              <p:par>
                                <p:cTn id="19" presetID="3" presetClass="entr" presetSubtype="1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linds(horizontal)">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400" grpId="0" animBg="1"/>
      <p:bldP spid="16400" grpId="1" animBg="1"/>
      <p:bldP spid="9"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ahmen_Fenstergröße" hidden="1">
            <a:extLst>
              <a:ext uri="{FF2B5EF4-FFF2-40B4-BE49-F238E27FC236}">
                <a16:creationId xmlns:a16="http://schemas.microsoft.com/office/drawing/2014/main" xmlns="" id="{5D7FFC77-B15A-49F8-81F2-B2380031E4F6}"/>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7" name="Sprechblase_Position" hidden="1">
            <a:extLst>
              <a:ext uri="{FF2B5EF4-FFF2-40B4-BE49-F238E27FC236}">
                <a16:creationId xmlns:a16="http://schemas.microsoft.com/office/drawing/2014/main" xmlns="" id="{675BF619-1A7E-4270-A90E-CBCDB4D374FC}"/>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2" name="Grafik 1">
            <a:extLst>
              <a:ext uri="{FF2B5EF4-FFF2-40B4-BE49-F238E27FC236}">
                <a16:creationId xmlns:a16="http://schemas.microsoft.com/office/drawing/2014/main" xmlns="" id="{34E5A7F6-E13A-4D2A-BF96-5EBB464608CA}"/>
              </a:ext>
            </a:extLst>
          </p:cNvPr>
          <p:cNvPicPr>
            <a:picLocks noChangeAspect="1"/>
          </p:cNvPicPr>
          <p:nvPr/>
        </p:nvPicPr>
        <p:blipFill>
          <a:blip r:embed="rId4"/>
          <a:stretch>
            <a:fillRect/>
          </a:stretch>
        </p:blipFill>
        <p:spPr>
          <a:xfrm>
            <a:off x="2161185" y="1246484"/>
            <a:ext cx="6192834" cy="4669200"/>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7438"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Flexibility of </a:t>
            </a:r>
            <a:r>
              <a:rPr lang="en-US" dirty="0" err="1"/>
              <a:t>AnSyn</a:t>
            </a:r>
            <a:endParaRPr lang="en-US" dirty="0"/>
          </a:p>
        </p:txBody>
      </p:sp>
      <p:sp>
        <p:nvSpPr>
          <p:cNvPr id="5" name="Datumsplatzhalter 4">
            <a:extLst>
              <a:ext uri="{FF2B5EF4-FFF2-40B4-BE49-F238E27FC236}">
                <a16:creationId xmlns:a16="http://schemas.microsoft.com/office/drawing/2014/main" xmlns="" id="{587AAC61-AA75-490F-B615-D007FBA27B00}"/>
              </a:ext>
            </a:extLst>
          </p:cNvPr>
          <p:cNvSpPr>
            <a:spLocks noGrp="1"/>
          </p:cNvSpPr>
          <p:nvPr>
            <p:ph type="dt" sz="half" idx="10"/>
          </p:nvPr>
        </p:nvSpPr>
        <p:spPr/>
        <p:txBody>
          <a:bodyPr/>
          <a:lstStyle/>
          <a:p>
            <a:fld id="{F06A816B-65B7-42E6-A21F-BBF5326FE6C7}" type="datetime1">
              <a:rPr lang="de-DE" smtClean="0"/>
              <a:t>10.06.2021</a:t>
            </a:fld>
            <a:endParaRPr lang="en-US"/>
          </a:p>
        </p:txBody>
      </p:sp>
      <p:sp>
        <p:nvSpPr>
          <p:cNvPr id="6" name="Foliennummernplatzhalter 5">
            <a:extLst>
              <a:ext uri="{FF2B5EF4-FFF2-40B4-BE49-F238E27FC236}">
                <a16:creationId xmlns:a16="http://schemas.microsoft.com/office/drawing/2014/main" xmlns="" id="{0B65E3C5-8E9B-4E33-8E0F-FB30706BF042}"/>
              </a:ext>
            </a:extLst>
          </p:cNvPr>
          <p:cNvSpPr>
            <a:spLocks noGrp="1"/>
          </p:cNvSpPr>
          <p:nvPr>
            <p:ph type="sldNum" sz="quarter" idx="11"/>
          </p:nvPr>
        </p:nvSpPr>
        <p:spPr/>
        <p:txBody>
          <a:bodyPr/>
          <a:lstStyle/>
          <a:p>
            <a:fld id="{6F6D7067-A3EC-48B5-AD33-8A0A08ED16FE}" type="slidenum">
              <a:rPr lang="en-US" smtClean="0"/>
              <a:pPr/>
              <a:t>21</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8" name="AutoShape 8"/>
          <p:cNvSpPr>
            <a:spLocks noChangeArrowheads="1"/>
          </p:cNvSpPr>
          <p:nvPr/>
        </p:nvSpPr>
        <p:spPr bwMode="auto">
          <a:xfrm>
            <a:off x="6652134" y="2321566"/>
            <a:ext cx="1959165" cy="1172261"/>
          </a:xfrm>
          <a:prstGeom prst="cloudCallout">
            <a:avLst>
              <a:gd name="adj1" fmla="val -17139"/>
              <a:gd name="adj2" fmla="val 99646"/>
            </a:avLst>
          </a:prstGeom>
          <a:solidFill>
            <a:schemeClr val="bg1"/>
          </a:solidFill>
          <a:ln w="9525">
            <a:solidFill>
              <a:schemeClr val="tx1"/>
            </a:solidFill>
            <a:round/>
            <a:headEnd/>
            <a:tailEnd/>
          </a:ln>
          <a:effectLst/>
        </p:spPr>
        <p:txBody>
          <a:bodyPr/>
          <a:lstStyle/>
          <a:p>
            <a:pPr algn="ctr"/>
            <a:r>
              <a:rPr lang="en-US" sz="1100" dirty="0">
                <a:latin typeface="Arial" charset="0"/>
              </a:rPr>
              <a:t>What if there are additional measured data to be considered ?</a:t>
            </a:r>
          </a:p>
        </p:txBody>
      </p:sp>
      <p:sp>
        <p:nvSpPr>
          <p:cNvPr id="12" name="AutoShape 7"/>
          <p:cNvSpPr>
            <a:spLocks noChangeArrowheads="1"/>
          </p:cNvSpPr>
          <p:nvPr/>
        </p:nvSpPr>
        <p:spPr bwMode="auto">
          <a:xfrm>
            <a:off x="5200064" y="3633503"/>
            <a:ext cx="1619480" cy="517793"/>
          </a:xfrm>
          <a:prstGeom prst="wedgeRoundRectCallout">
            <a:avLst>
              <a:gd name="adj1" fmla="val -44229"/>
              <a:gd name="adj2" fmla="val 13887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Employ these placeholders for input of the data…</a:t>
            </a:r>
          </a:p>
        </p:txBody>
      </p:sp>
      <p:sp>
        <p:nvSpPr>
          <p:cNvPr id="13" name="Rechteck 12"/>
          <p:cNvSpPr/>
          <p:nvPr/>
        </p:nvSpPr>
        <p:spPr>
          <a:xfrm>
            <a:off x="3549115" y="4660774"/>
            <a:ext cx="3457613" cy="5643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bgerundetes Rechteck 13"/>
          <p:cNvSpPr/>
          <p:nvPr/>
        </p:nvSpPr>
        <p:spPr>
          <a:xfrm>
            <a:off x="7017057" y="3395462"/>
            <a:ext cx="1573760"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 and use optionally an iteration to bring the measurement in line with the </a:t>
            </a:r>
            <a:r>
              <a:rPr lang="en-US" sz="1100" i="1" dirty="0">
                <a:solidFill>
                  <a:srgbClr val="1F497D"/>
                </a:solidFill>
                <a:latin typeface="Arial" charset="0"/>
              </a:rPr>
              <a:t>Composed Values</a:t>
            </a:r>
            <a:r>
              <a:rPr lang="en-US" sz="1100" dirty="0">
                <a:solidFill>
                  <a:srgbClr val="1F497D"/>
                </a:solidFill>
                <a:latin typeface="Arial" charset="0"/>
              </a:rPr>
              <a:t>.</a:t>
            </a:r>
          </a:p>
        </p:txBody>
      </p:sp>
      <p:sp>
        <p:nvSpPr>
          <p:cNvPr id="15" name="Abgerundetes Rechteck 14"/>
          <p:cNvSpPr/>
          <p:nvPr/>
        </p:nvSpPr>
        <p:spPr>
          <a:xfrm>
            <a:off x="6840448" y="5359200"/>
            <a:ext cx="1771650"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This slide ends the </a:t>
            </a:r>
          </a:p>
          <a:p>
            <a:pPr algn="ctr"/>
            <a:r>
              <a:rPr lang="en-US" sz="1100" b="1" dirty="0">
                <a:latin typeface="Arial" charset="0"/>
              </a:rPr>
              <a:t>Conventional and Model Based Test Analysis</a:t>
            </a:r>
            <a:r>
              <a:rPr lang="en-US" altLang="de-DE" sz="1100" b="1" dirty="0">
                <a:latin typeface="Arial" charset="0"/>
              </a:rPr>
              <a:t> </a:t>
            </a:r>
            <a:r>
              <a:rPr lang="en-US" sz="1100" b="1" dirty="0">
                <a:latin typeface="Arial" charset="0"/>
              </a:rPr>
              <a:t>Tutorial</a:t>
            </a:r>
          </a:p>
        </p:txBody>
      </p:sp>
    </p:spTree>
    <p:extLst>
      <p:ext uri="{BB962C8B-B14F-4D97-AF65-F5344CB8AC3E}">
        <p14:creationId xmlns:p14="http://schemas.microsoft.com/office/powerpoint/2010/main" val="274087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par>
                                <p:cTn id="13" presetID="3" presetClass="entr" presetSubtype="1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linds(horizontal)">
                                      <p:cBhvr>
                                        <p:cTn id="15" dur="500"/>
                                        <p:tgtEl>
                                          <p:spTgt spid="12"/>
                                        </p:tgtEl>
                                      </p:cBhvr>
                                    </p:animEffect>
                                  </p:childTnLst>
                                </p:cTn>
                              </p:par>
                            </p:childTnLst>
                          </p:cTn>
                        </p:par>
                        <p:par>
                          <p:cTn id="16" fill="hold">
                            <p:stCondLst>
                              <p:cond delay="500"/>
                            </p:stCondLst>
                            <p:childTnLst>
                              <p:par>
                                <p:cTn id="17" presetID="3" presetClass="entr" presetSubtype="1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linds(horizontal)">
                                      <p:cBhvr>
                                        <p:cTn id="19" dur="500"/>
                                        <p:tgtEl>
                                          <p:spTgt spid="13"/>
                                        </p:tgtEl>
                                      </p:cBhvr>
                                    </p:animEffect>
                                  </p:childTnLst>
                                </p:cTn>
                              </p:par>
                            </p:childTnLst>
                          </p:cTn>
                        </p:par>
                        <p:par>
                          <p:cTn id="20" fill="hold">
                            <p:stCondLst>
                              <p:cond delay="1000"/>
                            </p:stCondLst>
                            <p:childTnLst>
                              <p:par>
                                <p:cTn id="21" presetID="3"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blinds(horizontal)">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linds(horizontal)">
                                      <p:cBhvr>
                                        <p:cTn id="28" dur="500"/>
                                        <p:tgtEl>
                                          <p:spTgt spid="1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linds(horizontal)">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8" grpId="0" animBg="1"/>
      <p:bldP spid="8" grpId="1" animBg="1"/>
      <p:bldP spid="12" grpId="0" animBg="1"/>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ahmen_Fenstergröße" hidden="1">
            <a:extLst>
              <a:ext uri="{FF2B5EF4-FFF2-40B4-BE49-F238E27FC236}">
                <a16:creationId xmlns:a16="http://schemas.microsoft.com/office/drawing/2014/main" xmlns="" id="{B3D605F2-03C1-4374-815E-9537ADC8094A}"/>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Sprechblase_Position" hidden="1">
            <a:extLst>
              <a:ext uri="{FF2B5EF4-FFF2-40B4-BE49-F238E27FC236}">
                <a16:creationId xmlns:a16="http://schemas.microsoft.com/office/drawing/2014/main" xmlns="" id="{D6133E04-FCBF-4FC3-8A6A-E2EB434D80A4}"/>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13" name="Grafik 12">
            <a:extLst>
              <a:ext uri="{FF2B5EF4-FFF2-40B4-BE49-F238E27FC236}">
                <a16:creationId xmlns:a16="http://schemas.microsoft.com/office/drawing/2014/main" xmlns="" id="{9C32C6FA-05AE-46C1-89D0-AE9F1CB1F285}"/>
              </a:ext>
            </a:extLst>
          </p:cNvPr>
          <p:cNvPicPr>
            <a:picLocks noChangeAspect="1"/>
          </p:cNvPicPr>
          <p:nvPr/>
        </p:nvPicPr>
        <p:blipFill>
          <a:blip r:embed="rId4"/>
          <a:stretch>
            <a:fillRect/>
          </a:stretch>
        </p:blipFill>
        <p:spPr>
          <a:xfrm>
            <a:off x="2156058" y="1248244"/>
            <a:ext cx="6197961" cy="4673065"/>
          </a:xfrm>
          <a:prstGeom prst="rect">
            <a:avLst/>
          </a:prstGeom>
          <a:effectLst>
            <a:outerShdw blurRad="63500" sx="102000" sy="102000" algn="ctr" rotWithShape="0">
              <a:prstClr val="black">
                <a:alpha val="40000"/>
              </a:prstClr>
            </a:outerShdw>
          </a:effectLst>
        </p:spPr>
      </p:pic>
      <p:graphicFrame>
        <p:nvGraphicFramePr>
          <p:cNvPr id="4" name="Objekt 3"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54" name="think-cell Folie" r:id="rId5" imgW="360" imgH="360" progId="">
                  <p:embed/>
                </p:oleObj>
              </mc:Choice>
              <mc:Fallback>
                <p:oleObj name="think-cell Folie" r:id="rId5" imgW="360" imgH="360" progId="">
                  <p:embed/>
                  <p:pic>
                    <p:nvPicPr>
                      <p:cNvPr id="4" name="Objekt 3"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0" name="Rectangle 4"/>
          <p:cNvSpPr>
            <a:spLocks noGrp="1" noChangeArrowheads="1"/>
          </p:cNvSpPr>
          <p:nvPr>
            <p:ph type="title"/>
          </p:nvPr>
        </p:nvSpPr>
        <p:spPr/>
        <p:txBody>
          <a:bodyPr/>
          <a:lstStyle/>
          <a:p>
            <a:r>
              <a:rPr lang="en-US" dirty="0"/>
              <a:t>We Need Some Data</a:t>
            </a:r>
          </a:p>
        </p:txBody>
      </p:sp>
      <p:sp>
        <p:nvSpPr>
          <p:cNvPr id="3" name="Datumsplatzhalter 2">
            <a:extLst>
              <a:ext uri="{FF2B5EF4-FFF2-40B4-BE49-F238E27FC236}">
                <a16:creationId xmlns:a16="http://schemas.microsoft.com/office/drawing/2014/main" xmlns="" id="{340E0857-A4D6-48FA-AC26-15F6E05E4A8E}"/>
              </a:ext>
            </a:extLst>
          </p:cNvPr>
          <p:cNvSpPr>
            <a:spLocks noGrp="1"/>
          </p:cNvSpPr>
          <p:nvPr>
            <p:ph type="dt" sz="half" idx="10"/>
          </p:nvPr>
        </p:nvSpPr>
        <p:spPr/>
        <p:txBody>
          <a:bodyPr/>
          <a:lstStyle/>
          <a:p>
            <a:fld id="{61F00954-6EE6-431D-8DA5-8CCA08D8E8C0}" type="datetime1">
              <a:rPr lang="de-DE" smtClean="0"/>
              <a:t>10.06.2021</a:t>
            </a:fld>
            <a:endParaRPr lang="en-US"/>
          </a:p>
        </p:txBody>
      </p:sp>
      <p:sp>
        <p:nvSpPr>
          <p:cNvPr id="5" name="Foliennummernplatzhalter 4">
            <a:extLst>
              <a:ext uri="{FF2B5EF4-FFF2-40B4-BE49-F238E27FC236}">
                <a16:creationId xmlns:a16="http://schemas.microsoft.com/office/drawing/2014/main" xmlns="" id="{B50BDE93-019A-4EE4-8D91-05F5FA4A3262}"/>
              </a:ext>
            </a:extLst>
          </p:cNvPr>
          <p:cNvSpPr>
            <a:spLocks noGrp="1"/>
          </p:cNvSpPr>
          <p:nvPr>
            <p:ph type="sldNum" sz="quarter" idx="11"/>
          </p:nvPr>
        </p:nvSpPr>
        <p:spPr/>
        <p:txBody>
          <a:bodyPr/>
          <a:lstStyle/>
          <a:p>
            <a:fld id="{6F6D7067-A3EC-48B5-AD33-8A0A08ED16FE}" type="slidenum">
              <a:rPr lang="en-US" smtClean="0"/>
              <a:pPr/>
              <a:t>3</a:t>
            </a:fld>
            <a:endParaRPr lang="en-US"/>
          </a:p>
        </p:txBody>
      </p:sp>
      <p:sp>
        <p:nvSpPr>
          <p:cNvPr id="7" name="Fußzeilenplatzhalter 6"/>
          <p:cNvSpPr>
            <a:spLocks noGrp="1"/>
          </p:cNvSpPr>
          <p:nvPr>
            <p:ph type="ftr" sz="quarter" idx="12"/>
          </p:nvPr>
        </p:nvSpPr>
        <p:spPr/>
        <p:txBody>
          <a:bodyPr/>
          <a:lstStyle/>
          <a:p>
            <a:r>
              <a:rPr lang="en-US"/>
              <a:t>Tutorial: Conventional and Model Based Test Analysis</a:t>
            </a:r>
            <a:endParaRPr lang="en-US" dirty="0"/>
          </a:p>
        </p:txBody>
      </p:sp>
      <p:sp>
        <p:nvSpPr>
          <p:cNvPr id="14342" name="Freeform 6"/>
          <p:cNvSpPr>
            <a:spLocks/>
          </p:cNvSpPr>
          <p:nvPr/>
        </p:nvSpPr>
        <p:spPr bwMode="auto">
          <a:xfrm rot="20239365">
            <a:off x="7769225" y="390525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AutoShape 7"/>
          <p:cNvSpPr>
            <a:spLocks noChangeArrowheads="1"/>
          </p:cNvSpPr>
          <p:nvPr/>
        </p:nvSpPr>
        <p:spPr bwMode="auto">
          <a:xfrm>
            <a:off x="5290645" y="2382185"/>
            <a:ext cx="1188707" cy="352425"/>
          </a:xfrm>
          <a:prstGeom prst="wedgeRoundRectCallout">
            <a:avLst>
              <a:gd name="adj1" fmla="val -58762"/>
              <a:gd name="adj2" fmla="val 164414"/>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Select the engine model</a:t>
            </a:r>
          </a:p>
        </p:txBody>
      </p:sp>
      <p:sp>
        <p:nvSpPr>
          <p:cNvPr id="15" name="AutoShape 7"/>
          <p:cNvSpPr>
            <a:spLocks noChangeArrowheads="1"/>
          </p:cNvSpPr>
          <p:nvPr/>
        </p:nvSpPr>
        <p:spPr bwMode="auto">
          <a:xfrm>
            <a:off x="7165312" y="4269090"/>
            <a:ext cx="1188707" cy="352425"/>
          </a:xfrm>
          <a:prstGeom prst="wedgeRoundRectCallout">
            <a:avLst>
              <a:gd name="adj1" fmla="val -53420"/>
              <a:gd name="adj2" fmla="val 205856"/>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Open the engine model</a:t>
            </a:r>
          </a:p>
        </p:txBody>
      </p:sp>
    </p:spTree>
    <p:extLst>
      <p:ext uri="{BB962C8B-B14F-4D97-AF65-F5344CB8AC3E}">
        <p14:creationId xmlns:p14="http://schemas.microsoft.com/office/powerpoint/2010/main" val="138699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after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blinds(horizontal)">
                                      <p:cBhvr>
                                        <p:cTn id="7" dur="500"/>
                                        <p:tgtEl>
                                          <p:spTgt spid="14342"/>
                                        </p:tgtEl>
                                      </p:cBhvr>
                                    </p:animEffect>
                                  </p:childTnLst>
                                </p:cTn>
                              </p:par>
                            </p:childTnLst>
                          </p:cTn>
                        </p:par>
                        <p:par>
                          <p:cTn id="8" fill="hold" nodeType="withGroup">
                            <p:stCondLst>
                              <p:cond delay="500"/>
                            </p:stCondLst>
                            <p:childTnLst>
                              <p:par>
                                <p:cTn id="9" presetID="56" presetClass="path" presetSubtype="0" accel="50000" decel="50000" fill="hold" grpId="0" nodeType="afterEffect">
                                  <p:stCondLst>
                                    <p:cond delay="0"/>
                                  </p:stCondLst>
                                  <p:childTnLst>
                                    <p:animMotion origin="layout" path="M 1.94444E-6 -2.22222E-6 L -0.18836 -0.10231 " pathEditMode="relative" rAng="0" ptsTypes="AA">
                                      <p:cBhvr>
                                        <p:cTn id="10" dur="2000" fill="hold"/>
                                        <p:tgtEl>
                                          <p:spTgt spid="14342"/>
                                        </p:tgtEl>
                                        <p:attrNameLst>
                                          <p:attrName>ppt_x</p:attrName>
                                          <p:attrName>ppt_y</p:attrName>
                                        </p:attrNameLst>
                                      </p:cBhvr>
                                      <p:rCtr x="-9219" y="-5116"/>
                                    </p:animMotion>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1" nodeType="clickEffect">
                                  <p:stCondLst>
                                    <p:cond delay="0"/>
                                  </p:stCondLst>
                                  <p:childTnLst>
                                    <p:animEffect transition="out" filter="blinds(horizontal)">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par>
                                <p:cTn id="19" presetID="3"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childTnLst>
                          </p:cTn>
                        </p:par>
                        <p:par>
                          <p:cTn id="22" fill="hold">
                            <p:stCondLst>
                              <p:cond delay="500"/>
                            </p:stCondLst>
                            <p:childTnLst>
                              <p:par>
                                <p:cTn id="23" presetID="49" presetClass="path" presetSubtype="0" accel="50000" decel="50000" fill="hold" grpId="1" nodeType="afterEffect">
                                  <p:stCondLst>
                                    <p:cond delay="0"/>
                                  </p:stCondLst>
                                  <p:childTnLst>
                                    <p:animMotion origin="layout" path="M -0.18837 -0.10231 L -0.08177 0.19861 " pathEditMode="relative" rAng="0" ptsTypes="AA">
                                      <p:cBhvr>
                                        <p:cTn id="24" dur="2000" fill="hold"/>
                                        <p:tgtEl>
                                          <p:spTgt spid="14342"/>
                                        </p:tgtEl>
                                        <p:attrNameLst>
                                          <p:attrName>ppt_x</p:attrName>
                                          <p:attrName>ppt_y</p:attrName>
                                        </p:attrNameLst>
                                      </p:cBhvr>
                                      <p:rCtr x="5330" y="15046"/>
                                    </p:animMotion>
                                  </p:childTnLst>
                                </p:cTn>
                              </p:par>
                              <p:par>
                                <p:cTn id="25" presetID="3" presetClass="entr" presetSubtype="1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342" grpId="0" animBg="1"/>
      <p:bldP spid="14342" grpId="1" animBg="1"/>
      <p:bldP spid="14342" grpId="2" animBg="1"/>
      <p:bldP spid="14" grpId="0" animBg="1"/>
      <p:bldP spid="14" grpId="1"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ahmen_Fenstergröße" hidden="1">
            <a:extLst>
              <a:ext uri="{FF2B5EF4-FFF2-40B4-BE49-F238E27FC236}">
                <a16:creationId xmlns:a16="http://schemas.microsoft.com/office/drawing/2014/main" xmlns="" id="{F03B6AB4-B913-4F9F-AEAE-B692893EF0F4}"/>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Sprechblase_Position" hidden="1">
            <a:extLst>
              <a:ext uri="{FF2B5EF4-FFF2-40B4-BE49-F238E27FC236}">
                <a16:creationId xmlns:a16="http://schemas.microsoft.com/office/drawing/2014/main" xmlns="" id="{244C664C-76F1-4573-BB74-627CD36A779C}"/>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5" name="Grafik 4">
            <a:extLst>
              <a:ext uri="{FF2B5EF4-FFF2-40B4-BE49-F238E27FC236}">
                <a16:creationId xmlns:a16="http://schemas.microsoft.com/office/drawing/2014/main" xmlns="" id="{77B41DD3-56D7-480E-9E29-2051322655F4}"/>
              </a:ext>
            </a:extLst>
          </p:cNvPr>
          <p:cNvPicPr>
            <a:picLocks noChangeAspect="1"/>
          </p:cNvPicPr>
          <p:nvPr/>
        </p:nvPicPr>
        <p:blipFill>
          <a:blip r:embed="rId4"/>
          <a:stretch>
            <a:fillRect/>
          </a:stretch>
        </p:blipFill>
        <p:spPr>
          <a:xfrm>
            <a:off x="2161185" y="1252109"/>
            <a:ext cx="6192832" cy="4669199"/>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78"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Test Analysis Input Data Page</a:t>
            </a:r>
          </a:p>
        </p:txBody>
      </p:sp>
      <p:sp>
        <p:nvSpPr>
          <p:cNvPr id="2" name="Datumsplatzhalter 1">
            <a:extLst>
              <a:ext uri="{FF2B5EF4-FFF2-40B4-BE49-F238E27FC236}">
                <a16:creationId xmlns:a16="http://schemas.microsoft.com/office/drawing/2014/main" xmlns="" id="{DCF4C776-F172-4D72-8F9E-29655D179693}"/>
              </a:ext>
            </a:extLst>
          </p:cNvPr>
          <p:cNvSpPr>
            <a:spLocks noGrp="1"/>
          </p:cNvSpPr>
          <p:nvPr>
            <p:ph type="dt" sz="half" idx="10"/>
          </p:nvPr>
        </p:nvSpPr>
        <p:spPr/>
        <p:txBody>
          <a:bodyPr/>
          <a:lstStyle/>
          <a:p>
            <a:fld id="{63B0BFA6-4B80-47EE-B7FD-D79E9287E33B}" type="datetime1">
              <a:rPr lang="de-DE" smtClean="0"/>
              <a:t>10.06.2021</a:t>
            </a:fld>
            <a:endParaRPr lang="en-US"/>
          </a:p>
        </p:txBody>
      </p:sp>
      <p:sp>
        <p:nvSpPr>
          <p:cNvPr id="6" name="Foliennummernplatzhalter 5">
            <a:extLst>
              <a:ext uri="{FF2B5EF4-FFF2-40B4-BE49-F238E27FC236}">
                <a16:creationId xmlns:a16="http://schemas.microsoft.com/office/drawing/2014/main" xmlns="" id="{75884FDF-0866-4F65-908F-7789744A8428}"/>
              </a:ext>
            </a:extLst>
          </p:cNvPr>
          <p:cNvSpPr>
            <a:spLocks noGrp="1"/>
          </p:cNvSpPr>
          <p:nvPr>
            <p:ph type="sldNum" sz="quarter" idx="11"/>
          </p:nvPr>
        </p:nvSpPr>
        <p:spPr/>
        <p:txBody>
          <a:bodyPr/>
          <a:lstStyle/>
          <a:p>
            <a:fld id="{6F6D7067-A3EC-48B5-AD33-8A0A08ED16FE}" type="slidenum">
              <a:rPr lang="en-US" smtClean="0"/>
              <a:pPr/>
              <a:t>4</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3629638" y="404905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Abgerundetes Rechteck 9"/>
          <p:cNvSpPr/>
          <p:nvPr/>
        </p:nvSpPr>
        <p:spPr>
          <a:xfrm>
            <a:off x="5541484" y="2672135"/>
            <a:ext cx="2445745"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Switch </a:t>
            </a:r>
            <a:r>
              <a:rPr lang="en-US" sz="1100" i="1" dirty="0">
                <a:solidFill>
                  <a:srgbClr val="1F497D"/>
                </a:solidFill>
                <a:latin typeface="Arial" charset="0"/>
              </a:rPr>
              <a:t>Test Analysis</a:t>
            </a:r>
            <a:r>
              <a:rPr lang="en-US" sz="1100" dirty="0">
                <a:solidFill>
                  <a:srgbClr val="1F497D"/>
                </a:solidFill>
                <a:latin typeface="Arial" charset="0"/>
              </a:rPr>
              <a:t> </a:t>
            </a:r>
            <a:r>
              <a:rPr lang="en-US" sz="1100" b="1" dirty="0">
                <a:solidFill>
                  <a:srgbClr val="1F497D"/>
                </a:solidFill>
                <a:latin typeface="Arial" charset="0"/>
              </a:rPr>
              <a:t>on </a:t>
            </a:r>
            <a:r>
              <a:rPr lang="en-US" sz="1100" dirty="0">
                <a:solidFill>
                  <a:srgbClr val="1F497D"/>
                </a:solidFill>
                <a:latin typeface="Arial" charset="0"/>
              </a:rPr>
              <a:t>and have a look at the </a:t>
            </a:r>
            <a:r>
              <a:rPr lang="en-US" sz="1100" i="1" dirty="0">
                <a:solidFill>
                  <a:srgbClr val="1F497D"/>
                </a:solidFill>
                <a:latin typeface="Arial" charset="0"/>
              </a:rPr>
              <a:t>Stations Window</a:t>
            </a:r>
            <a:r>
              <a:rPr lang="en-US" sz="1100" dirty="0">
                <a:solidFill>
                  <a:srgbClr val="1F497D"/>
                </a:solidFill>
                <a:latin typeface="Arial" charset="0"/>
              </a:rPr>
              <a:t> if you are not sure about where the measurements are taken.</a:t>
            </a:r>
          </a:p>
          <a:p>
            <a:pPr algn="ctr"/>
            <a:endParaRPr lang="en-US" sz="1100" dirty="0">
              <a:solidFill>
                <a:srgbClr val="1F497D"/>
              </a:solidFill>
              <a:latin typeface="Arial" charset="0"/>
            </a:endParaRPr>
          </a:p>
          <a:p>
            <a:pPr algn="ctr"/>
            <a:r>
              <a:rPr lang="en-US" sz="1100" dirty="0">
                <a:solidFill>
                  <a:srgbClr val="1F497D"/>
                </a:solidFill>
                <a:latin typeface="Arial" charset="0"/>
              </a:rPr>
              <a:t>Then calculate the Design Point.</a:t>
            </a:r>
          </a:p>
        </p:txBody>
      </p:sp>
      <p:sp>
        <p:nvSpPr>
          <p:cNvPr id="8" name="Ellipse 7"/>
          <p:cNvSpPr/>
          <p:nvPr/>
        </p:nvSpPr>
        <p:spPr>
          <a:xfrm>
            <a:off x="3692702" y="3116597"/>
            <a:ext cx="526643" cy="202116"/>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llipse 8"/>
          <p:cNvSpPr/>
          <p:nvPr/>
        </p:nvSpPr>
        <p:spPr>
          <a:xfrm>
            <a:off x="3692703" y="3561982"/>
            <a:ext cx="526643" cy="202116"/>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96153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1" nodeType="clickEffect">
                                  <p:stCondLst>
                                    <p:cond delay="0"/>
                                  </p:stCondLst>
                                  <p:childTnLst>
                                    <p:set>
                                      <p:cBhvr>
                                        <p:cTn id="19" dur="1" fill="hold">
                                          <p:stCondLst>
                                            <p:cond delay="0"/>
                                          </p:stCondLst>
                                        </p:cTn>
                                        <p:tgtEl>
                                          <p:spTgt spid="16400"/>
                                        </p:tgtEl>
                                        <p:attrNameLst>
                                          <p:attrName>style.visibility</p:attrName>
                                        </p:attrNameLst>
                                      </p:cBhvr>
                                      <p:to>
                                        <p:strVal val="visible"/>
                                      </p:to>
                                    </p:set>
                                    <p:animEffect transition="in" filter="blinds(horizontal)">
                                      <p:cBhvr>
                                        <p:cTn id="20" dur="500"/>
                                        <p:tgtEl>
                                          <p:spTgt spid="16400"/>
                                        </p:tgtEl>
                                      </p:cBhvr>
                                    </p:animEffect>
                                  </p:childTnLst>
                                </p:cTn>
                              </p:par>
                              <p:par>
                                <p:cTn id="21" presetID="0" presetClass="path" presetSubtype="0" accel="50000" decel="50000" fill="hold" grpId="0" nodeType="withEffect">
                                  <p:stCondLst>
                                    <p:cond delay="0"/>
                                  </p:stCondLst>
                                  <p:childTnLst>
                                    <p:animMotion origin="layout" path="M -2.77778E-7 2.96296E-6 L -0.05764 -0.33033 " pathEditMode="relative" rAng="0" ptsTypes="AA">
                                      <p:cBhvr>
                                        <p:cTn id="22" dur="2000" fill="hold"/>
                                        <p:tgtEl>
                                          <p:spTgt spid="16400"/>
                                        </p:tgtEl>
                                        <p:attrNameLst>
                                          <p:attrName>ppt_x</p:attrName>
                                          <p:attrName>ppt_y</p:attrName>
                                        </p:attrNameLst>
                                      </p:cBhvr>
                                      <p:rCtr x="-2882" y="-16528"/>
                                    </p:animMotion>
                                  </p:childTnLst>
                                </p:cTn>
                              </p:par>
                              <p:par>
                                <p:cTn id="23" presetID="3"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400" grpId="0" animBg="1"/>
      <p:bldP spid="16400" grpId="1" animBg="1"/>
      <p:bldP spid="10"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prechblase_Position" hidden="1">
            <a:extLst>
              <a:ext uri="{FF2B5EF4-FFF2-40B4-BE49-F238E27FC236}">
                <a16:creationId xmlns:a16="http://schemas.microsoft.com/office/drawing/2014/main" xmlns="" id="{A30E260D-6183-4EB4-838E-F20A741EFB56}"/>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9" name="Rahmen_Fenstergröße" hidden="1">
            <a:extLst>
              <a:ext uri="{FF2B5EF4-FFF2-40B4-BE49-F238E27FC236}">
                <a16:creationId xmlns:a16="http://schemas.microsoft.com/office/drawing/2014/main" xmlns="" id="{92D70D52-41C8-40DB-8611-151361636FAE}"/>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5" name="Grafik 4">
            <a:extLst>
              <a:ext uri="{FF2B5EF4-FFF2-40B4-BE49-F238E27FC236}">
                <a16:creationId xmlns:a16="http://schemas.microsoft.com/office/drawing/2014/main" xmlns="" id="{EC08AC9B-8509-4B07-9584-BFFCB0569C65}"/>
              </a:ext>
            </a:extLst>
          </p:cNvPr>
          <p:cNvPicPr>
            <a:picLocks noChangeAspect="1"/>
          </p:cNvPicPr>
          <p:nvPr/>
        </p:nvPicPr>
        <p:blipFill>
          <a:blip r:embed="rId4"/>
          <a:stretch>
            <a:fillRect/>
          </a:stretch>
        </p:blipFill>
        <p:spPr>
          <a:xfrm>
            <a:off x="2161184" y="1248591"/>
            <a:ext cx="6225373" cy="4693733"/>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102"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Test Analysis Result</a:t>
            </a:r>
          </a:p>
        </p:txBody>
      </p:sp>
      <p:sp>
        <p:nvSpPr>
          <p:cNvPr id="2" name="Datumsplatzhalter 1">
            <a:extLst>
              <a:ext uri="{FF2B5EF4-FFF2-40B4-BE49-F238E27FC236}">
                <a16:creationId xmlns:a16="http://schemas.microsoft.com/office/drawing/2014/main" xmlns="" id="{C625349C-AF09-45DC-9136-502FC85EA8B4}"/>
              </a:ext>
            </a:extLst>
          </p:cNvPr>
          <p:cNvSpPr>
            <a:spLocks noGrp="1"/>
          </p:cNvSpPr>
          <p:nvPr>
            <p:ph type="dt" sz="half" idx="10"/>
          </p:nvPr>
        </p:nvSpPr>
        <p:spPr/>
        <p:txBody>
          <a:bodyPr/>
          <a:lstStyle/>
          <a:p>
            <a:fld id="{754D9583-FA41-4AF0-B208-23229CAB1B06}" type="datetime1">
              <a:rPr lang="de-DE" smtClean="0"/>
              <a:t>10.06.2021</a:t>
            </a:fld>
            <a:endParaRPr lang="en-US"/>
          </a:p>
        </p:txBody>
      </p:sp>
      <p:sp>
        <p:nvSpPr>
          <p:cNvPr id="6" name="Foliennummernplatzhalter 5">
            <a:extLst>
              <a:ext uri="{FF2B5EF4-FFF2-40B4-BE49-F238E27FC236}">
                <a16:creationId xmlns:a16="http://schemas.microsoft.com/office/drawing/2014/main" xmlns="" id="{7C608129-ED88-4F82-A4F1-578F49DD7252}"/>
              </a:ext>
            </a:extLst>
          </p:cNvPr>
          <p:cNvSpPr>
            <a:spLocks noGrp="1"/>
          </p:cNvSpPr>
          <p:nvPr>
            <p:ph type="sldNum" sz="quarter" idx="11"/>
          </p:nvPr>
        </p:nvSpPr>
        <p:spPr/>
        <p:txBody>
          <a:bodyPr/>
          <a:lstStyle/>
          <a:p>
            <a:fld id="{6F6D7067-A3EC-48B5-AD33-8A0A08ED16FE}" type="slidenum">
              <a:rPr lang="en-US" smtClean="0"/>
              <a:pPr/>
              <a:t>5</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3629638" y="404905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Abgerundetes Rechteck 9"/>
          <p:cNvSpPr/>
          <p:nvPr/>
        </p:nvSpPr>
        <p:spPr>
          <a:xfrm>
            <a:off x="3657599" y="5003898"/>
            <a:ext cx="1894901" cy="664012"/>
          </a:xfrm>
          <a:prstGeom prst="roundRect">
            <a:avLst/>
          </a:prstGeom>
          <a:solidFill>
            <a:schemeClr val="bg1"/>
          </a:solidFill>
          <a:ln w="12700">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These are the measured data given on the test analysis page…</a:t>
            </a:r>
          </a:p>
        </p:txBody>
      </p:sp>
      <p:sp>
        <p:nvSpPr>
          <p:cNvPr id="8" name="Ellipse 7"/>
          <p:cNvSpPr/>
          <p:nvPr/>
        </p:nvSpPr>
        <p:spPr>
          <a:xfrm>
            <a:off x="7238831" y="1982833"/>
            <a:ext cx="526643" cy="136013"/>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Ellipse 8"/>
          <p:cNvSpPr/>
          <p:nvPr/>
        </p:nvSpPr>
        <p:spPr>
          <a:xfrm>
            <a:off x="7115899" y="2541205"/>
            <a:ext cx="526643" cy="12683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llipse 11"/>
          <p:cNvSpPr/>
          <p:nvPr/>
        </p:nvSpPr>
        <p:spPr>
          <a:xfrm>
            <a:off x="4511239" y="2356305"/>
            <a:ext cx="526643" cy="11765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Ellipse 12"/>
          <p:cNvSpPr/>
          <p:nvPr/>
        </p:nvSpPr>
        <p:spPr>
          <a:xfrm>
            <a:off x="5090906" y="2354469"/>
            <a:ext cx="526643" cy="130504"/>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llipse 13"/>
          <p:cNvSpPr/>
          <p:nvPr/>
        </p:nvSpPr>
        <p:spPr>
          <a:xfrm>
            <a:off x="5084212" y="2824483"/>
            <a:ext cx="526643" cy="121324"/>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bgerundetes Rechteck 14"/>
          <p:cNvSpPr/>
          <p:nvPr/>
        </p:nvSpPr>
        <p:spPr>
          <a:xfrm>
            <a:off x="5693883" y="5024095"/>
            <a:ext cx="1894901" cy="664012"/>
          </a:xfrm>
          <a:prstGeom prst="roundRect">
            <a:avLst/>
          </a:prstGeom>
          <a:solidFill>
            <a:schemeClr val="bg1"/>
          </a:solidFill>
          <a:ln w="12700">
            <a:solidFill>
              <a:srgbClr val="1F497D"/>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These are the iteration variables adjusted to meet the measured data…</a:t>
            </a:r>
          </a:p>
        </p:txBody>
      </p:sp>
      <p:sp>
        <p:nvSpPr>
          <p:cNvPr id="16" name="Ellipse 15"/>
          <p:cNvSpPr/>
          <p:nvPr/>
        </p:nvSpPr>
        <p:spPr>
          <a:xfrm>
            <a:off x="4456471" y="3649596"/>
            <a:ext cx="526643" cy="126833"/>
          </a:xfrm>
          <a:prstGeom prst="ellipse">
            <a:avLst/>
          </a:prstGeom>
          <a:noFill/>
          <a:ln>
            <a:solidFill>
              <a:srgbClr val="1F497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Ellipse 16"/>
          <p:cNvSpPr/>
          <p:nvPr/>
        </p:nvSpPr>
        <p:spPr>
          <a:xfrm>
            <a:off x="5692648" y="3659412"/>
            <a:ext cx="526643" cy="117653"/>
          </a:xfrm>
          <a:prstGeom prst="ellipse">
            <a:avLst/>
          </a:prstGeom>
          <a:noFill/>
          <a:ln>
            <a:solidFill>
              <a:srgbClr val="1F497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Ellipse 17"/>
          <p:cNvSpPr/>
          <p:nvPr/>
        </p:nvSpPr>
        <p:spPr>
          <a:xfrm>
            <a:off x="4462209" y="3828352"/>
            <a:ext cx="526643" cy="130506"/>
          </a:xfrm>
          <a:prstGeom prst="ellipse">
            <a:avLst/>
          </a:prstGeom>
          <a:noFill/>
          <a:ln>
            <a:solidFill>
              <a:srgbClr val="1F497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Ellipse 19"/>
          <p:cNvSpPr/>
          <p:nvPr/>
        </p:nvSpPr>
        <p:spPr>
          <a:xfrm>
            <a:off x="4499499" y="2544874"/>
            <a:ext cx="526643" cy="123163"/>
          </a:xfrm>
          <a:prstGeom prst="ellipse">
            <a:avLst/>
          </a:prstGeom>
          <a:noFill/>
          <a:ln>
            <a:solidFill>
              <a:srgbClr val="1F497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Ellipse 20"/>
          <p:cNvSpPr/>
          <p:nvPr/>
        </p:nvSpPr>
        <p:spPr>
          <a:xfrm>
            <a:off x="4450963" y="3943818"/>
            <a:ext cx="526643" cy="130506"/>
          </a:xfrm>
          <a:prstGeom prst="ellipse">
            <a:avLst/>
          </a:prstGeom>
          <a:noFill/>
          <a:ln>
            <a:solidFill>
              <a:srgbClr val="1F497D"/>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545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linds(horizontal)">
                                      <p:cBhvr>
                                        <p:cTn id="23" dur="500"/>
                                        <p:tgtEl>
                                          <p:spTgt spid="13"/>
                                        </p:tgtEl>
                                      </p:cBhvr>
                                    </p:animEffect>
                                  </p:childTnLst>
                                </p:cTn>
                              </p:par>
                            </p:childTnLst>
                          </p:cTn>
                        </p:par>
                        <p:par>
                          <p:cTn id="24" fill="hold">
                            <p:stCondLst>
                              <p:cond delay="2500"/>
                            </p:stCondLst>
                            <p:childTnLst>
                              <p:par>
                                <p:cTn id="25" presetID="3" presetClass="entr" presetSubtype="1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linds(horizontal)">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par>
                                <p:cTn id="33" presetID="3" presetClass="exit" presetSubtype="10" fill="hold" grpId="1" nodeType="withEffect">
                                  <p:stCondLst>
                                    <p:cond delay="0"/>
                                  </p:stCondLst>
                                  <p:childTnLst>
                                    <p:animEffect transition="out" filter="blinds(horizontal)">
                                      <p:cBhvr>
                                        <p:cTn id="34" dur="500"/>
                                        <p:tgtEl>
                                          <p:spTgt spid="12"/>
                                        </p:tgtEl>
                                      </p:cBhvr>
                                    </p:animEffect>
                                    <p:set>
                                      <p:cBhvr>
                                        <p:cTn id="35" dur="1" fill="hold">
                                          <p:stCondLst>
                                            <p:cond delay="499"/>
                                          </p:stCondLst>
                                        </p:cTn>
                                        <p:tgtEl>
                                          <p:spTgt spid="12"/>
                                        </p:tgtEl>
                                        <p:attrNameLst>
                                          <p:attrName>style.visibility</p:attrName>
                                        </p:attrNameLst>
                                      </p:cBhvr>
                                      <p:to>
                                        <p:strVal val="hidden"/>
                                      </p:to>
                                    </p:set>
                                  </p:childTnLst>
                                </p:cTn>
                              </p:par>
                              <p:par>
                                <p:cTn id="36" presetID="3" presetClass="exit" presetSubtype="10" fill="hold" grpId="1" nodeType="withEffect">
                                  <p:stCondLst>
                                    <p:cond delay="0"/>
                                  </p:stCondLst>
                                  <p:childTnLst>
                                    <p:animEffect transition="out" filter="blinds(horizontal)">
                                      <p:cBhvr>
                                        <p:cTn id="37" dur="500"/>
                                        <p:tgtEl>
                                          <p:spTgt spid="13"/>
                                        </p:tgtEl>
                                      </p:cBhvr>
                                    </p:animEffect>
                                    <p:set>
                                      <p:cBhvr>
                                        <p:cTn id="38" dur="1" fill="hold">
                                          <p:stCondLst>
                                            <p:cond delay="499"/>
                                          </p:stCondLst>
                                        </p:cTn>
                                        <p:tgtEl>
                                          <p:spTgt spid="13"/>
                                        </p:tgtEl>
                                        <p:attrNameLst>
                                          <p:attrName>style.visibility</p:attrName>
                                        </p:attrNameLst>
                                      </p:cBhvr>
                                      <p:to>
                                        <p:strVal val="hidden"/>
                                      </p:to>
                                    </p:set>
                                  </p:childTnLst>
                                </p:cTn>
                              </p:par>
                              <p:par>
                                <p:cTn id="39" presetID="3" presetClass="exit" presetSubtype="10" fill="hold" grpId="1" nodeType="withEffect">
                                  <p:stCondLst>
                                    <p:cond delay="0"/>
                                  </p:stCondLst>
                                  <p:childTnLst>
                                    <p:animEffect transition="out" filter="blinds(horizontal)">
                                      <p:cBhvr>
                                        <p:cTn id="40" dur="500"/>
                                        <p:tgtEl>
                                          <p:spTgt spid="14"/>
                                        </p:tgtEl>
                                      </p:cBhvr>
                                    </p:animEffect>
                                    <p:set>
                                      <p:cBhvr>
                                        <p:cTn id="41" dur="1" fill="hold">
                                          <p:stCondLst>
                                            <p:cond delay="499"/>
                                          </p:stCondLst>
                                        </p:cTn>
                                        <p:tgtEl>
                                          <p:spTgt spid="14"/>
                                        </p:tgtEl>
                                        <p:attrNameLst>
                                          <p:attrName>style.visibility</p:attrName>
                                        </p:attrNameLst>
                                      </p:cBhvr>
                                      <p:to>
                                        <p:strVal val="hidden"/>
                                      </p:to>
                                    </p:set>
                                  </p:childTnLst>
                                </p:cTn>
                              </p:par>
                              <p:par>
                                <p:cTn id="42" presetID="3" presetClass="exit" presetSubtype="10" fill="hold" grpId="1" nodeType="withEffect">
                                  <p:stCondLst>
                                    <p:cond delay="0"/>
                                  </p:stCondLst>
                                  <p:childTnLst>
                                    <p:animEffect transition="out" filter="blinds(horizontal)">
                                      <p:cBhvr>
                                        <p:cTn id="43" dur="500"/>
                                        <p:tgtEl>
                                          <p:spTgt spid="8"/>
                                        </p:tgtEl>
                                      </p:cBhvr>
                                    </p:animEffect>
                                    <p:set>
                                      <p:cBhvr>
                                        <p:cTn id="44" dur="1" fill="hold">
                                          <p:stCondLst>
                                            <p:cond delay="499"/>
                                          </p:stCondLst>
                                        </p:cTn>
                                        <p:tgtEl>
                                          <p:spTgt spid="8"/>
                                        </p:tgtEl>
                                        <p:attrNameLst>
                                          <p:attrName>style.visibility</p:attrName>
                                        </p:attrNameLst>
                                      </p:cBhvr>
                                      <p:to>
                                        <p:strVal val="hidden"/>
                                      </p:to>
                                    </p:set>
                                  </p:childTnLst>
                                </p:cTn>
                              </p:par>
                              <p:par>
                                <p:cTn id="45" presetID="3" presetClass="exit" presetSubtype="10" fill="hold" grpId="1" nodeType="withEffect">
                                  <p:stCondLst>
                                    <p:cond delay="0"/>
                                  </p:stCondLst>
                                  <p:childTnLst>
                                    <p:animEffect transition="out" filter="blinds(horizontal)">
                                      <p:cBhvr>
                                        <p:cTn id="46" dur="500"/>
                                        <p:tgtEl>
                                          <p:spTgt spid="9"/>
                                        </p:tgtEl>
                                      </p:cBhvr>
                                    </p:animEffect>
                                    <p:set>
                                      <p:cBhvr>
                                        <p:cTn id="47" dur="1" fill="hold">
                                          <p:stCondLst>
                                            <p:cond delay="499"/>
                                          </p:stCondLst>
                                        </p:cTn>
                                        <p:tgtEl>
                                          <p:spTgt spid="9"/>
                                        </p:tgtEl>
                                        <p:attrNameLst>
                                          <p:attrName>style.visibility</p:attrName>
                                        </p:attrNameLst>
                                      </p:cBhvr>
                                      <p:to>
                                        <p:strVal val="hidden"/>
                                      </p:to>
                                    </p:set>
                                  </p:childTnLst>
                                </p:cTn>
                              </p:par>
                            </p:childTnLst>
                          </p:cTn>
                        </p:par>
                        <p:par>
                          <p:cTn id="48" fill="hold">
                            <p:stCondLst>
                              <p:cond delay="500"/>
                            </p:stCondLst>
                            <p:childTnLst>
                              <p:par>
                                <p:cTn id="49" presetID="3" presetClass="entr" presetSubtype="1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blinds(horizontal)">
                                      <p:cBhvr>
                                        <p:cTn id="51" dur="500"/>
                                        <p:tgtEl>
                                          <p:spTgt spid="20"/>
                                        </p:tgtEl>
                                      </p:cBhvr>
                                    </p:animEffect>
                                  </p:childTnLst>
                                </p:cTn>
                              </p:par>
                            </p:childTnLst>
                          </p:cTn>
                        </p:par>
                        <p:par>
                          <p:cTn id="52" fill="hold">
                            <p:stCondLst>
                              <p:cond delay="1000"/>
                            </p:stCondLst>
                            <p:childTnLst>
                              <p:par>
                                <p:cTn id="53" presetID="3" presetClass="entr" presetSubtype="1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blinds(horizontal)">
                                      <p:cBhvr>
                                        <p:cTn id="55" dur="500"/>
                                        <p:tgtEl>
                                          <p:spTgt spid="16"/>
                                        </p:tgtEl>
                                      </p:cBhvr>
                                    </p:animEffect>
                                  </p:childTnLst>
                                </p:cTn>
                              </p:par>
                            </p:childTnLst>
                          </p:cTn>
                        </p:par>
                        <p:par>
                          <p:cTn id="56" fill="hold">
                            <p:stCondLst>
                              <p:cond delay="1500"/>
                            </p:stCondLst>
                            <p:childTnLst>
                              <p:par>
                                <p:cTn id="57" presetID="3" presetClass="entr" presetSubtype="1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500"/>
                                        <p:tgtEl>
                                          <p:spTgt spid="17"/>
                                        </p:tgtEl>
                                      </p:cBhvr>
                                    </p:animEffect>
                                  </p:childTnLst>
                                </p:cTn>
                              </p:par>
                            </p:childTnLst>
                          </p:cTn>
                        </p:par>
                        <p:par>
                          <p:cTn id="60" fill="hold">
                            <p:stCondLst>
                              <p:cond delay="2000"/>
                            </p:stCondLst>
                            <p:childTnLst>
                              <p:par>
                                <p:cTn id="61" presetID="3" presetClass="entr" presetSubtype="1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blinds(horizontal)">
                                      <p:cBhvr>
                                        <p:cTn id="63" dur="500"/>
                                        <p:tgtEl>
                                          <p:spTgt spid="18"/>
                                        </p:tgtEl>
                                      </p:cBhvr>
                                    </p:animEffect>
                                  </p:childTnLst>
                                </p:cTn>
                              </p:par>
                            </p:childTnLst>
                          </p:cTn>
                        </p:par>
                        <p:par>
                          <p:cTn id="64" fill="hold">
                            <p:stCondLst>
                              <p:cond delay="2500"/>
                            </p:stCondLst>
                            <p:childTnLst>
                              <p:par>
                                <p:cTn id="65" presetID="3" presetClass="entr" presetSubtype="1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blinds(horizontal)">
                                      <p:cBhvr>
                                        <p:cTn id="67" dur="500"/>
                                        <p:tgtEl>
                                          <p:spTgt spid="21"/>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1" nodeType="clickEffect">
                                  <p:stCondLst>
                                    <p:cond delay="0"/>
                                  </p:stCondLst>
                                  <p:childTnLst>
                                    <p:set>
                                      <p:cBhvr>
                                        <p:cTn id="71" dur="1" fill="hold">
                                          <p:stCondLst>
                                            <p:cond delay="0"/>
                                          </p:stCondLst>
                                        </p:cTn>
                                        <p:tgtEl>
                                          <p:spTgt spid="16400"/>
                                        </p:tgtEl>
                                        <p:attrNameLst>
                                          <p:attrName>style.visibility</p:attrName>
                                        </p:attrNameLst>
                                      </p:cBhvr>
                                      <p:to>
                                        <p:strVal val="visible"/>
                                      </p:to>
                                    </p:set>
                                    <p:animEffect transition="in" filter="blinds(horizontal)">
                                      <p:cBhvr>
                                        <p:cTn id="72" dur="500"/>
                                        <p:tgtEl>
                                          <p:spTgt spid="16400"/>
                                        </p:tgtEl>
                                      </p:cBhvr>
                                    </p:animEffect>
                                  </p:childTnLst>
                                </p:cTn>
                              </p:par>
                              <p:par>
                                <p:cTn id="73" presetID="0" presetClass="path" presetSubtype="0" accel="50000" decel="50000" fill="hold" grpId="0" nodeType="withEffect">
                                  <p:stCondLst>
                                    <p:cond delay="0"/>
                                  </p:stCondLst>
                                  <p:childTnLst>
                                    <p:animMotion origin="layout" path="M -2.77778E-7 2.96296E-6 L -0.1408 -0.36273 " pathEditMode="relative" rAng="0" ptsTypes="AA">
                                      <p:cBhvr>
                                        <p:cTn id="74" dur="2000" fill="hold"/>
                                        <p:tgtEl>
                                          <p:spTgt spid="16400"/>
                                        </p:tgtEl>
                                        <p:attrNameLst>
                                          <p:attrName>ppt_x</p:attrName>
                                          <p:attrName>ppt_y</p:attrName>
                                        </p:attrNameLst>
                                      </p:cBhvr>
                                      <p:rCtr x="-7049" y="-18148"/>
                                    </p:animMotion>
                                  </p:childTnLst>
                                </p:cTn>
                              </p:par>
                              <p:par>
                                <p:cTn id="75" presetID="3" presetClass="entr" presetSubtype="10"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blinds(horizontal)">
                                      <p:cBhvr>
                                        <p:cTn id="7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6400" grpId="0" animBg="1"/>
      <p:bldP spid="16400" grpId="1" animBg="1"/>
      <p:bldP spid="10" grpId="0" animBg="1"/>
      <p:bldP spid="8" grpId="0" animBg="1"/>
      <p:bldP spid="8" grpId="1" animBg="1"/>
      <p:bldP spid="9" grpId="0" animBg="1"/>
      <p:bldP spid="9" grpId="1" animBg="1"/>
      <p:bldP spid="12" grpId="0" animBg="1"/>
      <p:bldP spid="12" grpId="1" animBg="1"/>
      <p:bldP spid="13" grpId="0" animBg="1"/>
      <p:bldP spid="13" grpId="1" animBg="1"/>
      <p:bldP spid="14" grpId="0" animBg="1"/>
      <p:bldP spid="14" grpId="1" animBg="1"/>
      <p:bldP spid="15" grpId="0" animBg="1"/>
      <p:bldP spid="16" grpId="0" animBg="1"/>
      <p:bldP spid="17" grpId="0" animBg="1"/>
      <p:bldP spid="18"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28" name="think-cell Folie" r:id="rId4" imgW="360" imgH="360" progId="">
                  <p:embed/>
                </p:oleObj>
              </mc:Choice>
              <mc:Fallback>
                <p:oleObj name="think-cell Folie" r:id="rId4" imgW="360" imgH="360" progId="">
                  <p:embed/>
                  <p:pic>
                    <p:nvPicPr>
                      <p:cNvPr id="3" name="Objekt 2"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Sprechblase_Position" hidden="1">
            <a:extLst>
              <a:ext uri="{FF2B5EF4-FFF2-40B4-BE49-F238E27FC236}">
                <a16:creationId xmlns:a16="http://schemas.microsoft.com/office/drawing/2014/main" xmlns="" id="{2819B316-BB9C-40FF-9544-F1248EA342E7}"/>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4" name="Rahmen_Fenstergröße" hidden="1">
            <a:extLst>
              <a:ext uri="{FF2B5EF4-FFF2-40B4-BE49-F238E27FC236}">
                <a16:creationId xmlns:a16="http://schemas.microsoft.com/office/drawing/2014/main" xmlns="" id="{37BF4726-EF5E-4088-9089-44D1B20DD621}"/>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6" name="Grafik 5">
            <a:extLst>
              <a:ext uri="{FF2B5EF4-FFF2-40B4-BE49-F238E27FC236}">
                <a16:creationId xmlns:a16="http://schemas.microsoft.com/office/drawing/2014/main" xmlns="" id="{C4FCBD43-81C5-4943-89D1-E9FDCBAED0D2}"/>
              </a:ext>
            </a:extLst>
          </p:cNvPr>
          <p:cNvPicPr>
            <a:picLocks noChangeAspect="1"/>
          </p:cNvPicPr>
          <p:nvPr/>
        </p:nvPicPr>
        <p:blipFill>
          <a:blip r:embed="rId6"/>
          <a:stretch>
            <a:fillRect/>
          </a:stretch>
        </p:blipFill>
        <p:spPr>
          <a:xfrm>
            <a:off x="2161185" y="1250273"/>
            <a:ext cx="6192834" cy="4669200"/>
          </a:xfrm>
          <a:prstGeom prst="rect">
            <a:avLst/>
          </a:prstGeom>
          <a:effectLst>
            <a:outerShdw blurRad="63500" sx="102000" sy="102000" algn="ctr" rotWithShape="0">
              <a:prstClr val="black">
                <a:alpha val="40000"/>
              </a:prstClr>
            </a:outerShdw>
          </a:effectLst>
        </p:spPr>
      </p:pic>
      <p:sp>
        <p:nvSpPr>
          <p:cNvPr id="16392" name="Rectangle 8"/>
          <p:cNvSpPr>
            <a:spLocks noGrp="1" noChangeArrowheads="1"/>
          </p:cNvSpPr>
          <p:nvPr>
            <p:ph type="title"/>
          </p:nvPr>
        </p:nvSpPr>
        <p:spPr/>
        <p:txBody>
          <a:bodyPr/>
          <a:lstStyle/>
          <a:p>
            <a:r>
              <a:rPr lang="en-US" dirty="0"/>
              <a:t>Design Point Input Data Page</a:t>
            </a:r>
          </a:p>
        </p:txBody>
      </p:sp>
      <p:sp>
        <p:nvSpPr>
          <p:cNvPr id="2" name="Datumsplatzhalter 1">
            <a:extLst>
              <a:ext uri="{FF2B5EF4-FFF2-40B4-BE49-F238E27FC236}">
                <a16:creationId xmlns:a16="http://schemas.microsoft.com/office/drawing/2014/main" xmlns="" id="{26005B4B-D524-45F0-9D35-370843163F56}"/>
              </a:ext>
            </a:extLst>
          </p:cNvPr>
          <p:cNvSpPr>
            <a:spLocks noGrp="1"/>
          </p:cNvSpPr>
          <p:nvPr>
            <p:ph type="dt" sz="half" idx="10"/>
          </p:nvPr>
        </p:nvSpPr>
        <p:spPr/>
        <p:txBody>
          <a:bodyPr/>
          <a:lstStyle/>
          <a:p>
            <a:fld id="{FEDDB4A3-1C6F-4C49-8FE3-FBB9B0D4A267}" type="datetime1">
              <a:rPr lang="de-DE" smtClean="0"/>
              <a:t>10.06.2021</a:t>
            </a:fld>
            <a:endParaRPr lang="en-US"/>
          </a:p>
        </p:txBody>
      </p:sp>
      <p:sp>
        <p:nvSpPr>
          <p:cNvPr id="5" name="Foliennummernplatzhalter 4">
            <a:extLst>
              <a:ext uri="{FF2B5EF4-FFF2-40B4-BE49-F238E27FC236}">
                <a16:creationId xmlns:a16="http://schemas.microsoft.com/office/drawing/2014/main" xmlns="" id="{28ACAE02-A5E7-4F6A-A7F8-8F49995D5AC4}"/>
              </a:ext>
            </a:extLst>
          </p:cNvPr>
          <p:cNvSpPr>
            <a:spLocks noGrp="1"/>
          </p:cNvSpPr>
          <p:nvPr>
            <p:ph type="sldNum" sz="quarter" idx="11"/>
          </p:nvPr>
        </p:nvSpPr>
        <p:spPr/>
        <p:txBody>
          <a:bodyPr/>
          <a:lstStyle/>
          <a:p>
            <a:fld id="{6F6D7067-A3EC-48B5-AD33-8A0A08ED16FE}" type="slidenum">
              <a:rPr lang="en-US" smtClean="0"/>
              <a:pPr/>
              <a:t>6</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0" name="Abgerundetes Rechteck 9"/>
          <p:cNvSpPr/>
          <p:nvPr/>
        </p:nvSpPr>
        <p:spPr>
          <a:xfrm>
            <a:off x="5585553" y="4530172"/>
            <a:ext cx="2732182"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Note that the data on the Test Analysis Input Page  are not the only ones affecting the test analysis. All the other cycle input data, including the secondary air system, must be known for a precise result.</a:t>
            </a:r>
          </a:p>
        </p:txBody>
      </p:sp>
      <p:sp>
        <p:nvSpPr>
          <p:cNvPr id="8" name="Ellipse 7"/>
          <p:cNvSpPr/>
          <p:nvPr/>
        </p:nvSpPr>
        <p:spPr>
          <a:xfrm>
            <a:off x="3726211" y="3103290"/>
            <a:ext cx="526643" cy="202116"/>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bgerundetes Rechteck 11"/>
          <p:cNvSpPr/>
          <p:nvPr/>
        </p:nvSpPr>
        <p:spPr>
          <a:xfrm>
            <a:off x="5583717" y="4528336"/>
            <a:ext cx="2732182" cy="122586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Some input quantities, such as compressor and turbine efficiency, pressure ratio and burner exit temperature, are not visible because these data are results in test analysis mode.</a:t>
            </a:r>
          </a:p>
        </p:txBody>
      </p:sp>
      <p:sp>
        <p:nvSpPr>
          <p:cNvPr id="15" name="Abgerundetes Rechteck 14"/>
          <p:cNvSpPr/>
          <p:nvPr/>
        </p:nvSpPr>
        <p:spPr>
          <a:xfrm>
            <a:off x="4984971" y="2166260"/>
            <a:ext cx="3329093" cy="14287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bgerundetes Rechteck 15"/>
          <p:cNvSpPr/>
          <p:nvPr/>
        </p:nvSpPr>
        <p:spPr>
          <a:xfrm>
            <a:off x="4983134" y="2296626"/>
            <a:ext cx="3329093" cy="14287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utoShape 8"/>
          <p:cNvSpPr>
            <a:spLocks noChangeArrowheads="1"/>
          </p:cNvSpPr>
          <p:nvPr/>
        </p:nvSpPr>
        <p:spPr bwMode="auto">
          <a:xfrm>
            <a:off x="6746406" y="2607219"/>
            <a:ext cx="1865692" cy="1082288"/>
          </a:xfrm>
          <a:prstGeom prst="cloudCallout">
            <a:avLst>
              <a:gd name="adj1" fmla="val -29536"/>
              <a:gd name="adj2" fmla="val -97534"/>
            </a:avLst>
          </a:prstGeom>
          <a:solidFill>
            <a:schemeClr val="bg1"/>
          </a:solidFill>
          <a:ln w="9525">
            <a:solidFill>
              <a:schemeClr val="tx1"/>
            </a:solidFill>
            <a:round/>
            <a:headEnd/>
            <a:tailEnd/>
          </a:ln>
          <a:effectLst/>
        </p:spPr>
        <p:txBody>
          <a:bodyPr/>
          <a:lstStyle/>
          <a:p>
            <a:pPr algn="ctr"/>
            <a:r>
              <a:rPr lang="en-US" sz="1100" dirty="0">
                <a:solidFill>
                  <a:srgbClr val="1F497D"/>
                </a:solidFill>
                <a:latin typeface="Arial" charset="0"/>
              </a:rPr>
              <a:t>What if W2Rstd is not measured and thus not known?</a:t>
            </a:r>
          </a:p>
        </p:txBody>
      </p:sp>
      <p:sp>
        <p:nvSpPr>
          <p:cNvPr id="18" name="Abgerundetes Rechteck 17"/>
          <p:cNvSpPr/>
          <p:nvPr/>
        </p:nvSpPr>
        <p:spPr>
          <a:xfrm>
            <a:off x="5581882" y="4702769"/>
            <a:ext cx="2732182" cy="103858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You can find W2Rstd if you have measured data for T45 or T5. If these values are not known then you may know the HP turbine flow capacity W41Rstd.</a:t>
            </a:r>
          </a:p>
        </p:txBody>
      </p:sp>
      <p:sp>
        <p:nvSpPr>
          <p:cNvPr id="19" name="AutoShape 7"/>
          <p:cNvSpPr>
            <a:spLocks noChangeArrowheads="1"/>
          </p:cNvSpPr>
          <p:nvPr/>
        </p:nvSpPr>
        <p:spPr bwMode="auto">
          <a:xfrm>
            <a:off x="3507622" y="3956087"/>
            <a:ext cx="1462059" cy="1075204"/>
          </a:xfrm>
          <a:prstGeom prst="wedgeRoundRectCallout">
            <a:avLst>
              <a:gd name="adj1" fmla="val -83351"/>
              <a:gd name="adj2" fmla="val -9751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Iterate W2Rstd in such a way that the calculated T5 is equal to the measured T5, for example.</a:t>
            </a:r>
          </a:p>
        </p:txBody>
      </p:sp>
    </p:spTree>
    <p:extLst>
      <p:ext uri="{BB962C8B-B14F-4D97-AF65-F5344CB8AC3E}">
        <p14:creationId xmlns:p14="http://schemas.microsoft.com/office/powerpoint/2010/main" val="9965363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1" nodeType="clickEffect">
                                  <p:stCondLst>
                                    <p:cond delay="0"/>
                                  </p:stCondLst>
                                  <p:childTnLst>
                                    <p:animEffect transition="out" filter="blinds(horizontal)">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3" presetClass="exit" presetSubtype="10" fill="hold" grpId="1" nodeType="withEffect">
                                  <p:stCondLst>
                                    <p:cond delay="0"/>
                                  </p:stCondLst>
                                  <p:childTnLst>
                                    <p:animEffect transition="out" filter="blinds(horizontal)">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par>
                                <p:cTn id="20" presetID="3"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par>
                          <p:cTn id="23" fill="hold">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linds(horizontal)">
                                      <p:cBhvr>
                                        <p:cTn id="26" dur="500"/>
                                        <p:tgtEl>
                                          <p:spTgt spid="15"/>
                                        </p:tgtEl>
                                      </p:cBhvr>
                                    </p:animEffect>
                                  </p:childTnLst>
                                </p:cTn>
                              </p:par>
                            </p:childTnLst>
                          </p:cTn>
                        </p:par>
                        <p:par>
                          <p:cTn id="27" fill="hold">
                            <p:stCondLst>
                              <p:cond delay="1000"/>
                            </p:stCondLst>
                            <p:childTnLst>
                              <p:par>
                                <p:cTn id="28" presetID="3"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linds(horizontal)">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xit" presetSubtype="10" fill="hold" grpId="1" nodeType="clickEffect">
                                  <p:stCondLst>
                                    <p:cond delay="0"/>
                                  </p:stCondLst>
                                  <p:childTnLst>
                                    <p:animEffect transition="out" filter="blinds(horizontal)">
                                      <p:cBhvr>
                                        <p:cTn id="34" dur="500"/>
                                        <p:tgtEl>
                                          <p:spTgt spid="12"/>
                                        </p:tgtEl>
                                      </p:cBhvr>
                                    </p:animEffect>
                                    <p:set>
                                      <p:cBhvr>
                                        <p:cTn id="35" dur="1" fill="hold">
                                          <p:stCondLst>
                                            <p:cond delay="499"/>
                                          </p:stCondLst>
                                        </p:cTn>
                                        <p:tgtEl>
                                          <p:spTgt spid="12"/>
                                        </p:tgtEl>
                                        <p:attrNameLst>
                                          <p:attrName>style.visibility</p:attrName>
                                        </p:attrNameLst>
                                      </p:cBhvr>
                                      <p:to>
                                        <p:strVal val="hidden"/>
                                      </p:to>
                                    </p:set>
                                  </p:childTnLst>
                                </p:cTn>
                              </p:par>
                              <p:par>
                                <p:cTn id="36" presetID="3" presetClass="exit" presetSubtype="10" fill="hold" grpId="1" nodeType="withEffect">
                                  <p:stCondLst>
                                    <p:cond delay="0"/>
                                  </p:stCondLst>
                                  <p:childTnLst>
                                    <p:animEffect transition="out" filter="blinds(horizontal)">
                                      <p:cBhvr>
                                        <p:cTn id="37" dur="500"/>
                                        <p:tgtEl>
                                          <p:spTgt spid="15"/>
                                        </p:tgtEl>
                                      </p:cBhvr>
                                    </p:animEffect>
                                    <p:set>
                                      <p:cBhvr>
                                        <p:cTn id="38" dur="1" fill="hold">
                                          <p:stCondLst>
                                            <p:cond delay="499"/>
                                          </p:stCondLst>
                                        </p:cTn>
                                        <p:tgtEl>
                                          <p:spTgt spid="15"/>
                                        </p:tgtEl>
                                        <p:attrNameLst>
                                          <p:attrName>style.visibility</p:attrName>
                                        </p:attrNameLst>
                                      </p:cBhvr>
                                      <p:to>
                                        <p:strVal val="hidden"/>
                                      </p:to>
                                    </p:set>
                                  </p:childTnLst>
                                </p:cTn>
                              </p:par>
                              <p:par>
                                <p:cTn id="39" presetID="3" presetClass="exit" presetSubtype="10" fill="hold" grpId="1" nodeType="withEffect">
                                  <p:stCondLst>
                                    <p:cond delay="0"/>
                                  </p:stCondLst>
                                  <p:childTnLst>
                                    <p:animEffect transition="out" filter="blinds(horizontal)">
                                      <p:cBhvr>
                                        <p:cTn id="40" dur="500"/>
                                        <p:tgtEl>
                                          <p:spTgt spid="16"/>
                                        </p:tgtEl>
                                      </p:cBhvr>
                                    </p:animEffect>
                                    <p:set>
                                      <p:cBhvr>
                                        <p:cTn id="41" dur="1" fill="hold">
                                          <p:stCondLst>
                                            <p:cond delay="499"/>
                                          </p:stCondLst>
                                        </p:cTn>
                                        <p:tgtEl>
                                          <p:spTgt spid="16"/>
                                        </p:tgtEl>
                                        <p:attrNameLst>
                                          <p:attrName>style.visibility</p:attrName>
                                        </p:attrNameLst>
                                      </p:cBhvr>
                                      <p:to>
                                        <p:strVal val="hidden"/>
                                      </p:to>
                                    </p:set>
                                  </p:childTnLst>
                                </p:cTn>
                              </p:par>
                              <p:par>
                                <p:cTn id="42" presetID="3" presetClass="entr" presetSubtype="1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blinds(horizontal)">
                                      <p:cBhvr>
                                        <p:cTn id="44" dur="500"/>
                                        <p:tgtEl>
                                          <p:spTgt spid="17"/>
                                        </p:tgtEl>
                                      </p:cBhvr>
                                    </p:animEffect>
                                  </p:childTnLst>
                                </p:cTn>
                              </p:par>
                            </p:childTnLst>
                          </p:cTn>
                        </p:par>
                        <p:par>
                          <p:cTn id="45" fill="hold">
                            <p:stCondLst>
                              <p:cond delay="500"/>
                            </p:stCondLst>
                            <p:childTnLst>
                              <p:par>
                                <p:cTn id="46" presetID="3" presetClass="entr" presetSubtype="1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blinds(horizontal)">
                                      <p:cBhvr>
                                        <p:cTn id="48" dur="500"/>
                                        <p:tgtEl>
                                          <p:spTgt spid="18"/>
                                        </p:tgtEl>
                                      </p:cBhvr>
                                    </p:animEffect>
                                  </p:childTnLst>
                                </p:cTn>
                              </p:par>
                            </p:childTnLst>
                          </p:cTn>
                        </p:par>
                        <p:par>
                          <p:cTn id="49" fill="hold">
                            <p:stCondLst>
                              <p:cond delay="1000"/>
                            </p:stCondLst>
                            <p:childTnLst>
                              <p:par>
                                <p:cTn id="50" presetID="3" presetClass="entr" presetSubtype="1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blinds(horizontal)">
                                      <p:cBhvr>
                                        <p:cTn id="52" dur="500"/>
                                        <p:tgtEl>
                                          <p:spTgt spid="19"/>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linds(horizontal)">
                                      <p:cBhvr>
                                        <p:cTn id="5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0" grpId="0" animBg="1"/>
      <p:bldP spid="10" grpId="1" animBg="1"/>
      <p:bldP spid="8" grpId="0" animBg="1"/>
      <p:bldP spid="8" grpId="1" animBg="1"/>
      <p:bldP spid="12" grpId="0" animBg="1"/>
      <p:bldP spid="12" grpId="1" animBg="1"/>
      <p:bldP spid="15" grpId="0" animBg="1"/>
      <p:bldP spid="15" grpId="1" animBg="1"/>
      <p:bldP spid="16" grpId="0" animBg="1"/>
      <p:bldP spid="16" grpId="1"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x_Size" hidden="1">
            <a:extLst>
              <a:ext uri="{FF2B5EF4-FFF2-40B4-BE49-F238E27FC236}">
                <a16:creationId xmlns:a16="http://schemas.microsoft.com/office/drawing/2014/main" xmlns="" id="{01A40FE7-5CCA-44F1-B747-AAF447EEAD27}"/>
              </a:ext>
            </a:extLst>
          </p:cNvPr>
          <p:cNvSpPr/>
          <p:nvPr/>
        </p:nvSpPr>
        <p:spPr>
          <a:xfrm>
            <a:off x="789981" y="1252110"/>
            <a:ext cx="7564038" cy="48946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176" name="Rectangle 32"/>
          <p:cNvSpPr>
            <a:spLocks noGrp="1" noChangeArrowheads="1"/>
          </p:cNvSpPr>
          <p:nvPr>
            <p:ph type="title"/>
          </p:nvPr>
        </p:nvSpPr>
        <p:spPr/>
        <p:txBody>
          <a:bodyPr/>
          <a:lstStyle/>
          <a:p>
            <a:r>
              <a:rPr lang="en-US" dirty="0"/>
              <a:t>Two Test Analysis Methods</a:t>
            </a:r>
          </a:p>
        </p:txBody>
      </p:sp>
      <p:sp>
        <p:nvSpPr>
          <p:cNvPr id="2" name="Datumsplatzhalter 1">
            <a:extLst>
              <a:ext uri="{FF2B5EF4-FFF2-40B4-BE49-F238E27FC236}">
                <a16:creationId xmlns:a16="http://schemas.microsoft.com/office/drawing/2014/main" xmlns="" id="{227BBF3B-DA18-413E-9F12-403A72F4E0FF}"/>
              </a:ext>
            </a:extLst>
          </p:cNvPr>
          <p:cNvSpPr>
            <a:spLocks noGrp="1"/>
          </p:cNvSpPr>
          <p:nvPr>
            <p:ph type="dt" sz="half" idx="10"/>
          </p:nvPr>
        </p:nvSpPr>
        <p:spPr/>
        <p:txBody>
          <a:bodyPr/>
          <a:lstStyle/>
          <a:p>
            <a:fld id="{2F29873A-CAF5-4372-BE8E-A54D8B8B8DB5}" type="datetime1">
              <a:rPr lang="de-DE" smtClean="0"/>
              <a:t>10.06.2021</a:t>
            </a:fld>
            <a:endParaRPr lang="en-US"/>
          </a:p>
        </p:txBody>
      </p:sp>
      <p:sp>
        <p:nvSpPr>
          <p:cNvPr id="4" name="Foliennummernplatzhalter 3">
            <a:extLst>
              <a:ext uri="{FF2B5EF4-FFF2-40B4-BE49-F238E27FC236}">
                <a16:creationId xmlns:a16="http://schemas.microsoft.com/office/drawing/2014/main" xmlns="" id="{59962585-04A1-493E-BC8A-A68CA77A1947}"/>
              </a:ext>
            </a:extLst>
          </p:cNvPr>
          <p:cNvSpPr>
            <a:spLocks noGrp="1"/>
          </p:cNvSpPr>
          <p:nvPr>
            <p:ph type="sldNum" sz="quarter" idx="11"/>
          </p:nvPr>
        </p:nvSpPr>
        <p:spPr/>
        <p:txBody>
          <a:bodyPr/>
          <a:lstStyle/>
          <a:p>
            <a:fld id="{6F6D7067-A3EC-48B5-AD33-8A0A08ED16FE}" type="slidenum">
              <a:rPr lang="en-US" smtClean="0"/>
              <a:pPr/>
              <a:t>7</a:t>
            </a:fld>
            <a:endParaRPr lang="en-US"/>
          </a:p>
        </p:txBody>
      </p:sp>
      <p:sp>
        <p:nvSpPr>
          <p:cNvPr id="3" name="Fußzeilenplatzhalter 2"/>
          <p:cNvSpPr>
            <a:spLocks noGrp="1"/>
          </p:cNvSpPr>
          <p:nvPr>
            <p:ph type="ftr" sz="quarter" idx="12"/>
          </p:nvPr>
        </p:nvSpPr>
        <p:spPr/>
        <p:txBody>
          <a:bodyPr/>
          <a:lstStyle/>
          <a:p>
            <a:r>
              <a:rPr lang="en-US"/>
              <a:t>Tutorial: Conventional and Model Based Test Analysis</a:t>
            </a:r>
            <a:endParaRPr lang="en-US" dirty="0"/>
          </a:p>
        </p:txBody>
      </p:sp>
      <p:sp>
        <p:nvSpPr>
          <p:cNvPr id="9" name="Rectangle 4"/>
          <p:cNvSpPr txBox="1">
            <a:spLocks noChangeArrowheads="1"/>
          </p:cNvSpPr>
          <p:nvPr/>
        </p:nvSpPr>
        <p:spPr>
          <a:xfrm>
            <a:off x="685800" y="1235725"/>
            <a:ext cx="3886200" cy="4343400"/>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tabLst/>
              <a:defRPr/>
            </a:pPr>
            <a:r>
              <a:rPr lang="en-US" sz="2000" b="1" dirty="0">
                <a:solidFill>
                  <a:schemeClr val="tx2"/>
                </a:solidFill>
                <a:latin typeface="+mj-lt"/>
                <a:ea typeface="+mj-ea"/>
                <a:cs typeface="+mj-cs"/>
              </a:rPr>
              <a:t>Conventional Test Analysis</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Calculates the Cycle Employing the Measured Data</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Some Knowledge About the Engine is Required</a:t>
            </a:r>
          </a:p>
          <a:p>
            <a:pPr marL="685800" lvl="1" indent="-228600" fontAlgn="auto">
              <a:lnSpc>
                <a:spcPct val="90000"/>
              </a:lnSpc>
              <a:spcBef>
                <a:spcPct val="20000"/>
              </a:spcBef>
              <a:spcAft>
                <a:spcPts val="0"/>
              </a:spcAft>
              <a:buFont typeface="Arial" pitchFamily="34" charset="0"/>
              <a:buChar char="•"/>
            </a:pPr>
            <a:r>
              <a:rPr kumimoji="0" lang="en-US" sz="14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Secondary Air System</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The Test Analysis Runs in Cycle Design Mode</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The Test Analysis Result is Difficult to Judge:</a:t>
            </a:r>
          </a:p>
          <a:p>
            <a:pPr marL="685800" lvl="1" indent="-228600" fontAlgn="auto">
              <a:lnSpc>
                <a:spcPct val="90000"/>
              </a:lnSpc>
              <a:spcBef>
                <a:spcPct val="20000"/>
              </a:spcBef>
              <a:spcAft>
                <a:spcPts val="0"/>
              </a:spcAft>
              <a:buFont typeface="Arial" pitchFamily="34" charset="0"/>
              <a:buChar char="•"/>
            </a:pPr>
            <a:r>
              <a:rPr kumimoji="0" lang="en-US" sz="14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Is Compressor Efficiency Poor Because the Compressor is Damaged or Because it Runs at Aerodynamic </a:t>
            </a:r>
            <a:r>
              <a:rPr kumimoji="0" lang="en-US" sz="1400" b="0" i="0" u="none" strike="noStrike" kern="1200" cap="none" spc="0" normalizeH="0" baseline="0" noProof="0" dirty="0" err="1">
                <a:ln>
                  <a:noFill/>
                </a:ln>
                <a:solidFill>
                  <a:schemeClr val="tx1"/>
                </a:solidFill>
                <a:effectLst/>
                <a:uLnTx/>
                <a:uFillTx/>
                <a:latin typeface="+mj-lt"/>
                <a:ea typeface="Verdana" pitchFamily="34" charset="0"/>
                <a:cs typeface="Verdana" pitchFamily="34" charset="0"/>
              </a:rPr>
              <a:t>Overspeed</a:t>
            </a:r>
            <a:r>
              <a:rPr kumimoji="0" lang="en-US" sz="14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a:t>
            </a:r>
          </a:p>
          <a:p>
            <a:pPr marL="742950" marR="0" lvl="1" indent="-285750" algn="l" defTabSz="914400" rtl="0" eaLnBrk="1" fontAlgn="auto" latinLnBrk="0" hangingPunct="1">
              <a:lnSpc>
                <a:spcPct val="90000"/>
              </a:lnSpc>
              <a:spcBef>
                <a:spcPct val="20000"/>
              </a:spcBef>
              <a:spcAft>
                <a:spcPts val="0"/>
              </a:spcAft>
              <a:buClrTx/>
              <a:buSzTx/>
              <a:buFont typeface="Arial" pitchFamily="34" charset="0"/>
              <a:buChar char="–"/>
              <a:tabLst/>
              <a:defRPr/>
            </a:pPr>
            <a:endPar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endParaRPr>
          </a:p>
        </p:txBody>
      </p:sp>
      <p:sp>
        <p:nvSpPr>
          <p:cNvPr id="14" name="Rectangle 5"/>
          <p:cNvSpPr txBox="1">
            <a:spLocks noChangeArrowheads="1"/>
          </p:cNvSpPr>
          <p:nvPr/>
        </p:nvSpPr>
        <p:spPr>
          <a:xfrm>
            <a:off x="4691349" y="1235724"/>
            <a:ext cx="3886200" cy="4343400"/>
          </a:xfrm>
          <a:prstGeom prst="rect">
            <a:avLst/>
          </a:prstGeom>
        </p:spPr>
        <p:txBody>
          <a:bodyPr/>
          <a:lstStyle/>
          <a:p>
            <a:pPr marL="342900" indent="-342900" defTabSz="914400">
              <a:lnSpc>
                <a:spcPct val="90000"/>
              </a:lnSpc>
              <a:spcBef>
                <a:spcPct val="20000"/>
              </a:spcBef>
              <a:defRPr/>
            </a:pPr>
            <a:r>
              <a:rPr lang="en-US" sz="2000" b="1" dirty="0">
                <a:solidFill>
                  <a:schemeClr val="tx2"/>
                </a:solidFill>
                <a:latin typeface="+mj-lt"/>
                <a:ea typeface="+mj-ea"/>
                <a:cs typeface="+mj-cs"/>
              </a:rPr>
              <a:t>Model Based Test Analysis</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Compares the Measurements with a Model of the Engine</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A Full Thermodynamic Model is the Basis</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The Test Analysis Runs in Off-Design Mode</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Factors to the Component Performance are Found Which Make the Model Agree With the Measured Data </a:t>
            </a:r>
          </a:p>
          <a:p>
            <a:pPr marL="285750" indent="-285750" fontAlgn="auto">
              <a:lnSpc>
                <a:spcPct val="90000"/>
              </a:lnSpc>
              <a:spcBef>
                <a:spcPct val="20000"/>
              </a:spcBef>
              <a:spcAft>
                <a:spcPts val="0"/>
              </a:spcAft>
              <a:buFont typeface="Arial" pitchFamily="34" charset="0"/>
              <a:buChar char="–"/>
            </a:pPr>
            <a:r>
              <a:rPr kumimoji="0" lang="en-US" sz="16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The Test Analysis Result is the Deviation Between the Model and the Engine</a:t>
            </a:r>
          </a:p>
          <a:p>
            <a:pPr marL="685800" lvl="1" indent="-228600" fontAlgn="auto">
              <a:lnSpc>
                <a:spcPct val="90000"/>
              </a:lnSpc>
              <a:spcBef>
                <a:spcPct val="20000"/>
              </a:spcBef>
              <a:spcAft>
                <a:spcPts val="0"/>
              </a:spcAft>
              <a:buFont typeface="Arial" pitchFamily="34" charset="0"/>
              <a:buChar char="•"/>
            </a:pPr>
            <a:r>
              <a:rPr kumimoji="0" lang="en-US" sz="1400" b="0" i="0" u="none" strike="noStrike" kern="1200" cap="none" spc="0" normalizeH="0" baseline="0" noProof="0" dirty="0">
                <a:ln>
                  <a:noFill/>
                </a:ln>
                <a:solidFill>
                  <a:schemeClr val="tx1"/>
                </a:solidFill>
                <a:effectLst/>
                <a:uLnTx/>
                <a:uFillTx/>
                <a:latin typeface="+mj-lt"/>
                <a:ea typeface="Verdana" pitchFamily="34" charset="0"/>
                <a:cs typeface="Verdana" pitchFamily="34" charset="0"/>
              </a:rPr>
              <a:t>The Result for Compressor Efficiency is Independent of the Operating Point: Better or Worse than Expected</a:t>
            </a:r>
          </a:p>
        </p:txBody>
      </p:sp>
      <p:sp>
        <p:nvSpPr>
          <p:cNvPr id="15" name="Rectangle 6"/>
          <p:cNvSpPr>
            <a:spLocks noChangeArrowheads="1"/>
          </p:cNvSpPr>
          <p:nvPr/>
        </p:nvSpPr>
        <p:spPr bwMode="auto">
          <a:xfrm>
            <a:off x="1070721" y="4646249"/>
            <a:ext cx="3162300" cy="790575"/>
          </a:xfrm>
          <a:prstGeom prst="rect">
            <a:avLst/>
          </a:prstGeom>
          <a:solidFill>
            <a:schemeClr val="bg1"/>
          </a:solidFill>
          <a:ln w="9525">
            <a:solidFill>
              <a:schemeClr val="tx1"/>
            </a:solidFill>
            <a:miter lim="800000"/>
            <a:headEnd/>
            <a:tailEnd/>
          </a:ln>
          <a:effectLst/>
        </p:spPr>
        <p:txBody>
          <a:bodyPr anchor="ctr"/>
          <a:lstStyle/>
          <a:p>
            <a:pPr algn="ctr"/>
            <a:r>
              <a:rPr lang="en-US" sz="1200" dirty="0">
                <a:latin typeface="Arial" charset="0"/>
              </a:rPr>
              <a:t>What we have done up to now was a </a:t>
            </a:r>
            <a:r>
              <a:rPr lang="en-US" sz="1200" i="1" dirty="0">
                <a:latin typeface="Arial" charset="0"/>
              </a:rPr>
              <a:t>Conventional Test Analysis</a:t>
            </a:r>
            <a:r>
              <a:rPr lang="en-US" sz="1200" dirty="0">
                <a:latin typeface="Arial" charset="0"/>
              </a:rPr>
              <a:t>. Now we go for the </a:t>
            </a:r>
            <a:r>
              <a:rPr lang="en-US" sz="1200" i="1" dirty="0">
                <a:latin typeface="Arial" charset="0"/>
              </a:rPr>
              <a:t>Model Based Analysis</a:t>
            </a:r>
            <a:r>
              <a:rPr lang="en-US" sz="1200" dirty="0">
                <a:latin typeface="Arial" charset="0"/>
              </a:rPr>
              <a:t>, also called </a:t>
            </a:r>
            <a:r>
              <a:rPr lang="en-US" sz="1200" b="1" dirty="0">
                <a:latin typeface="Arial" charset="0"/>
              </a:rPr>
              <a:t>An</a:t>
            </a:r>
            <a:r>
              <a:rPr lang="en-US" sz="1200" dirty="0">
                <a:latin typeface="Arial" charset="0"/>
              </a:rPr>
              <a:t>alysis by </a:t>
            </a:r>
            <a:r>
              <a:rPr lang="en-US" sz="1200" b="1" dirty="0">
                <a:latin typeface="Arial" charset="0"/>
              </a:rPr>
              <a:t>Syn</a:t>
            </a:r>
            <a:r>
              <a:rPr lang="en-US" sz="1200" dirty="0">
                <a:latin typeface="Arial" charset="0"/>
              </a:rPr>
              <a:t>thesis (</a:t>
            </a:r>
            <a:r>
              <a:rPr lang="en-US" sz="1200" b="1" dirty="0" err="1">
                <a:latin typeface="Arial" charset="0"/>
              </a:rPr>
              <a:t>AnSyn</a:t>
            </a:r>
            <a:r>
              <a:rPr lang="en-US" sz="1200" dirty="0">
                <a:latin typeface="Arial" charset="0"/>
              </a:rPr>
              <a:t>)</a:t>
            </a:r>
          </a:p>
        </p:txBody>
      </p:sp>
    </p:spTree>
    <p:extLst>
      <p:ext uri="{BB962C8B-B14F-4D97-AF65-F5344CB8AC3E}">
        <p14:creationId xmlns:p14="http://schemas.microsoft.com/office/powerpoint/2010/main" val="3156254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1186" y="1252109"/>
            <a:ext cx="6192835" cy="466920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ahmen_Fenstergröße" hidden="1">
            <a:extLst>
              <a:ext uri="{FF2B5EF4-FFF2-40B4-BE49-F238E27FC236}">
                <a16:creationId xmlns:a16="http://schemas.microsoft.com/office/drawing/2014/main" xmlns="" id="{2ACA250E-6F0B-474D-BE33-D911F769B54E}"/>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Sprechblase_Position" hidden="1">
            <a:extLst>
              <a:ext uri="{FF2B5EF4-FFF2-40B4-BE49-F238E27FC236}">
                <a16:creationId xmlns:a16="http://schemas.microsoft.com/office/drawing/2014/main" xmlns="" id="{2A33ED1E-FA03-457C-92AB-417F99D18A8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6176" name="Rectangle 32"/>
          <p:cNvSpPr>
            <a:spLocks noGrp="1" noChangeArrowheads="1"/>
          </p:cNvSpPr>
          <p:nvPr>
            <p:ph type="title"/>
          </p:nvPr>
        </p:nvSpPr>
        <p:spPr/>
        <p:txBody>
          <a:bodyPr/>
          <a:lstStyle/>
          <a:p>
            <a:r>
              <a:rPr lang="en-US" dirty="0"/>
              <a:t>GasTurb 14 Main Window</a:t>
            </a:r>
          </a:p>
        </p:txBody>
      </p:sp>
      <p:sp>
        <p:nvSpPr>
          <p:cNvPr id="4" name="Datumsplatzhalter 3">
            <a:extLst>
              <a:ext uri="{FF2B5EF4-FFF2-40B4-BE49-F238E27FC236}">
                <a16:creationId xmlns:a16="http://schemas.microsoft.com/office/drawing/2014/main" xmlns="" id="{412AFDCB-0FEC-4309-B878-BD608F269773}"/>
              </a:ext>
            </a:extLst>
          </p:cNvPr>
          <p:cNvSpPr>
            <a:spLocks noGrp="1"/>
          </p:cNvSpPr>
          <p:nvPr>
            <p:ph type="dt" sz="half" idx="10"/>
          </p:nvPr>
        </p:nvSpPr>
        <p:spPr/>
        <p:txBody>
          <a:bodyPr/>
          <a:lstStyle/>
          <a:p>
            <a:fld id="{26863031-DC20-4B1B-B381-593B7A6DCB56}" type="datetime1">
              <a:rPr lang="de-DE" smtClean="0"/>
              <a:t>10.06.2021</a:t>
            </a:fld>
            <a:endParaRPr lang="en-US"/>
          </a:p>
        </p:txBody>
      </p:sp>
      <p:sp>
        <p:nvSpPr>
          <p:cNvPr id="5" name="Foliennummernplatzhalter 4">
            <a:extLst>
              <a:ext uri="{FF2B5EF4-FFF2-40B4-BE49-F238E27FC236}">
                <a16:creationId xmlns:a16="http://schemas.microsoft.com/office/drawing/2014/main" xmlns="" id="{DB94A2B8-AB6A-4BD7-8D09-48AC12B2F0E7}"/>
              </a:ext>
            </a:extLst>
          </p:cNvPr>
          <p:cNvSpPr>
            <a:spLocks noGrp="1"/>
          </p:cNvSpPr>
          <p:nvPr>
            <p:ph type="sldNum" sz="quarter" idx="11"/>
          </p:nvPr>
        </p:nvSpPr>
        <p:spPr/>
        <p:txBody>
          <a:bodyPr/>
          <a:lstStyle/>
          <a:p>
            <a:fld id="{6F6D7067-A3EC-48B5-AD33-8A0A08ED16FE}" type="slidenum">
              <a:rPr lang="en-US" smtClean="0"/>
              <a:pPr/>
              <a:t>8</a:t>
            </a:fld>
            <a:endParaRPr lang="en-US"/>
          </a:p>
        </p:txBody>
      </p:sp>
      <p:sp>
        <p:nvSpPr>
          <p:cNvPr id="3" name="Fußzeilenplatzhalter 2"/>
          <p:cNvSpPr>
            <a:spLocks noGrp="1"/>
          </p:cNvSpPr>
          <p:nvPr>
            <p:ph type="ftr" sz="quarter" idx="12"/>
          </p:nvPr>
        </p:nvSpPr>
        <p:spPr/>
        <p:txBody>
          <a:bodyPr/>
          <a:lstStyle/>
          <a:p>
            <a:r>
              <a:rPr lang="en-US"/>
              <a:t>Tutorial: Conventional and Model Based Test Analysis</a:t>
            </a:r>
            <a:endParaRPr lang="en-US" dirty="0"/>
          </a:p>
        </p:txBody>
      </p:sp>
      <p:sp>
        <p:nvSpPr>
          <p:cNvPr id="6153" name="Freeform 9"/>
          <p:cNvSpPr>
            <a:spLocks/>
          </p:cNvSpPr>
          <p:nvPr/>
        </p:nvSpPr>
        <p:spPr bwMode="auto">
          <a:xfrm rot="20239365">
            <a:off x="4159771" y="433713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Ellipse 9"/>
          <p:cNvSpPr/>
          <p:nvPr/>
        </p:nvSpPr>
        <p:spPr>
          <a:xfrm>
            <a:off x="3604683" y="1569611"/>
            <a:ext cx="734291" cy="347713"/>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lipse 10"/>
          <p:cNvSpPr/>
          <p:nvPr/>
        </p:nvSpPr>
        <p:spPr>
          <a:xfrm>
            <a:off x="4949819" y="3470580"/>
            <a:ext cx="1064405" cy="83187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bgerundetes Rechteck 11"/>
          <p:cNvSpPr/>
          <p:nvPr/>
        </p:nvSpPr>
        <p:spPr>
          <a:xfrm>
            <a:off x="5548819" y="4446414"/>
            <a:ext cx="2336800" cy="103858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Now we will use a </a:t>
            </a:r>
          </a:p>
          <a:p>
            <a:pPr algn="ctr"/>
            <a:r>
              <a:rPr lang="en-US" sz="1100" b="1" dirty="0">
                <a:solidFill>
                  <a:srgbClr val="1F497D"/>
                </a:solidFill>
                <a:latin typeface="Arial" charset="0"/>
              </a:rPr>
              <a:t>Geared Mixed Turbofan</a:t>
            </a:r>
          </a:p>
          <a:p>
            <a:pPr algn="ctr"/>
            <a:r>
              <a:rPr lang="en-US" sz="1100" dirty="0">
                <a:solidFill>
                  <a:srgbClr val="1F497D"/>
                </a:solidFill>
                <a:latin typeface="Arial" charset="0"/>
              </a:rPr>
              <a:t>In calculation mode</a:t>
            </a:r>
          </a:p>
          <a:p>
            <a:pPr algn="ctr"/>
            <a:r>
              <a:rPr lang="en-US" sz="1100" b="1" dirty="0">
                <a:solidFill>
                  <a:srgbClr val="1F497D"/>
                </a:solidFill>
                <a:latin typeface="Arial" charset="0"/>
              </a:rPr>
              <a:t>Off  Design</a:t>
            </a:r>
          </a:p>
          <a:p>
            <a:pPr algn="ctr"/>
            <a:r>
              <a:rPr lang="en-US" sz="1100" dirty="0">
                <a:solidFill>
                  <a:srgbClr val="1F497D"/>
                </a:solidFill>
                <a:latin typeface="Arial" charset="0"/>
              </a:rPr>
              <a:t>With </a:t>
            </a:r>
            <a:r>
              <a:rPr lang="en-US" sz="1100" b="1" dirty="0">
                <a:solidFill>
                  <a:srgbClr val="1F497D"/>
                </a:solidFill>
                <a:latin typeface="Arial" charset="0"/>
              </a:rPr>
              <a:t>Standard Maps</a:t>
            </a:r>
          </a:p>
        </p:txBody>
      </p:sp>
      <p:sp>
        <p:nvSpPr>
          <p:cNvPr id="9" name="Abgerundetes Rechteck 8"/>
          <p:cNvSpPr/>
          <p:nvPr/>
        </p:nvSpPr>
        <p:spPr>
          <a:xfrm>
            <a:off x="5176254" y="3884558"/>
            <a:ext cx="2708498" cy="160043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The file opening menu will appear automatically, read the file </a:t>
            </a:r>
          </a:p>
          <a:p>
            <a:pPr algn="ctr"/>
            <a:r>
              <a:rPr lang="en-US" sz="1100" b="1" dirty="0" err="1" smtClean="0">
                <a:solidFill>
                  <a:srgbClr val="1F497D"/>
                </a:solidFill>
                <a:latin typeface="Arial" charset="0"/>
              </a:rPr>
              <a:t>Demo_gmtf.cgm</a:t>
            </a:r>
            <a:endParaRPr lang="en-US" sz="1100" b="1" dirty="0">
              <a:solidFill>
                <a:srgbClr val="1F497D"/>
              </a:solidFill>
              <a:latin typeface="Arial" charset="0"/>
            </a:endParaRPr>
          </a:p>
          <a:p>
            <a:pPr algn="ctr"/>
            <a:endParaRPr lang="en-US" sz="1100" dirty="0">
              <a:solidFill>
                <a:srgbClr val="1F497D"/>
              </a:solidFill>
              <a:latin typeface="Arial" charset="0"/>
            </a:endParaRPr>
          </a:p>
          <a:p>
            <a:pPr algn="ctr"/>
            <a:r>
              <a:rPr lang="en-US" sz="1100" dirty="0">
                <a:solidFill>
                  <a:srgbClr val="1F497D"/>
                </a:solidFill>
                <a:latin typeface="Arial" charset="0"/>
              </a:rPr>
              <a:t>After reading the data, the cycle design point will be calculated in the background and then the </a:t>
            </a:r>
            <a:r>
              <a:rPr lang="en-US" sz="1100" i="1" dirty="0">
                <a:solidFill>
                  <a:srgbClr val="1F497D"/>
                </a:solidFill>
                <a:latin typeface="Arial" charset="0"/>
              </a:rPr>
              <a:t>Off-Design Input Window</a:t>
            </a:r>
            <a:r>
              <a:rPr lang="en-US" sz="1100" dirty="0">
                <a:solidFill>
                  <a:srgbClr val="1F497D"/>
                </a:solidFill>
                <a:latin typeface="Arial" charset="0"/>
              </a:rPr>
              <a:t> opens.</a:t>
            </a:r>
          </a:p>
        </p:txBody>
      </p:sp>
    </p:spTree>
    <p:extLst>
      <p:ext uri="{BB962C8B-B14F-4D97-AF65-F5344CB8AC3E}">
        <p14:creationId xmlns:p14="http://schemas.microsoft.com/office/powerpoint/2010/main" val="40096598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1" nodeType="clickEffect">
                                  <p:stCondLst>
                                    <p:cond delay="0"/>
                                  </p:stCondLst>
                                  <p:childTnLst>
                                    <p:set>
                                      <p:cBhvr>
                                        <p:cTn id="19" dur="1" fill="hold">
                                          <p:stCondLst>
                                            <p:cond delay="0"/>
                                          </p:stCondLst>
                                        </p:cTn>
                                        <p:tgtEl>
                                          <p:spTgt spid="6153"/>
                                        </p:tgtEl>
                                        <p:attrNameLst>
                                          <p:attrName>style.visibility</p:attrName>
                                        </p:attrNameLst>
                                      </p:cBhvr>
                                      <p:to>
                                        <p:strVal val="visible"/>
                                      </p:to>
                                    </p:set>
                                    <p:animEffect transition="in" filter="blinds(horizontal)">
                                      <p:cBhvr>
                                        <p:cTn id="20" dur="500"/>
                                        <p:tgtEl>
                                          <p:spTgt spid="6153"/>
                                        </p:tgtEl>
                                      </p:cBhvr>
                                    </p:animEffect>
                                  </p:childTnLst>
                                </p:cTn>
                              </p:par>
                              <p:par>
                                <p:cTn id="21" presetID="0" presetClass="path" presetSubtype="0" accel="50000" decel="50000" fill="hold" grpId="0" nodeType="withEffect">
                                  <p:stCondLst>
                                    <p:cond delay="0"/>
                                  </p:stCondLst>
                                  <p:childTnLst>
                                    <p:animMotion origin="layout" path="M 3.61111E-6 4.81481E-6 L -0.11632 -0.0507 " pathEditMode="relative" rAng="0" ptsTypes="AA">
                                      <p:cBhvr>
                                        <p:cTn id="22" dur="2000" fill="hold"/>
                                        <p:tgtEl>
                                          <p:spTgt spid="6153"/>
                                        </p:tgtEl>
                                        <p:attrNameLst>
                                          <p:attrName>ppt_x</p:attrName>
                                          <p:attrName>ppt_y</p:attrName>
                                        </p:attrNameLst>
                                      </p:cBhvr>
                                      <p:rCtr x="-5816" y="-2546"/>
                                    </p:animMotion>
                                  </p:childTnLst>
                                </p:cTn>
                              </p:par>
                            </p:childTnLst>
                          </p:cTn>
                        </p:par>
                        <p:par>
                          <p:cTn id="23" fill="hold">
                            <p:stCondLst>
                              <p:cond delay="2000"/>
                            </p:stCondLst>
                            <p:childTnLst>
                              <p:par>
                                <p:cTn id="24" presetID="3" presetClass="exit" presetSubtype="10" fill="hold" grpId="1" nodeType="afterEffect">
                                  <p:stCondLst>
                                    <p:cond delay="0"/>
                                  </p:stCondLst>
                                  <p:childTnLst>
                                    <p:animEffect transition="out" filter="blinds(horizontal)">
                                      <p:cBhvr>
                                        <p:cTn id="25" dur="500"/>
                                        <p:tgtEl>
                                          <p:spTgt spid="12"/>
                                        </p:tgtEl>
                                      </p:cBhvr>
                                    </p:animEffect>
                                    <p:set>
                                      <p:cBhvr>
                                        <p:cTn id="26" dur="1" fill="hold">
                                          <p:stCondLst>
                                            <p:cond delay="499"/>
                                          </p:stCondLst>
                                        </p:cTn>
                                        <p:tgtEl>
                                          <p:spTgt spid="12"/>
                                        </p:tgtEl>
                                        <p:attrNameLst>
                                          <p:attrName>style.visibility</p:attrName>
                                        </p:attrNameLst>
                                      </p:cBhvr>
                                      <p:to>
                                        <p:strVal val="hidden"/>
                                      </p:to>
                                    </p:set>
                                  </p:childTnLst>
                                </p:cTn>
                              </p:par>
                              <p:par>
                                <p:cTn id="27" presetID="3" presetClass="entr" presetSubtype="1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linds(horizontal)">
                                      <p:cBhvr>
                                        <p:cTn id="29" dur="500"/>
                                        <p:tgtEl>
                                          <p:spTgt spid="9"/>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linds(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153" grpId="0" animBg="1"/>
      <p:bldP spid="6153" grpId="1" animBg="1"/>
      <p:bldP spid="10" grpId="0" animBg="1"/>
      <p:bldP spid="11" grpId="0" animBg="1"/>
      <p:bldP spid="12" grpId="0" animBg="1"/>
      <p:bldP spid="12" grpId="1"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prechblase_Position" hidden="1">
            <a:extLst>
              <a:ext uri="{FF2B5EF4-FFF2-40B4-BE49-F238E27FC236}">
                <a16:creationId xmlns:a16="http://schemas.microsoft.com/office/drawing/2014/main" xmlns="" id="{F58C14FF-1694-4D20-82E0-506002147A52}"/>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8" name="Rahmen_Fenstergröße" hidden="1">
            <a:extLst>
              <a:ext uri="{FF2B5EF4-FFF2-40B4-BE49-F238E27FC236}">
                <a16:creationId xmlns:a16="http://schemas.microsoft.com/office/drawing/2014/main" xmlns="" id="{F02D9542-0574-43B4-85E8-9CDC174EFAF0}"/>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495F53EF-8120-4D0E-815B-92A3438AFD43}"/>
              </a:ext>
            </a:extLst>
          </p:cNvPr>
          <p:cNvPicPr>
            <a:picLocks noChangeAspect="1"/>
          </p:cNvPicPr>
          <p:nvPr/>
        </p:nvPicPr>
        <p:blipFill>
          <a:blip r:embed="rId4"/>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graphicFrame>
        <p:nvGraphicFramePr>
          <p:cNvPr id="3" name="Objekt 2"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52" name="think-cell Folie" r:id="rId5" imgW="360" imgH="360" progId="">
                  <p:embed/>
                </p:oleObj>
              </mc:Choice>
              <mc:Fallback>
                <p:oleObj name="think-cell Folie" r:id="rId5" imgW="360" imgH="360" progId="">
                  <p:embed/>
                  <p:pic>
                    <p:nvPicPr>
                      <p:cNvPr id="3" name="Objekt 2"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2" name="Rectangle 8"/>
          <p:cNvSpPr>
            <a:spLocks noGrp="1" noChangeArrowheads="1"/>
          </p:cNvSpPr>
          <p:nvPr>
            <p:ph type="title"/>
          </p:nvPr>
        </p:nvSpPr>
        <p:spPr/>
        <p:txBody>
          <a:bodyPr/>
          <a:lstStyle/>
          <a:p>
            <a:r>
              <a:rPr lang="en-US" dirty="0"/>
              <a:t>Off Design Input Window</a:t>
            </a:r>
          </a:p>
        </p:txBody>
      </p:sp>
      <p:sp>
        <p:nvSpPr>
          <p:cNvPr id="5" name="Datumsplatzhalter 4">
            <a:extLst>
              <a:ext uri="{FF2B5EF4-FFF2-40B4-BE49-F238E27FC236}">
                <a16:creationId xmlns:a16="http://schemas.microsoft.com/office/drawing/2014/main" xmlns="" id="{76BF030C-3AE9-472F-98DF-96F76923B29C}"/>
              </a:ext>
            </a:extLst>
          </p:cNvPr>
          <p:cNvSpPr>
            <a:spLocks noGrp="1"/>
          </p:cNvSpPr>
          <p:nvPr>
            <p:ph type="dt" sz="half" idx="10"/>
          </p:nvPr>
        </p:nvSpPr>
        <p:spPr/>
        <p:txBody>
          <a:bodyPr/>
          <a:lstStyle/>
          <a:p>
            <a:fld id="{6902CA40-178F-4C95-8CAA-C06D76C4C346}" type="datetime1">
              <a:rPr lang="de-DE" smtClean="0"/>
              <a:t>10.06.2021</a:t>
            </a:fld>
            <a:endParaRPr lang="en-US"/>
          </a:p>
        </p:txBody>
      </p:sp>
      <p:sp>
        <p:nvSpPr>
          <p:cNvPr id="6" name="Foliennummernplatzhalter 5">
            <a:extLst>
              <a:ext uri="{FF2B5EF4-FFF2-40B4-BE49-F238E27FC236}">
                <a16:creationId xmlns:a16="http://schemas.microsoft.com/office/drawing/2014/main" xmlns="" id="{9717B74C-BBB3-49B4-9079-0E421A0D208B}"/>
              </a:ext>
            </a:extLst>
          </p:cNvPr>
          <p:cNvSpPr>
            <a:spLocks noGrp="1"/>
          </p:cNvSpPr>
          <p:nvPr>
            <p:ph type="sldNum" sz="quarter" idx="11"/>
          </p:nvPr>
        </p:nvSpPr>
        <p:spPr/>
        <p:txBody>
          <a:bodyPr/>
          <a:lstStyle/>
          <a:p>
            <a:fld id="{6F6D7067-A3EC-48B5-AD33-8A0A08ED16FE}" type="slidenum">
              <a:rPr lang="en-US" smtClean="0"/>
              <a:pPr/>
              <a:t>9</a:t>
            </a:fld>
            <a:endParaRPr lang="en-US"/>
          </a:p>
        </p:txBody>
      </p:sp>
      <p:sp>
        <p:nvSpPr>
          <p:cNvPr id="4" name="Fußzeilenplatzhalter 3"/>
          <p:cNvSpPr>
            <a:spLocks noGrp="1"/>
          </p:cNvSpPr>
          <p:nvPr>
            <p:ph type="ftr" sz="quarter" idx="12"/>
          </p:nvPr>
        </p:nvSpPr>
        <p:spPr/>
        <p:txBody>
          <a:bodyPr/>
          <a:lstStyle/>
          <a:p>
            <a:r>
              <a:rPr lang="en-US"/>
              <a:t>Tutorial: Conventional and Model Based Test Analysis</a:t>
            </a:r>
            <a:endParaRPr lang="en-US" dirty="0"/>
          </a:p>
        </p:txBody>
      </p:sp>
      <p:sp>
        <p:nvSpPr>
          <p:cNvPr id="16400" name="Freeform 16"/>
          <p:cNvSpPr>
            <a:spLocks/>
          </p:cNvSpPr>
          <p:nvPr/>
        </p:nvSpPr>
        <p:spPr bwMode="auto">
          <a:xfrm rot="20239365">
            <a:off x="3734057" y="4385749"/>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AutoShape 7"/>
          <p:cNvSpPr>
            <a:spLocks noChangeArrowheads="1"/>
          </p:cNvSpPr>
          <p:nvPr/>
        </p:nvSpPr>
        <p:spPr bwMode="auto">
          <a:xfrm>
            <a:off x="789981" y="1728920"/>
            <a:ext cx="1263754" cy="755714"/>
          </a:xfrm>
          <a:prstGeom prst="wedgeRoundRectCallout">
            <a:avLst>
              <a:gd name="adj1" fmla="val 60482"/>
              <a:gd name="adj2" fmla="val 72317"/>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Select Test Analysis and switch to the Test Analysis View</a:t>
            </a:r>
          </a:p>
        </p:txBody>
      </p:sp>
    </p:spTree>
    <p:extLst>
      <p:ext uri="{BB962C8B-B14F-4D97-AF65-F5344CB8AC3E}">
        <p14:creationId xmlns:p14="http://schemas.microsoft.com/office/powerpoint/2010/main" val="265735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16400"/>
                                        </p:tgtEl>
                                        <p:attrNameLst>
                                          <p:attrName>style.visibility</p:attrName>
                                        </p:attrNameLst>
                                      </p:cBhvr>
                                      <p:to>
                                        <p:strVal val="visible"/>
                                      </p:to>
                                    </p:set>
                                    <p:animEffect transition="in" filter="blinds(horizontal)">
                                      <p:cBhvr>
                                        <p:cTn id="12" dur="500"/>
                                        <p:tgtEl>
                                          <p:spTgt spid="16400"/>
                                        </p:tgtEl>
                                      </p:cBhvr>
                                    </p:animEffect>
                                  </p:childTnLst>
                                </p:cTn>
                              </p:par>
                              <p:par>
                                <p:cTn id="13" presetID="0" presetClass="path" presetSubtype="0" accel="50000" decel="50000" fill="hold" grpId="0" nodeType="withEffect">
                                  <p:stCondLst>
                                    <p:cond delay="0"/>
                                  </p:stCondLst>
                                  <p:childTnLst>
                                    <p:animMotion origin="layout" path="M 1.38889E-6 -1.11111E-6 L -0.06754 -0.38171 " pathEditMode="relative" rAng="0" ptsTypes="AA">
                                      <p:cBhvr>
                                        <p:cTn id="14" dur="2000" fill="hold"/>
                                        <p:tgtEl>
                                          <p:spTgt spid="16400"/>
                                        </p:tgtEl>
                                        <p:attrNameLst>
                                          <p:attrName>ppt_x</p:attrName>
                                          <p:attrName>ppt_y</p:attrName>
                                        </p:attrNameLst>
                                      </p:cBhvr>
                                      <p:rCtr x="-3385" y="-19097"/>
                                    </p:animMotion>
                                  </p:childTnLst>
                                </p:cTn>
                              </p:par>
                              <p:par>
                                <p:cTn id="15" presetID="3"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400" grpId="0" animBg="1"/>
      <p:bldP spid="16400" grpId="1" animBg="1"/>
      <p:bldP spid="1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GasTurb">
      <a:dk1>
        <a:srgbClr val="000000"/>
      </a:dk1>
      <a:lt1>
        <a:srgbClr val="FFFFFF"/>
      </a:lt1>
      <a:dk2>
        <a:srgbClr val="B35ADB"/>
      </a:dk2>
      <a:lt2>
        <a:srgbClr val="444444"/>
      </a:lt2>
      <a:accent1>
        <a:srgbClr val="98A6AE"/>
      </a:accent1>
      <a:accent2>
        <a:srgbClr val="A8B8C1"/>
      </a:accent2>
      <a:accent3>
        <a:srgbClr val="042032"/>
      </a:accent3>
      <a:accent4>
        <a:srgbClr val="0583CB"/>
      </a:accent4>
      <a:accent5>
        <a:srgbClr val="9CD2FF"/>
      </a:accent5>
      <a:accent6>
        <a:srgbClr val="EBEDF0"/>
      </a:accent6>
      <a:hlink>
        <a:srgbClr val="A1A1A1"/>
      </a:hlink>
      <a:folHlink>
        <a:srgbClr val="FFFF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rtlCol="0">
        <a:spAutoFit/>
      </a:bodyPr>
      <a:lstStyle>
        <a:defPPr algn="l">
          <a:spcAft>
            <a:spcPts val="600"/>
          </a:spcAft>
          <a:defRPr sz="1200" dirty="0" err="1"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1086</Words>
  <Application>Microsoft Office PowerPoint</Application>
  <PresentationFormat>Bildschirmpräsentation (4:3)</PresentationFormat>
  <Paragraphs>162</Paragraphs>
  <Slides>21</Slides>
  <Notes>3</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21</vt:i4>
      </vt:variant>
    </vt:vector>
  </HeadingPairs>
  <TitlesOfParts>
    <vt:vector size="23" baseType="lpstr">
      <vt:lpstr>Office</vt:lpstr>
      <vt:lpstr>think-cell Folie</vt:lpstr>
      <vt:lpstr>PowerPoint-Präsentation</vt:lpstr>
      <vt:lpstr>GasTurb 14 Main Window</vt:lpstr>
      <vt:lpstr>We Need Some Data</vt:lpstr>
      <vt:lpstr>Test Analysis Input Data Page</vt:lpstr>
      <vt:lpstr>Test Analysis Result</vt:lpstr>
      <vt:lpstr>Design Point Input Data Page</vt:lpstr>
      <vt:lpstr>Two Test Analysis Methods</vt:lpstr>
      <vt:lpstr>GasTurb 14 Main Window</vt:lpstr>
      <vt:lpstr>Off Design Input Window</vt:lpstr>
      <vt:lpstr>Test Data Input</vt:lpstr>
      <vt:lpstr>AnSyn Result</vt:lpstr>
      <vt:lpstr>AnSyn Result</vt:lpstr>
      <vt:lpstr>Correction to Nominal Conditions</vt:lpstr>
      <vt:lpstr>Data Corrected to Nominal Conditions</vt:lpstr>
      <vt:lpstr>Sensitivity to Measurement Errors</vt:lpstr>
      <vt:lpstr>Sensitivity to Measurement Errors</vt:lpstr>
      <vt:lpstr>Flexibility of AnSyn</vt:lpstr>
      <vt:lpstr>Defining an Iteration</vt:lpstr>
      <vt:lpstr>Calculate…</vt:lpstr>
      <vt:lpstr>Mass Flow W2 Found by Iteration</vt:lpstr>
      <vt:lpstr>Flexibility of AnSyn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GasTurb GmbH</dc:creator>
  <cp:lastModifiedBy>Cäsar, Jonas</cp:lastModifiedBy>
  <cp:revision>102</cp:revision>
  <dcterms:created xsi:type="dcterms:W3CDTF">2020-11-18T09:59:32Z</dcterms:created>
  <dcterms:modified xsi:type="dcterms:W3CDTF">2021-06-10T09:48:24Z</dcterms:modified>
</cp:coreProperties>
</file>