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1"/>
  </p:notesMasterIdLst>
  <p:sldIdLst>
    <p:sldId id="282" r:id="rId2"/>
    <p:sldId id="329" r:id="rId3"/>
    <p:sldId id="355" r:id="rId4"/>
    <p:sldId id="356" r:id="rId5"/>
    <p:sldId id="357" r:id="rId6"/>
    <p:sldId id="358" r:id="rId7"/>
    <p:sldId id="359" r:id="rId8"/>
    <p:sldId id="360" r:id="rId9"/>
    <p:sldId id="361" r:id="rId10"/>
    <p:sldId id="362" r:id="rId11"/>
    <p:sldId id="363" r:id="rId12"/>
    <p:sldId id="364" r:id="rId13"/>
    <p:sldId id="365" r:id="rId14"/>
    <p:sldId id="366" r:id="rId15"/>
    <p:sldId id="367" r:id="rId16"/>
    <p:sldId id="368" r:id="rId17"/>
    <p:sldId id="369" r:id="rId18"/>
    <p:sldId id="370" r:id="rId19"/>
    <p:sldId id="371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45A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248"/>
    <p:restoredTop sz="94688"/>
  </p:normalViewPr>
  <p:slideViewPr>
    <p:cSldViewPr snapToGrid="0" snapToObjects="1" showGuides="1">
      <p:cViewPr>
        <p:scale>
          <a:sx n="100" d="100"/>
          <a:sy n="100" d="100"/>
        </p:scale>
        <p:origin x="-2142" y="-2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32EED7-B1A1-4A47-9D9A-049087173050}" type="datetimeFigureOut">
              <a:rPr lang="de-DE" smtClean="0"/>
              <a:t>10.06.2021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AC560C-6A28-0447-8A38-42D0C45BED6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84783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558375-B2D5-4381-B869-14D2759CBECD}" type="slidenum">
              <a:rPr lang="en-US"/>
              <a:pPr/>
              <a:t>2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2876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558375-B2D5-4381-B869-14D2759CBECD}" type="slidenum">
              <a:rPr lang="en-US"/>
              <a:pPr/>
              <a:t>11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1465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558375-B2D5-4381-B869-14D2759CBECD}" type="slidenum">
              <a:rPr lang="en-US"/>
              <a:pPr/>
              <a:t>12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5660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558375-B2D5-4381-B869-14D2759CBECD}" type="slidenum">
              <a:rPr lang="en-US"/>
              <a:pPr/>
              <a:t>13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6042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558375-B2D5-4381-B869-14D2759CBECD}" type="slidenum">
              <a:rPr lang="en-US"/>
              <a:pPr/>
              <a:t>14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8427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558375-B2D5-4381-B869-14D2759CBECD}" type="slidenum">
              <a:rPr lang="en-US"/>
              <a:pPr/>
              <a:t>15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938539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558375-B2D5-4381-B869-14D2759CBECD}" type="slidenum">
              <a:rPr lang="en-US"/>
              <a:pPr/>
              <a:t>16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38374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558375-B2D5-4381-B869-14D2759CBECD}" type="slidenum">
              <a:rPr lang="en-US"/>
              <a:pPr/>
              <a:t>17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04176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558375-B2D5-4381-B869-14D2759CBECD}" type="slidenum">
              <a:rPr lang="en-US"/>
              <a:pPr/>
              <a:t>18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66540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558375-B2D5-4381-B869-14D2759CBECD}" type="slidenum">
              <a:rPr lang="en-US"/>
              <a:pPr/>
              <a:t>19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64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558375-B2D5-4381-B869-14D2759CBECD}" type="slidenum">
              <a:rPr lang="en-US"/>
              <a:pPr/>
              <a:t>3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1463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558375-B2D5-4381-B869-14D2759CBECD}" type="slidenum">
              <a:rPr lang="en-US"/>
              <a:pPr/>
              <a:t>4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0365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558375-B2D5-4381-B869-14D2759CBECD}" type="slidenum">
              <a:rPr lang="en-US"/>
              <a:pPr/>
              <a:t>5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6752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558375-B2D5-4381-B869-14D2759CBECD}" type="slidenum">
              <a:rPr lang="en-US"/>
              <a:pPr/>
              <a:t>6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9680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558375-B2D5-4381-B869-14D2759CBECD}" type="slidenum">
              <a:rPr lang="en-US"/>
              <a:pPr/>
              <a:t>7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4641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558375-B2D5-4381-B869-14D2759CBECD}" type="slidenum">
              <a:rPr lang="en-US"/>
              <a:pPr/>
              <a:t>8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8821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558375-B2D5-4381-B869-14D2759CBECD}" type="slidenum">
              <a:rPr lang="en-US"/>
              <a:pPr/>
              <a:t>9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7317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558375-B2D5-4381-B869-14D2759CBECD}" type="slidenum">
              <a:rPr lang="en-US"/>
              <a:pPr/>
              <a:t>10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Pumpgrenze</a:t>
            </a:r>
            <a:r>
              <a:rPr lang="en-US" dirty="0"/>
              <a:t> </a:t>
            </a:r>
            <a:r>
              <a:rPr lang="en-US"/>
              <a:t>erreicht</a:t>
            </a:r>
          </a:p>
        </p:txBody>
      </p:sp>
    </p:spTree>
    <p:extLst>
      <p:ext uri="{BB962C8B-B14F-4D97-AF65-F5344CB8AC3E}">
        <p14:creationId xmlns:p14="http://schemas.microsoft.com/office/powerpoint/2010/main" val="29790088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32000" y="1440000"/>
            <a:ext cx="3960000" cy="48600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800" b="1">
                <a:solidFill>
                  <a:srgbClr val="B45AD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Name der</a:t>
            </a:r>
            <a:br>
              <a:rPr lang="de-DE" dirty="0"/>
            </a:br>
            <a:r>
              <a:rPr lang="de-DE" dirty="0"/>
              <a:t>Präsentation</a:t>
            </a:r>
          </a:p>
        </p:txBody>
      </p:sp>
      <p:pic>
        <p:nvPicPr>
          <p:cNvPr id="4" name="Grafik 3" descr="Ein Bild, das Spiegel, Reflexion, schließen enthält.&#10;&#10;Automatisch generierte Beschreibung">
            <a:extLst>
              <a:ext uri="{FF2B5EF4-FFF2-40B4-BE49-F238E27FC236}">
                <a16:creationId xmlns="" xmlns:a16="http://schemas.microsoft.com/office/drawing/2014/main" id="{762749F1-D8C3-4340-9341-054A7B68CF7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334228" y="1440746"/>
            <a:ext cx="4381500" cy="3581400"/>
          </a:xfrm>
          <a:prstGeom prst="rect">
            <a:avLst/>
          </a:prstGeom>
        </p:spPr>
      </p:pic>
      <p:sp>
        <p:nvSpPr>
          <p:cNvPr id="15" name="Datumsplatzhalter 14">
            <a:extLst>
              <a:ext uri="{FF2B5EF4-FFF2-40B4-BE49-F238E27FC236}">
                <a16:creationId xmlns="" xmlns:a16="http://schemas.microsoft.com/office/drawing/2014/main" id="{3D7595FE-711A-4449-B880-7CB488C79B9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98000"/>
            <a:ext cx="1260000" cy="360000"/>
          </a:xfrm>
        </p:spPr>
        <p:txBody>
          <a:bodyPr/>
          <a:lstStyle/>
          <a:p>
            <a:pPr algn="r"/>
            <a:fld id="{96DF8D6A-D41D-466A-953F-686345B885B3}" type="datetime1">
              <a:rPr lang="de-DE" smtClean="0"/>
              <a:t>10.06.2021</a:t>
            </a:fld>
            <a:endParaRPr lang="de-DE"/>
          </a:p>
        </p:txBody>
      </p:sp>
      <p:sp>
        <p:nvSpPr>
          <p:cNvPr id="22" name="Textfeld 21">
            <a:extLst>
              <a:ext uri="{FF2B5EF4-FFF2-40B4-BE49-F238E27FC236}">
                <a16:creationId xmlns="" xmlns:a16="http://schemas.microsoft.com/office/drawing/2014/main" id="{8E7E7E93-DC5F-6F4D-B88D-74079E77BBFB}"/>
              </a:ext>
            </a:extLst>
          </p:cNvPr>
          <p:cNvSpPr txBox="1"/>
          <p:nvPr userDrawn="1"/>
        </p:nvSpPr>
        <p:spPr>
          <a:xfrm>
            <a:off x="1258223" y="6585667"/>
            <a:ext cx="1800000" cy="18466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l">
              <a:spcAft>
                <a:spcPts val="600"/>
              </a:spcAft>
            </a:pPr>
            <a:r>
              <a:rPr lang="de-DE" sz="1200" dirty="0">
                <a:solidFill>
                  <a:schemeClr val="bg2">
                    <a:alpha val="50000"/>
                  </a:schemeClr>
                </a:solidFill>
              </a:rPr>
              <a:t>|  © GasTurb GmbH </a:t>
            </a:r>
            <a:r>
              <a:rPr lang="de-DE" sz="1200" dirty="0" smtClean="0">
                <a:solidFill>
                  <a:schemeClr val="bg2">
                    <a:alpha val="50000"/>
                  </a:schemeClr>
                </a:solidFill>
              </a:rPr>
              <a:t>2021</a:t>
            </a:r>
            <a:endParaRPr lang="de-DE" sz="1200" dirty="0">
              <a:solidFill>
                <a:schemeClr val="bg2">
                  <a:alpha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3845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16="http://schemas.microsoft.com/office/drawing/2014/main" id="{ADFC1A4C-3BDB-49D9-9A9B-DF134008F4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="" xmlns:a16="http://schemas.microsoft.com/office/drawing/2014/main" id="{AD2FA49C-099C-49EB-84CE-0A8380CBC5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19B65-A437-4164-A4D7-B68125278A5C}" type="datetime1">
              <a:rPr lang="de-DE" smtClean="0"/>
              <a:t>10.06.2021</a:t>
            </a:fld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="" xmlns:a16="http://schemas.microsoft.com/office/drawing/2014/main" id="{47721E3B-8250-498A-BA97-4A97111E26F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fld id="{FC702470-8AE9-4E48-9C5F-817F252A268D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="" xmlns:a16="http://schemas.microsoft.com/office/drawing/2014/main" id="{7C3AD333-74F1-4DB3-8251-F7A0AC817A61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Tutorial: Introduction to Transient Simulations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="" xmlns:a16="http://schemas.microsoft.com/office/drawing/2014/main" id="{272CEC94-167A-4EFC-993A-84F1D2A22C90}"/>
              </a:ext>
            </a:extLst>
          </p:cNvPr>
          <p:cNvSpPr txBox="1"/>
          <p:nvPr userDrawn="1"/>
        </p:nvSpPr>
        <p:spPr>
          <a:xfrm>
            <a:off x="6800974" y="6585667"/>
            <a:ext cx="720000" cy="184666"/>
          </a:xfrm>
          <a:prstGeom prst="rect">
            <a:avLst/>
          </a:prstGeom>
          <a:noFill/>
        </p:spPr>
        <p:txBody>
          <a:bodyPr wrap="square" lIns="0" tIns="0" rIns="72000" bIns="0" rtlCol="0" anchor="ctr" anchorCtr="0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1200" b="1" dirty="0" err="1">
                <a:solidFill>
                  <a:schemeClr val="bg2">
                    <a:alpha val="50000"/>
                  </a:schemeClr>
                </a:solidFill>
              </a:rPr>
              <a:t>Slide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="" xmlns:a16="http://schemas.microsoft.com/office/drawing/2014/main" id="{75F44061-D509-48B3-B8C9-597245554BAC}"/>
              </a:ext>
            </a:extLst>
          </p:cNvPr>
          <p:cNvSpPr txBox="1"/>
          <p:nvPr userDrawn="1"/>
        </p:nvSpPr>
        <p:spPr>
          <a:xfrm>
            <a:off x="5040000" y="6585667"/>
            <a:ext cx="1800000" cy="18466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l">
              <a:spcAft>
                <a:spcPts val="600"/>
              </a:spcAft>
            </a:pPr>
            <a:r>
              <a:rPr lang="de-DE" sz="1200" dirty="0">
                <a:solidFill>
                  <a:schemeClr val="bg2">
                    <a:alpha val="50000"/>
                  </a:schemeClr>
                </a:solidFill>
              </a:rPr>
              <a:t>|  © GasTurb GmbH </a:t>
            </a:r>
            <a:r>
              <a:rPr lang="de-DE" sz="1200" dirty="0" smtClean="0">
                <a:solidFill>
                  <a:schemeClr val="bg2">
                    <a:alpha val="50000"/>
                  </a:schemeClr>
                </a:solidFill>
              </a:rPr>
              <a:t>2021</a:t>
            </a:r>
            <a:endParaRPr lang="de-DE" sz="1200" dirty="0">
              <a:solidFill>
                <a:schemeClr val="bg2">
                  <a:alpha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6796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verzeichn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>
            <a:extLst>
              <a:ext uri="{FF2B5EF4-FFF2-40B4-BE49-F238E27FC236}">
                <a16:creationId xmlns="" xmlns:a16="http://schemas.microsoft.com/office/drawing/2014/main" id="{AA54B71A-998B-3C42-B378-59B7D7C38EB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31800" y="1440000"/>
            <a:ext cx="3960000" cy="4860000"/>
          </a:xfrm>
        </p:spPr>
        <p:txBody>
          <a:bodyPr/>
          <a:lstStyle>
            <a:lvl1pPr>
              <a:defRPr sz="1600" b="1"/>
            </a:lvl1pPr>
            <a:lvl2pPr>
              <a:defRPr sz="1600" b="1"/>
            </a:lvl2pPr>
            <a:lvl3pPr>
              <a:defRPr sz="1600" b="1"/>
            </a:lvl3pPr>
            <a:lvl4pPr>
              <a:defRPr sz="1600" b="1"/>
            </a:lvl4pPr>
            <a:lvl5pPr>
              <a:defRPr sz="1600" b="1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2" name="Titel 1">
            <a:extLst>
              <a:ext uri="{FF2B5EF4-FFF2-40B4-BE49-F238E27FC236}">
                <a16:creationId xmlns="" xmlns:a16="http://schemas.microsoft.com/office/drawing/2014/main" id="{8181C9C3-8423-7A49-8A17-1361496BB9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="" xmlns:a16="http://schemas.microsoft.com/office/drawing/2014/main" id="{EE90E039-1795-8F4F-8A8D-0562E8EC2FEB}"/>
              </a:ext>
            </a:extLst>
          </p:cNvPr>
          <p:cNvSpPr txBox="1"/>
          <p:nvPr userDrawn="1"/>
        </p:nvSpPr>
        <p:spPr>
          <a:xfrm>
            <a:off x="6800974" y="6585667"/>
            <a:ext cx="720000" cy="184666"/>
          </a:xfrm>
          <a:prstGeom prst="rect">
            <a:avLst/>
          </a:prstGeom>
          <a:noFill/>
        </p:spPr>
        <p:txBody>
          <a:bodyPr wrap="square" lIns="0" tIns="0" rIns="72000" bIns="0" rtlCol="0" anchor="ctr" anchorCtr="0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1200" b="1" dirty="0" err="1">
                <a:solidFill>
                  <a:schemeClr val="bg2">
                    <a:alpha val="50000"/>
                  </a:schemeClr>
                </a:solidFill>
              </a:rPr>
              <a:t>Slide</a:t>
            </a:r>
          </a:p>
        </p:txBody>
      </p:sp>
      <p:sp>
        <p:nvSpPr>
          <p:cNvPr id="28" name="Datumsplatzhalter 27">
            <a:extLst>
              <a:ext uri="{FF2B5EF4-FFF2-40B4-BE49-F238E27FC236}">
                <a16:creationId xmlns="" xmlns:a16="http://schemas.microsoft.com/office/drawing/2014/main" id="{037767AB-8017-C34A-89CC-BD0CCECD65D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algn="r"/>
            <a:fld id="{2DFB29F7-07B9-4173-A62A-0FD75B5D32B0}" type="datetime1">
              <a:rPr lang="de-DE" smtClean="0"/>
              <a:t>10.06.2021</a:t>
            </a:fld>
            <a:endParaRPr lang="de-DE"/>
          </a:p>
        </p:txBody>
      </p:sp>
      <p:sp>
        <p:nvSpPr>
          <p:cNvPr id="29" name="Fußzeilenplatzhalter 28">
            <a:extLst>
              <a:ext uri="{FF2B5EF4-FFF2-40B4-BE49-F238E27FC236}">
                <a16:creationId xmlns="" xmlns:a16="http://schemas.microsoft.com/office/drawing/2014/main" id="{325680AD-BD23-E345-8F62-3143885A314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Tutorial: Introduction to Transient Simulations</a:t>
            </a:r>
            <a:endParaRPr lang="de-DE" b="1"/>
          </a:p>
        </p:txBody>
      </p:sp>
      <p:sp>
        <p:nvSpPr>
          <p:cNvPr id="30" name="Foliennummernplatzhalter 29">
            <a:extLst>
              <a:ext uri="{FF2B5EF4-FFF2-40B4-BE49-F238E27FC236}">
                <a16:creationId xmlns="" xmlns:a16="http://schemas.microsoft.com/office/drawing/2014/main" id="{A64CF172-1769-4445-9DDB-668A5CB60B7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l"/>
            <a:fld id="{FC702470-8AE9-4E48-9C5F-817F252A268D}" type="slidenum">
              <a:rPr lang="de-DE"/>
              <a:pPr algn="l"/>
              <a:t>‹Nr.›</a:t>
            </a:fld>
            <a:endParaRPr lang="de-DE"/>
          </a:p>
        </p:txBody>
      </p:sp>
      <p:sp>
        <p:nvSpPr>
          <p:cNvPr id="31" name="Textfeld 30">
            <a:extLst>
              <a:ext uri="{FF2B5EF4-FFF2-40B4-BE49-F238E27FC236}">
                <a16:creationId xmlns="" xmlns:a16="http://schemas.microsoft.com/office/drawing/2014/main" id="{CE72AF00-A87B-024C-A656-AE7C82EF9E21}"/>
              </a:ext>
            </a:extLst>
          </p:cNvPr>
          <p:cNvSpPr txBox="1"/>
          <p:nvPr userDrawn="1"/>
        </p:nvSpPr>
        <p:spPr>
          <a:xfrm>
            <a:off x="5040000" y="6585667"/>
            <a:ext cx="1800000" cy="18466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l">
              <a:spcAft>
                <a:spcPts val="600"/>
              </a:spcAft>
            </a:pPr>
            <a:r>
              <a:rPr lang="de-DE" sz="1200" dirty="0">
                <a:solidFill>
                  <a:schemeClr val="bg2">
                    <a:alpha val="50000"/>
                  </a:schemeClr>
                </a:solidFill>
              </a:rPr>
              <a:t>|  © GasTurb GmbH </a:t>
            </a:r>
            <a:r>
              <a:rPr lang="de-DE" sz="1200" dirty="0" smtClean="0">
                <a:solidFill>
                  <a:schemeClr val="bg2">
                    <a:alpha val="50000"/>
                  </a:schemeClr>
                </a:solidFill>
              </a:rPr>
              <a:t>2021</a:t>
            </a:r>
            <a:endParaRPr lang="de-DE" sz="1200" dirty="0">
              <a:solidFill>
                <a:schemeClr val="bg2">
                  <a:alpha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9530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seit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16="http://schemas.microsoft.com/office/drawing/2014/main" id="{91092163-583A-2F4B-BFDE-7EFCB995FA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7" name="Inhaltsplatzhalter 6">
            <a:extLst>
              <a:ext uri="{FF2B5EF4-FFF2-40B4-BE49-F238E27FC236}">
                <a16:creationId xmlns="" xmlns:a16="http://schemas.microsoft.com/office/drawing/2014/main" id="{AA54B71A-998B-3C42-B378-59B7D7C38EB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31800" y="1440000"/>
            <a:ext cx="3960000" cy="4860000"/>
          </a:xfrm>
        </p:spPr>
        <p:txBody>
          <a:bodyPr/>
          <a:lstStyle>
            <a:lvl1pPr>
              <a:spcBef>
                <a:spcPts val="0"/>
              </a:spcBef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="" xmlns:a16="http://schemas.microsoft.com/office/drawing/2014/main" id="{9087E3F6-B1CF-1448-BC0C-184E33765E4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752000" y="1439862"/>
            <a:ext cx="3960000" cy="2700000"/>
          </a:xfrm>
        </p:spPr>
        <p:txBody>
          <a:bodyPr/>
          <a:lstStyle/>
          <a:p>
            <a:endParaRPr lang="de-DE"/>
          </a:p>
        </p:txBody>
      </p:sp>
      <p:sp>
        <p:nvSpPr>
          <p:cNvPr id="10" name="Textfeld 9">
            <a:extLst>
              <a:ext uri="{FF2B5EF4-FFF2-40B4-BE49-F238E27FC236}">
                <a16:creationId xmlns="" xmlns:a16="http://schemas.microsoft.com/office/drawing/2014/main" id="{B4D44C8A-79F3-A44D-87F1-F317CACA4AAD}"/>
              </a:ext>
            </a:extLst>
          </p:cNvPr>
          <p:cNvSpPr txBox="1"/>
          <p:nvPr userDrawn="1"/>
        </p:nvSpPr>
        <p:spPr>
          <a:xfrm>
            <a:off x="6800974" y="6585667"/>
            <a:ext cx="720000" cy="184666"/>
          </a:xfrm>
          <a:prstGeom prst="rect">
            <a:avLst/>
          </a:prstGeom>
          <a:noFill/>
        </p:spPr>
        <p:txBody>
          <a:bodyPr wrap="square" lIns="0" tIns="0" rIns="72000" bIns="0" rtlCol="0" anchor="ctr" anchorCtr="0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1200" b="1" dirty="0" err="1">
                <a:solidFill>
                  <a:schemeClr val="bg2">
                    <a:alpha val="50000"/>
                  </a:schemeClr>
                </a:solidFill>
              </a:rPr>
              <a:t>Slide</a:t>
            </a:r>
          </a:p>
        </p:txBody>
      </p:sp>
      <p:sp>
        <p:nvSpPr>
          <p:cNvPr id="13" name="Datumsplatzhalter 12">
            <a:extLst>
              <a:ext uri="{FF2B5EF4-FFF2-40B4-BE49-F238E27FC236}">
                <a16:creationId xmlns="" xmlns:a16="http://schemas.microsoft.com/office/drawing/2014/main" id="{365C1F17-23E8-634A-92BF-C2B526E18203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 algn="r"/>
            <a:fld id="{6CC5E113-8F38-406D-B8EC-7EA0AD53BE18}" type="datetime1">
              <a:rPr lang="de-DE" smtClean="0"/>
              <a:t>10.06.2021</a:t>
            </a:fld>
            <a:endParaRPr lang="de-DE"/>
          </a:p>
        </p:txBody>
      </p:sp>
      <p:sp>
        <p:nvSpPr>
          <p:cNvPr id="14" name="Fußzeilenplatzhalter 13">
            <a:extLst>
              <a:ext uri="{FF2B5EF4-FFF2-40B4-BE49-F238E27FC236}">
                <a16:creationId xmlns="" xmlns:a16="http://schemas.microsoft.com/office/drawing/2014/main" id="{174BDC40-CB9C-1844-AA3C-158DC76766EF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/>
              <a:t>Tutorial: Introduction to Transient Simulations</a:t>
            </a:r>
            <a:endParaRPr lang="de-DE" b="1"/>
          </a:p>
        </p:txBody>
      </p:sp>
      <p:sp>
        <p:nvSpPr>
          <p:cNvPr id="15" name="Foliennummernplatzhalter 14">
            <a:extLst>
              <a:ext uri="{FF2B5EF4-FFF2-40B4-BE49-F238E27FC236}">
                <a16:creationId xmlns="" xmlns:a16="http://schemas.microsoft.com/office/drawing/2014/main" id="{A3522CDE-30BA-D540-852F-15132EAB3078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l"/>
            <a:fld id="{FC702470-8AE9-4E48-9C5F-817F252A268D}" type="slidenum">
              <a:rPr lang="de-DE"/>
              <a:pPr algn="l"/>
              <a:t>‹Nr.›</a:t>
            </a:fld>
            <a:endParaRPr lang="de-DE"/>
          </a:p>
        </p:txBody>
      </p:sp>
      <p:sp>
        <p:nvSpPr>
          <p:cNvPr id="16" name="Textfeld 15">
            <a:extLst>
              <a:ext uri="{FF2B5EF4-FFF2-40B4-BE49-F238E27FC236}">
                <a16:creationId xmlns="" xmlns:a16="http://schemas.microsoft.com/office/drawing/2014/main" id="{B98ECBA5-300B-FA4F-BF8A-E60E8952D827}"/>
              </a:ext>
            </a:extLst>
          </p:cNvPr>
          <p:cNvSpPr txBox="1"/>
          <p:nvPr userDrawn="1"/>
        </p:nvSpPr>
        <p:spPr>
          <a:xfrm>
            <a:off x="5040000" y="6585667"/>
            <a:ext cx="1800000" cy="18466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l">
              <a:spcAft>
                <a:spcPts val="600"/>
              </a:spcAft>
            </a:pPr>
            <a:r>
              <a:rPr lang="de-DE" sz="1200" dirty="0" err="1">
                <a:solidFill>
                  <a:schemeClr val="bg2">
                    <a:alpha val="50000"/>
                  </a:schemeClr>
                </a:solidFill>
              </a:rPr>
              <a:t>|  © GasTurb GmbH 2020</a:t>
            </a:r>
          </a:p>
        </p:txBody>
      </p:sp>
    </p:spTree>
    <p:extLst>
      <p:ext uri="{BB962C8B-B14F-4D97-AF65-F5344CB8AC3E}">
        <p14:creationId xmlns:p14="http://schemas.microsoft.com/office/powerpoint/2010/main" val="2317933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sseit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16="http://schemas.microsoft.com/office/drawing/2014/main" id="{91092163-583A-2F4B-BFDE-7EFCB995FA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7" name="Inhaltsplatzhalter 6">
            <a:extLst>
              <a:ext uri="{FF2B5EF4-FFF2-40B4-BE49-F238E27FC236}">
                <a16:creationId xmlns="" xmlns:a16="http://schemas.microsoft.com/office/drawing/2014/main" id="{AA54B71A-998B-3C42-B378-59B7D7C38EB1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31800" y="1440000"/>
            <a:ext cx="3960000" cy="4860000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9" name="Inhaltsplatzhalter 6">
            <a:extLst>
              <a:ext uri="{FF2B5EF4-FFF2-40B4-BE49-F238E27FC236}">
                <a16:creationId xmlns="" xmlns:a16="http://schemas.microsoft.com/office/drawing/2014/main" id="{2E02AABC-6200-E643-B58A-7FCDADB10A30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752000" y="1440000"/>
            <a:ext cx="3960000" cy="4860000"/>
          </a:xfrm>
        </p:spPr>
        <p:txBody>
          <a:bodyPr/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="" xmlns:a16="http://schemas.microsoft.com/office/drawing/2014/main" id="{E64D325D-0967-244D-A5A0-D8883BE01077}"/>
              </a:ext>
            </a:extLst>
          </p:cNvPr>
          <p:cNvSpPr txBox="1"/>
          <p:nvPr userDrawn="1"/>
        </p:nvSpPr>
        <p:spPr>
          <a:xfrm>
            <a:off x="6800974" y="6585667"/>
            <a:ext cx="720000" cy="184666"/>
          </a:xfrm>
          <a:prstGeom prst="rect">
            <a:avLst/>
          </a:prstGeom>
          <a:noFill/>
        </p:spPr>
        <p:txBody>
          <a:bodyPr wrap="square" lIns="0" tIns="0" rIns="72000" bIns="0" rtlCol="0" anchor="ctr" anchorCtr="0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1200" b="1" dirty="0" err="1">
                <a:solidFill>
                  <a:schemeClr val="bg2">
                    <a:alpha val="50000"/>
                  </a:schemeClr>
                </a:solidFill>
              </a:rPr>
              <a:t>Slide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="" xmlns:a16="http://schemas.microsoft.com/office/drawing/2014/main" id="{3A438B45-F881-2246-94A0-2FF39D2DCB54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 algn="r"/>
            <a:fld id="{95BCBBBB-08F5-4D3F-8D13-BEFCB758275A}" type="datetime1">
              <a:rPr lang="de-DE" smtClean="0"/>
              <a:t>10.06.2021</a:t>
            </a:fld>
            <a:endParaRPr lang="de-DE"/>
          </a:p>
        </p:txBody>
      </p:sp>
      <p:sp>
        <p:nvSpPr>
          <p:cNvPr id="11" name="Fußzeilenplatzhalter 10">
            <a:extLst>
              <a:ext uri="{FF2B5EF4-FFF2-40B4-BE49-F238E27FC236}">
                <a16:creationId xmlns="" xmlns:a16="http://schemas.microsoft.com/office/drawing/2014/main" id="{8E2E0CD9-DBFD-C747-BEC0-E4EFED4657F2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/>
              <a:t>Tutorial: Introduction to Transient Simulations</a:t>
            </a:r>
            <a:endParaRPr lang="de-DE" b="1"/>
          </a:p>
        </p:txBody>
      </p:sp>
      <p:sp>
        <p:nvSpPr>
          <p:cNvPr id="12" name="Foliennummernplatzhalter 11">
            <a:extLst>
              <a:ext uri="{FF2B5EF4-FFF2-40B4-BE49-F238E27FC236}">
                <a16:creationId xmlns="" xmlns:a16="http://schemas.microsoft.com/office/drawing/2014/main" id="{9A7BFD55-777A-734B-954A-4C53C9872BA8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l"/>
            <a:fld id="{FC702470-8AE9-4E48-9C5F-817F252A268D}" type="slidenum">
              <a:rPr lang="de-DE"/>
              <a:pPr algn="l"/>
              <a:t>‹Nr.›</a:t>
            </a:fld>
            <a:endParaRPr lang="de-DE"/>
          </a:p>
        </p:txBody>
      </p:sp>
      <p:sp>
        <p:nvSpPr>
          <p:cNvPr id="13" name="Textfeld 12">
            <a:extLst>
              <a:ext uri="{FF2B5EF4-FFF2-40B4-BE49-F238E27FC236}">
                <a16:creationId xmlns="" xmlns:a16="http://schemas.microsoft.com/office/drawing/2014/main" id="{68F7F9F0-3592-0C4B-8E97-4BDA795EF13F}"/>
              </a:ext>
            </a:extLst>
          </p:cNvPr>
          <p:cNvSpPr txBox="1"/>
          <p:nvPr userDrawn="1"/>
        </p:nvSpPr>
        <p:spPr>
          <a:xfrm>
            <a:off x="5040000" y="6585667"/>
            <a:ext cx="1800000" cy="18466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l">
              <a:spcAft>
                <a:spcPts val="600"/>
              </a:spcAft>
            </a:pPr>
            <a:r>
              <a:rPr lang="de-DE" sz="1200" dirty="0" err="1">
                <a:solidFill>
                  <a:schemeClr val="bg2">
                    <a:alpha val="50000"/>
                  </a:schemeClr>
                </a:solidFill>
              </a:rPr>
              <a:t>|  © GasTurb GmbH 2020</a:t>
            </a:r>
          </a:p>
        </p:txBody>
      </p:sp>
    </p:spTree>
    <p:extLst>
      <p:ext uri="{BB962C8B-B14F-4D97-AF65-F5344CB8AC3E}">
        <p14:creationId xmlns:p14="http://schemas.microsoft.com/office/powerpoint/2010/main" val="4243453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hlußse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2">
            <a:extLst>
              <a:ext uri="{FF2B5EF4-FFF2-40B4-BE49-F238E27FC236}">
                <a16:creationId xmlns="" xmlns:a16="http://schemas.microsoft.com/office/drawing/2014/main" id="{2A78F88F-EFCE-F446-97FF-49593E3DA5F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32000" y="1440000"/>
            <a:ext cx="3960000" cy="48600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800" b="1">
                <a:solidFill>
                  <a:srgbClr val="B45AD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err="1"/>
              <a:t>Thank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br>
              <a:rPr lang="de-DE" dirty="0"/>
            </a:b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attention</a:t>
            </a:r>
            <a:r>
              <a:rPr lang="de-DE" dirty="0"/>
              <a:t>!</a:t>
            </a:r>
          </a:p>
        </p:txBody>
      </p:sp>
      <p:pic>
        <p:nvPicPr>
          <p:cNvPr id="9" name="Grafik 8" descr="Ein Bild, das Text enthält.&#10;&#10;Automatisch generierte Beschreibung">
            <a:extLst>
              <a:ext uri="{FF2B5EF4-FFF2-40B4-BE49-F238E27FC236}">
                <a16:creationId xmlns="" xmlns:a16="http://schemas.microsoft.com/office/drawing/2014/main" id="{ED03E7CB-462F-2244-9992-44CC3AF97FF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328584" y="1435100"/>
            <a:ext cx="4381500" cy="3581400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="" xmlns:a16="http://schemas.microsoft.com/office/drawing/2014/main" id="{7EAD567A-41A3-C448-9B1E-295CFC050791}"/>
              </a:ext>
            </a:extLst>
          </p:cNvPr>
          <p:cNvSpPr txBox="1"/>
          <p:nvPr userDrawn="1"/>
        </p:nvSpPr>
        <p:spPr>
          <a:xfrm>
            <a:off x="6800974" y="6585667"/>
            <a:ext cx="720000" cy="184666"/>
          </a:xfrm>
          <a:prstGeom prst="rect">
            <a:avLst/>
          </a:prstGeom>
          <a:noFill/>
        </p:spPr>
        <p:txBody>
          <a:bodyPr wrap="square" lIns="0" tIns="0" rIns="72000" bIns="0" rtlCol="0" anchor="ctr" anchorCtr="0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1200" b="1" dirty="0" err="1">
                <a:solidFill>
                  <a:schemeClr val="bg2">
                    <a:alpha val="50000"/>
                  </a:schemeClr>
                </a:solidFill>
              </a:rPr>
              <a:t>Slide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="" xmlns:a16="http://schemas.microsoft.com/office/drawing/2014/main" id="{28C1D7D6-89CD-6D4C-8D61-04761664AF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E456E146-23F3-4C63-91C6-41F059376BB3}" type="datetime1">
              <a:rPr lang="de-DE" smtClean="0"/>
              <a:t>10.06.2021</a:t>
            </a:fld>
            <a:endParaRPr lang="de-DE"/>
          </a:p>
        </p:txBody>
      </p:sp>
      <p:sp>
        <p:nvSpPr>
          <p:cNvPr id="10" name="Fußzeilenplatzhalter 9">
            <a:extLst>
              <a:ext uri="{FF2B5EF4-FFF2-40B4-BE49-F238E27FC236}">
                <a16:creationId xmlns="" xmlns:a16="http://schemas.microsoft.com/office/drawing/2014/main" id="{A37FBE7D-934D-E64E-8A88-07E474B3B6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Tutorial: Introduction to Transient Simulations</a:t>
            </a:r>
            <a:endParaRPr lang="de-DE" b="1"/>
          </a:p>
        </p:txBody>
      </p:sp>
      <p:sp>
        <p:nvSpPr>
          <p:cNvPr id="11" name="Foliennummernplatzhalter 10">
            <a:extLst>
              <a:ext uri="{FF2B5EF4-FFF2-40B4-BE49-F238E27FC236}">
                <a16:creationId xmlns="" xmlns:a16="http://schemas.microsoft.com/office/drawing/2014/main" id="{3EE30701-34DD-3844-BF24-BB39A7DFA7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l"/>
            <a:fld id="{FC702470-8AE9-4E48-9C5F-817F252A268D}" type="slidenum">
              <a:rPr lang="de-DE"/>
              <a:pPr algn="l"/>
              <a:t>‹Nr.›</a:t>
            </a:fld>
            <a:endParaRPr lang="de-DE"/>
          </a:p>
        </p:txBody>
      </p:sp>
      <p:sp>
        <p:nvSpPr>
          <p:cNvPr id="12" name="Textfeld 11">
            <a:extLst>
              <a:ext uri="{FF2B5EF4-FFF2-40B4-BE49-F238E27FC236}">
                <a16:creationId xmlns="" xmlns:a16="http://schemas.microsoft.com/office/drawing/2014/main" id="{91A24AD7-99C6-0449-AF46-F2BA76D9558C}"/>
              </a:ext>
            </a:extLst>
          </p:cNvPr>
          <p:cNvSpPr txBox="1"/>
          <p:nvPr userDrawn="1"/>
        </p:nvSpPr>
        <p:spPr>
          <a:xfrm>
            <a:off x="5040000" y="6585667"/>
            <a:ext cx="1800000" cy="184666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l">
              <a:spcAft>
                <a:spcPts val="600"/>
              </a:spcAft>
            </a:pPr>
            <a:r>
              <a:rPr lang="de-DE" sz="1200" dirty="0" err="1">
                <a:solidFill>
                  <a:schemeClr val="bg2">
                    <a:alpha val="50000"/>
                  </a:schemeClr>
                </a:solidFill>
              </a:rPr>
              <a:t>|  © GasTurb GmbH 2020</a:t>
            </a:r>
          </a:p>
        </p:txBody>
      </p:sp>
    </p:spTree>
    <p:extLst>
      <p:ext uri="{BB962C8B-B14F-4D97-AF65-F5344CB8AC3E}">
        <p14:creationId xmlns:p14="http://schemas.microsoft.com/office/powerpoint/2010/main" val="3288451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14413" y="319888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014413" y="1698697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287E0-7A3C-420E-878F-C6067CFDE72C}" type="datetime1">
              <a:rPr lang="de-DE" smtClean="0"/>
              <a:t>10.06.2021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Tutorial: Introduction to Transient Simulations</a:t>
            </a:r>
            <a:endParaRPr lang="en-US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6C85B0-BC9C-426C-9911-E9BD28E8AC6E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9923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48BB8-BF0A-4BEF-A5A2-0B19093568C4}" type="datetime1">
              <a:rPr lang="de-DE" smtClean="0"/>
              <a:t>10.06.2021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Tutorial: Introduction to Transient Simulations</a:t>
            </a:r>
            <a:endParaRPr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745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="" xmlns:a16="http://schemas.microsoft.com/office/drawing/2014/main" id="{29843791-64EE-6344-BCC2-9760E87B2C6F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0" y="0"/>
            <a:ext cx="9144000" cy="950976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="" xmlns:a16="http://schemas.microsoft.com/office/drawing/2014/main" id="{0EA1209B-2654-B740-B779-89B1436F414A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6464300"/>
            <a:ext cx="9144000" cy="3937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2000" y="1440000"/>
            <a:ext cx="3960000" cy="4860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32000" y="0"/>
            <a:ext cx="6660000" cy="900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pic>
        <p:nvPicPr>
          <p:cNvPr id="11" name="Grafik 10" descr="Ein Bild, das Himmel, Ebene, draußen, fliegend enthält.&#10;&#10;Automatisch generierte Beschreibung">
            <a:extLst>
              <a:ext uri="{FF2B5EF4-FFF2-40B4-BE49-F238E27FC236}">
                <a16:creationId xmlns="" xmlns:a16="http://schemas.microsoft.com/office/drawing/2014/main" id="{BC3D0F2B-46A3-0842-A364-9D402A6FB284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7924800" y="6502400"/>
            <a:ext cx="1219200" cy="355600"/>
          </a:xfrm>
          <a:prstGeom prst="rect">
            <a:avLst/>
          </a:prstGeom>
        </p:spPr>
      </p:pic>
      <p:sp>
        <p:nvSpPr>
          <p:cNvPr id="4" name="Datumsplatzhalter 3">
            <a:extLst>
              <a:ext uri="{FF2B5EF4-FFF2-40B4-BE49-F238E27FC236}">
                <a16:creationId xmlns="" xmlns:a16="http://schemas.microsoft.com/office/drawing/2014/main" id="{9E3BC810-BAEC-5E4E-8002-083D9723C8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780000" y="6498000"/>
            <a:ext cx="1260000" cy="360000"/>
          </a:xfrm>
          <a:prstGeom prst="rect">
            <a:avLst/>
          </a:prstGeom>
        </p:spPr>
        <p:txBody>
          <a:bodyPr vert="horz" lIns="0" tIns="0" rIns="72000" bIns="0" rtlCol="0" anchor="ctr"/>
          <a:lstStyle>
            <a:lvl1pPr algn="r">
              <a:defRPr sz="1200" b="0">
                <a:solidFill>
                  <a:schemeClr val="bg2">
                    <a:alpha val="50000"/>
                  </a:schemeClr>
                </a:solidFill>
              </a:defRPr>
            </a:lvl1pPr>
          </a:lstStyle>
          <a:p>
            <a:fld id="{E30C684F-FC9E-49D2-A165-F71CF9383510}" type="datetime1">
              <a:rPr lang="de-DE" smtClean="0"/>
              <a:t>10.06.2021</a:t>
            </a:fld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="" xmlns:a16="http://schemas.microsoft.com/office/drawing/2014/main" id="{2EDBC5D1-4EC5-CF43-8824-44A48F0A8E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524752" y="6498000"/>
            <a:ext cx="360000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 b="1">
                <a:solidFill>
                  <a:schemeClr val="bg2">
                    <a:alpha val="50000"/>
                  </a:schemeClr>
                </a:solidFill>
              </a:defRPr>
            </a:lvl1pPr>
          </a:lstStyle>
          <a:p>
            <a:pPr algn="l"/>
            <a:fld id="{FC702470-8AE9-4E48-9C5F-817F252A268D}" type="slidenum">
              <a:rPr lang="de-DE"/>
              <a:pPr algn="l"/>
              <a:t>‹Nr.›</a:t>
            </a:fld>
            <a:endParaRPr lang="de-DE"/>
          </a:p>
        </p:txBody>
      </p:sp>
      <p:sp>
        <p:nvSpPr>
          <p:cNvPr id="7" name="Fußzeilenplatzhalter 6">
            <a:extLst>
              <a:ext uri="{FF2B5EF4-FFF2-40B4-BE49-F238E27FC236}">
                <a16:creationId xmlns="" xmlns:a16="http://schemas.microsoft.com/office/drawing/2014/main" id="{94A9429E-C0C6-9A46-9554-967910E541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0" y="6498000"/>
            <a:ext cx="3780000" cy="360000"/>
          </a:xfrm>
          <a:prstGeom prst="rect">
            <a:avLst/>
          </a:prstGeom>
        </p:spPr>
        <p:txBody>
          <a:bodyPr vert="horz" lIns="432000" tIns="0" rIns="0" bIns="0" rtlCol="0" anchor="ctr"/>
          <a:lstStyle>
            <a:lvl1pPr algn="l">
              <a:defRPr sz="1200" b="0">
                <a:solidFill>
                  <a:schemeClr val="bg2">
                    <a:alpha val="50000"/>
                  </a:schemeClr>
                </a:solidFill>
              </a:defRPr>
            </a:lvl1pPr>
          </a:lstStyle>
          <a:p>
            <a:r>
              <a:rPr lang="de-DE"/>
              <a:t>Tutorial: Introduction to Transient Simulations</a:t>
            </a:r>
          </a:p>
        </p:txBody>
      </p:sp>
    </p:spTree>
    <p:extLst>
      <p:ext uri="{BB962C8B-B14F-4D97-AF65-F5344CB8AC3E}">
        <p14:creationId xmlns:p14="http://schemas.microsoft.com/office/powerpoint/2010/main" val="4046836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8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</p:sldLayoutIdLst>
  <p:hf hdr="0"/>
  <p:txStyles>
    <p:titleStyle>
      <a:lvl1pPr algn="l" defTabSz="914400" rtl="0" eaLnBrk="1" latinLnBrk="0" hangingPunct="1">
        <a:lnSpc>
          <a:spcPts val="2800"/>
        </a:lnSpc>
        <a:spcBef>
          <a:spcPct val="0"/>
        </a:spcBef>
        <a:buNone/>
        <a:defRPr sz="28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spcAft>
          <a:spcPts val="600"/>
        </a:spcAft>
        <a:buFontTx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Tx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Tx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Tx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Tx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="" xmlns:a16="http://schemas.microsoft.com/office/drawing/2014/main" id="{53C04C48-382C-4007-BEBF-26777FF6C7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177DA-99A8-4D81-B670-7E94FBC098B4}" type="datetime1">
              <a:rPr lang="de-DE" smtClean="0"/>
              <a:t>10.06.2021</a:t>
            </a:fld>
            <a:endParaRPr lang="en-US"/>
          </a:p>
        </p:txBody>
      </p:sp>
      <p:sp>
        <p:nvSpPr>
          <p:cNvPr id="9" name="Untertitel 1">
            <a:extLst>
              <a:ext uri="{FF2B5EF4-FFF2-40B4-BE49-F238E27FC236}">
                <a16:creationId xmlns="" xmlns:a16="http://schemas.microsoft.com/office/drawing/2014/main" id="{7395241B-65E7-4863-A712-4EC0C2BD21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2000" y="1440000"/>
            <a:ext cx="3960000" cy="4860000"/>
          </a:xfrm>
        </p:spPr>
        <p:txBody>
          <a:bodyPr/>
          <a:lstStyle/>
          <a:p>
            <a:r>
              <a:rPr lang="de-DE" dirty="0" err="1"/>
              <a:t>Introduction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Transient </a:t>
            </a:r>
            <a:r>
              <a:rPr lang="de-DE" dirty="0" err="1"/>
              <a:t>Simulations</a:t>
            </a:r>
            <a:r>
              <a:rPr lang="de-DE" dirty="0"/>
              <a:t/>
            </a:r>
            <a:br>
              <a:rPr lang="de-DE" dirty="0"/>
            </a:br>
            <a:endParaRPr lang="de-DE" dirty="0"/>
          </a:p>
          <a:p>
            <a:r>
              <a:rPr lang="de-DE" sz="2400" dirty="0">
                <a:solidFill>
                  <a:schemeClr val="accent1"/>
                </a:solidFill>
              </a:rPr>
              <a:t>GasTurb 14 Tutorial</a:t>
            </a:r>
          </a:p>
          <a:p>
            <a:endParaRPr lang="de-DE" sz="2400" dirty="0"/>
          </a:p>
          <a:p>
            <a:endParaRPr lang="de-DE" sz="1600" b="0" dirty="0">
              <a:solidFill>
                <a:schemeClr val="tx1"/>
              </a:solidFill>
            </a:endParaRPr>
          </a:p>
          <a:p>
            <a:endParaRPr lang="de-DE" dirty="0"/>
          </a:p>
          <a:p>
            <a:endParaRPr lang="de-DE" dirty="0"/>
          </a:p>
        </p:txBody>
      </p:sp>
      <p:sp>
        <p:nvSpPr>
          <p:cNvPr id="4" name="Rechteck 3"/>
          <p:cNvSpPr/>
          <p:nvPr/>
        </p:nvSpPr>
        <p:spPr>
          <a:xfrm>
            <a:off x="369856" y="5740094"/>
            <a:ext cx="848656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Hint: </a:t>
            </a:r>
            <a:r>
              <a:rPr lang="en-GB" sz="105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Animations are </a:t>
            </a:r>
            <a:r>
              <a:rPr lang="en-GB" sz="105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used to </a:t>
            </a:r>
            <a:r>
              <a:rPr lang="en-GB" sz="105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show the functionality of GasTurb in this </a:t>
            </a:r>
            <a:r>
              <a:rPr lang="en-GB" sz="105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tutorial</a:t>
            </a:r>
            <a:r>
              <a:rPr lang="en-GB" sz="105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 Therefore, please </a:t>
            </a:r>
            <a:r>
              <a:rPr lang="en-GB" sz="105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select the presentation mode (</a:t>
            </a:r>
            <a:r>
              <a:rPr lang="en-GB" sz="1050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Slide Show)</a:t>
            </a:r>
            <a:r>
              <a:rPr lang="en-GB" sz="105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105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to make best use of </a:t>
            </a:r>
            <a:r>
              <a:rPr lang="en-GB" sz="105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this tutorial. </a:t>
            </a:r>
            <a:endParaRPr lang="en-GB" sz="1050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en-GB" sz="9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To </a:t>
            </a:r>
            <a:r>
              <a:rPr lang="en-GB" sz="9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switch from full screen to a window slide show, please select </a:t>
            </a:r>
            <a:r>
              <a:rPr lang="en-GB" sz="900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Set Up Slide Show </a:t>
            </a:r>
            <a:r>
              <a:rPr lang="en-GB" sz="9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and switch the </a:t>
            </a:r>
            <a:r>
              <a:rPr lang="en-GB" sz="900" i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en-GB" sz="900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how type </a:t>
            </a:r>
            <a:r>
              <a:rPr lang="en-GB" sz="9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to </a:t>
            </a:r>
            <a:r>
              <a:rPr lang="en-GB" sz="900" i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Browsed by an individual</a:t>
            </a:r>
            <a:r>
              <a:rPr lang="en-GB" sz="9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  <a:endParaRPr lang="en-GB" sz="900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73069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1184" y="1252110"/>
            <a:ext cx="6192833" cy="466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ahmen_Fenstergröße" hidden="1">
            <a:extLst>
              <a:ext uri="{FF2B5EF4-FFF2-40B4-BE49-F238E27FC236}">
                <a16:creationId xmlns="" xmlns:a16="http://schemas.microsoft.com/office/drawing/2014/main" id="{6FDFF010-CD4E-4A0C-885D-06C030A1F1F2}"/>
              </a:ext>
            </a:extLst>
          </p:cNvPr>
          <p:cNvSpPr/>
          <p:nvPr/>
        </p:nvSpPr>
        <p:spPr>
          <a:xfrm>
            <a:off x="2161185" y="1252110"/>
            <a:ext cx="6192834" cy="4669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4" name="Sprechblase_Position" hidden="1">
            <a:extLst>
              <a:ext uri="{FF2B5EF4-FFF2-40B4-BE49-F238E27FC236}">
                <a16:creationId xmlns="" xmlns:a16="http://schemas.microsoft.com/office/drawing/2014/main" id="{580040BD-800C-4DA6-86D2-CB5FBD3FE199}"/>
              </a:ext>
            </a:extLst>
          </p:cNvPr>
          <p:cNvSpPr/>
          <p:nvPr/>
        </p:nvSpPr>
        <p:spPr>
          <a:xfrm>
            <a:off x="5045977" y="5000853"/>
            <a:ext cx="3566121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sp>
        <p:nvSpPr>
          <p:cNvPr id="6176" name="Rectangle 3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Transient Output Overview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="" xmlns:a16="http://schemas.microsoft.com/office/drawing/2014/main" id="{A18B07C9-8137-48F7-A33E-805FA26DBC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CA8EC-2A73-4E67-99A9-7B4DEBFBA34F}" type="datetime1">
              <a:rPr lang="de-DE" smtClean="0"/>
              <a:t>10.06.2021</a:t>
            </a:fld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="" xmlns:a16="http://schemas.microsoft.com/office/drawing/2014/main" id="{7169B8C8-F038-4C77-B64B-0193FFA9358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Introduction to Transient Simulations</a:t>
            </a:r>
            <a:endParaRPr lang="en-US" dirty="0"/>
          </a:p>
        </p:txBody>
      </p:sp>
      <p:sp>
        <p:nvSpPr>
          <p:cNvPr id="6153" name="Freeform 9"/>
          <p:cNvSpPr>
            <a:spLocks/>
          </p:cNvSpPr>
          <p:nvPr/>
        </p:nvSpPr>
        <p:spPr bwMode="auto">
          <a:xfrm rot="20239365">
            <a:off x="2374699" y="1339551"/>
            <a:ext cx="138113" cy="211138"/>
          </a:xfrm>
          <a:custGeom>
            <a:avLst/>
            <a:gdLst>
              <a:gd name="T0" fmla="*/ 72 w 138"/>
              <a:gd name="T1" fmla="*/ 0 h 206"/>
              <a:gd name="T2" fmla="*/ 138 w 138"/>
              <a:gd name="T3" fmla="*/ 149 h 206"/>
              <a:gd name="T4" fmla="*/ 88 w 138"/>
              <a:gd name="T5" fmla="*/ 138 h 206"/>
              <a:gd name="T6" fmla="*/ 89 w 138"/>
              <a:gd name="T7" fmla="*/ 206 h 206"/>
              <a:gd name="T8" fmla="*/ 56 w 138"/>
              <a:gd name="T9" fmla="*/ 206 h 206"/>
              <a:gd name="T10" fmla="*/ 55 w 138"/>
              <a:gd name="T11" fmla="*/ 138 h 206"/>
              <a:gd name="T12" fmla="*/ 0 w 138"/>
              <a:gd name="T13" fmla="*/ 149 h 206"/>
              <a:gd name="T14" fmla="*/ 72 w 138"/>
              <a:gd name="T15" fmla="*/ 0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8" h="206">
                <a:moveTo>
                  <a:pt x="72" y="0"/>
                </a:moveTo>
                <a:lnTo>
                  <a:pt x="138" y="149"/>
                </a:lnTo>
                <a:lnTo>
                  <a:pt x="88" y="138"/>
                </a:lnTo>
                <a:lnTo>
                  <a:pt x="89" y="206"/>
                </a:lnTo>
                <a:lnTo>
                  <a:pt x="56" y="206"/>
                </a:lnTo>
                <a:lnTo>
                  <a:pt x="55" y="138"/>
                </a:lnTo>
                <a:lnTo>
                  <a:pt x="0" y="149"/>
                </a:lnTo>
                <a:lnTo>
                  <a:pt x="72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3429001" y="1104148"/>
            <a:ext cx="1285870" cy="340972"/>
          </a:xfrm>
          <a:prstGeom prst="wedgeRoundRectCallout">
            <a:avLst>
              <a:gd name="adj1" fmla="val 11407"/>
              <a:gd name="adj2" fmla="val 102526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Select “</a:t>
            </a:r>
            <a:r>
              <a:rPr lang="en-US" sz="1000" dirty="0" err="1">
                <a:latin typeface="Arial" charset="0"/>
              </a:rPr>
              <a:t>Compr</a:t>
            </a:r>
            <a:r>
              <a:rPr lang="en-US" sz="1000" dirty="0">
                <a:latin typeface="Arial" charset="0"/>
              </a:rPr>
              <a:t>”</a:t>
            </a:r>
          </a:p>
        </p:txBody>
      </p:sp>
      <p:sp>
        <p:nvSpPr>
          <p:cNvPr id="10" name="AutoShape 7"/>
          <p:cNvSpPr>
            <a:spLocks noChangeArrowheads="1"/>
          </p:cNvSpPr>
          <p:nvPr/>
        </p:nvSpPr>
        <p:spPr bwMode="auto">
          <a:xfrm>
            <a:off x="7326228" y="3522014"/>
            <a:ext cx="1285870" cy="340972"/>
          </a:xfrm>
          <a:prstGeom prst="wedgeRoundRectCallout">
            <a:avLst>
              <a:gd name="adj1" fmla="val -146957"/>
              <a:gd name="adj2" fmla="val 19587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Gas generator spool speed</a:t>
            </a:r>
          </a:p>
        </p:txBody>
      </p:sp>
      <p:sp>
        <p:nvSpPr>
          <p:cNvPr id="11" name="AutoShape 7"/>
          <p:cNvSpPr>
            <a:spLocks noChangeArrowheads="1"/>
          </p:cNvSpPr>
          <p:nvPr/>
        </p:nvSpPr>
        <p:spPr bwMode="auto">
          <a:xfrm>
            <a:off x="7299067" y="2931464"/>
            <a:ext cx="1285870" cy="340972"/>
          </a:xfrm>
          <a:prstGeom prst="wedgeRoundRectCallout">
            <a:avLst>
              <a:gd name="adj1" fmla="val -135450"/>
              <a:gd name="adj2" fmla="val 37652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Burner exit temperature</a:t>
            </a:r>
          </a:p>
        </p:txBody>
      </p:sp>
      <p:sp>
        <p:nvSpPr>
          <p:cNvPr id="13" name="AutoShape 7"/>
          <p:cNvSpPr>
            <a:spLocks noChangeArrowheads="1"/>
          </p:cNvSpPr>
          <p:nvPr/>
        </p:nvSpPr>
        <p:spPr bwMode="auto">
          <a:xfrm>
            <a:off x="7326228" y="4148079"/>
            <a:ext cx="1285870" cy="340972"/>
          </a:xfrm>
          <a:prstGeom prst="wedgeRoundRectCallout">
            <a:avLst>
              <a:gd name="adj1" fmla="val -116587"/>
              <a:gd name="adj2" fmla="val -52857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Power turbine spool speed</a:t>
            </a:r>
          </a:p>
        </p:txBody>
      </p:sp>
      <p:sp>
        <p:nvSpPr>
          <p:cNvPr id="15" name="AutoShape 7"/>
          <p:cNvSpPr>
            <a:spLocks noChangeArrowheads="1"/>
          </p:cNvSpPr>
          <p:nvPr/>
        </p:nvSpPr>
        <p:spPr bwMode="auto">
          <a:xfrm>
            <a:off x="6440399" y="1104148"/>
            <a:ext cx="2171699" cy="721972"/>
          </a:xfrm>
          <a:prstGeom prst="wedgeRoundRectCallout">
            <a:avLst>
              <a:gd name="adj1" fmla="val -102457"/>
              <a:gd name="adj2" fmla="val 37148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For viewing other results click the </a:t>
            </a:r>
          </a:p>
          <a:p>
            <a:pPr algn="ctr"/>
            <a:r>
              <a:rPr lang="en-US" sz="1000" b="1" dirty="0">
                <a:latin typeface="Arial" charset="0"/>
              </a:rPr>
              <a:t>y=f(x)</a:t>
            </a:r>
            <a:r>
              <a:rPr lang="en-US" sz="1000" dirty="0">
                <a:latin typeface="Arial" charset="0"/>
              </a:rPr>
              <a:t>. To see the compressor operating line click the </a:t>
            </a:r>
            <a:r>
              <a:rPr lang="en-US" sz="1000" b="1" dirty="0" err="1">
                <a:latin typeface="Arial" charset="0"/>
              </a:rPr>
              <a:t>Compr</a:t>
            </a:r>
            <a:r>
              <a:rPr lang="en-US" sz="1000" dirty="0">
                <a:latin typeface="Arial" charset="0"/>
              </a:rPr>
              <a:t> tab.</a:t>
            </a:r>
          </a:p>
        </p:txBody>
      </p:sp>
    </p:spTree>
    <p:extLst>
      <p:ext uri="{BB962C8B-B14F-4D97-AF65-F5344CB8AC3E}">
        <p14:creationId xmlns:p14="http://schemas.microsoft.com/office/powerpoint/2010/main" val="1015638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1.85185E-6 L 0.19844 0.05509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913" y="2755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6153" grpId="0" animBg="1"/>
      <p:bldP spid="6153" grpId="1" animBg="1"/>
      <p:bldP spid="9" grpId="0" animBg="1"/>
      <p:bldP spid="10" grpId="0" animBg="1"/>
      <p:bldP spid="11" grpId="0" animBg="1"/>
      <p:bldP spid="13" grpId="0" animBg="1"/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1186" y="1254014"/>
            <a:ext cx="6192834" cy="46692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ahmen_Fenstergröße" hidden="1">
            <a:extLst>
              <a:ext uri="{FF2B5EF4-FFF2-40B4-BE49-F238E27FC236}">
                <a16:creationId xmlns="" xmlns:a16="http://schemas.microsoft.com/office/drawing/2014/main" id="{1A81650F-13B3-4D30-A1C7-A1E1CE4976FE}"/>
              </a:ext>
            </a:extLst>
          </p:cNvPr>
          <p:cNvSpPr/>
          <p:nvPr/>
        </p:nvSpPr>
        <p:spPr>
          <a:xfrm>
            <a:off x="2161185" y="1252110"/>
            <a:ext cx="6192834" cy="4669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4" name="Sprechblase_Position" hidden="1">
            <a:extLst>
              <a:ext uri="{FF2B5EF4-FFF2-40B4-BE49-F238E27FC236}">
                <a16:creationId xmlns="" xmlns:a16="http://schemas.microsoft.com/office/drawing/2014/main" id="{C3B5F1F0-A52C-4616-90F3-384396437382}"/>
              </a:ext>
            </a:extLst>
          </p:cNvPr>
          <p:cNvSpPr/>
          <p:nvPr/>
        </p:nvSpPr>
        <p:spPr>
          <a:xfrm>
            <a:off x="5045977" y="5000853"/>
            <a:ext cx="3566121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sp>
        <p:nvSpPr>
          <p:cNvPr id="6176" name="Rectangle 3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Compressor Map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="" xmlns:a16="http://schemas.microsoft.com/office/drawing/2014/main" id="{EF1359EE-A4D7-41A6-A25E-B9EFDB8F20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18AE8-2650-472C-BEF9-61B384ED7AEB}" type="datetime1">
              <a:rPr lang="de-DE" smtClean="0"/>
              <a:t>10.06.2021</a:t>
            </a:fld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="" xmlns:a16="http://schemas.microsoft.com/office/drawing/2014/main" id="{01607D90-2FA7-4623-86E1-9CA4B46E81A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Introduction to Transient Simulations</a:t>
            </a:r>
            <a:endParaRPr lang="en-US" dirty="0"/>
          </a:p>
        </p:txBody>
      </p:sp>
      <p:sp>
        <p:nvSpPr>
          <p:cNvPr id="6153" name="Freeform 9"/>
          <p:cNvSpPr>
            <a:spLocks/>
          </p:cNvSpPr>
          <p:nvPr/>
        </p:nvSpPr>
        <p:spPr bwMode="auto">
          <a:xfrm rot="20239365">
            <a:off x="4214929" y="1753916"/>
            <a:ext cx="138113" cy="211138"/>
          </a:xfrm>
          <a:custGeom>
            <a:avLst/>
            <a:gdLst>
              <a:gd name="T0" fmla="*/ 72 w 138"/>
              <a:gd name="T1" fmla="*/ 0 h 206"/>
              <a:gd name="T2" fmla="*/ 138 w 138"/>
              <a:gd name="T3" fmla="*/ 149 h 206"/>
              <a:gd name="T4" fmla="*/ 88 w 138"/>
              <a:gd name="T5" fmla="*/ 138 h 206"/>
              <a:gd name="T6" fmla="*/ 89 w 138"/>
              <a:gd name="T7" fmla="*/ 206 h 206"/>
              <a:gd name="T8" fmla="*/ 56 w 138"/>
              <a:gd name="T9" fmla="*/ 206 h 206"/>
              <a:gd name="T10" fmla="*/ 55 w 138"/>
              <a:gd name="T11" fmla="*/ 138 h 206"/>
              <a:gd name="T12" fmla="*/ 0 w 138"/>
              <a:gd name="T13" fmla="*/ 149 h 206"/>
              <a:gd name="T14" fmla="*/ 72 w 138"/>
              <a:gd name="T15" fmla="*/ 0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8" h="206">
                <a:moveTo>
                  <a:pt x="72" y="0"/>
                </a:moveTo>
                <a:lnTo>
                  <a:pt x="138" y="149"/>
                </a:lnTo>
                <a:lnTo>
                  <a:pt x="88" y="138"/>
                </a:lnTo>
                <a:lnTo>
                  <a:pt x="89" y="206"/>
                </a:lnTo>
                <a:lnTo>
                  <a:pt x="56" y="206"/>
                </a:lnTo>
                <a:lnTo>
                  <a:pt x="55" y="138"/>
                </a:lnTo>
                <a:lnTo>
                  <a:pt x="0" y="149"/>
                </a:lnTo>
                <a:lnTo>
                  <a:pt x="72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Abgerundetes Rechteck 11"/>
          <p:cNvSpPr/>
          <p:nvPr/>
        </p:nvSpPr>
        <p:spPr>
          <a:xfrm>
            <a:off x="5063711" y="5052883"/>
            <a:ext cx="3552826" cy="664012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rgbClr val="1F497D"/>
                </a:solidFill>
                <a:latin typeface="Arial" charset="0"/>
              </a:rPr>
              <a:t>To begin with a new transient maneuver, close this window, then click </a:t>
            </a:r>
            <a:r>
              <a:rPr lang="en-US" sz="1100" b="1" dirty="0">
                <a:solidFill>
                  <a:srgbClr val="1F497D"/>
                </a:solidFill>
                <a:latin typeface="Arial" charset="0"/>
              </a:rPr>
              <a:t>Run</a:t>
            </a:r>
            <a:r>
              <a:rPr lang="en-US" sz="1100" dirty="0">
                <a:solidFill>
                  <a:srgbClr val="1F497D"/>
                </a:solidFill>
                <a:latin typeface="Arial" charset="0"/>
              </a:rPr>
              <a:t> in the Off-Design Input Window.</a:t>
            </a:r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789981" y="1772258"/>
            <a:ext cx="1285870" cy="340972"/>
          </a:xfrm>
          <a:prstGeom prst="wedgeRoundRectCallout">
            <a:avLst>
              <a:gd name="adj1" fmla="val 55166"/>
              <a:gd name="adj2" fmla="val -104816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Close the window</a:t>
            </a:r>
          </a:p>
        </p:txBody>
      </p:sp>
      <p:sp>
        <p:nvSpPr>
          <p:cNvPr id="10" name="AutoShape 7"/>
          <p:cNvSpPr>
            <a:spLocks noChangeArrowheads="1"/>
          </p:cNvSpPr>
          <p:nvPr/>
        </p:nvSpPr>
        <p:spPr bwMode="auto">
          <a:xfrm>
            <a:off x="4283985" y="3249545"/>
            <a:ext cx="1285870" cy="340972"/>
          </a:xfrm>
          <a:prstGeom prst="wedgeRoundRectCallout">
            <a:avLst>
              <a:gd name="adj1" fmla="val 76254"/>
              <a:gd name="adj2" fmla="val 200791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Steady state operating line</a:t>
            </a:r>
          </a:p>
        </p:txBody>
      </p:sp>
      <p:sp>
        <p:nvSpPr>
          <p:cNvPr id="11" name="AutoShape 7"/>
          <p:cNvSpPr>
            <a:spLocks noChangeArrowheads="1"/>
          </p:cNvSpPr>
          <p:nvPr/>
        </p:nvSpPr>
        <p:spPr bwMode="auto">
          <a:xfrm>
            <a:off x="5208840" y="2331884"/>
            <a:ext cx="1285870" cy="340972"/>
          </a:xfrm>
          <a:prstGeom prst="wedgeRoundRectCallout">
            <a:avLst>
              <a:gd name="adj1" fmla="val 76253"/>
              <a:gd name="adj2" fmla="val 232077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Transient operating line</a:t>
            </a:r>
          </a:p>
        </p:txBody>
      </p:sp>
    </p:spTree>
    <p:extLst>
      <p:ext uri="{BB962C8B-B14F-4D97-AF65-F5344CB8AC3E}">
        <p14:creationId xmlns:p14="http://schemas.microsoft.com/office/powerpoint/2010/main" val="3076515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146 0.00278 L -0.20659 -0.02314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903" y="-1296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6153" grpId="0" animBg="1"/>
      <p:bldP spid="6153" grpId="1" animBg="1"/>
      <p:bldP spid="12" grpId="0" animBg="1"/>
      <p:bldP spid="9" grpId="0" animBg="1"/>
      <p:bldP spid="10" grpId="0" animBg="1"/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1185" y="1252110"/>
            <a:ext cx="6192834" cy="46692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Rahmen_Fenstergröße" hidden="1">
            <a:extLst>
              <a:ext uri="{FF2B5EF4-FFF2-40B4-BE49-F238E27FC236}">
                <a16:creationId xmlns="" xmlns:a16="http://schemas.microsoft.com/office/drawing/2014/main" id="{C3A9ADD0-8936-4C25-949D-4E3E72B31728}"/>
              </a:ext>
            </a:extLst>
          </p:cNvPr>
          <p:cNvSpPr/>
          <p:nvPr/>
        </p:nvSpPr>
        <p:spPr>
          <a:xfrm>
            <a:off x="2161185" y="1252110"/>
            <a:ext cx="6192834" cy="4669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0" name="Sprechblase_Position" hidden="1">
            <a:extLst>
              <a:ext uri="{FF2B5EF4-FFF2-40B4-BE49-F238E27FC236}">
                <a16:creationId xmlns="" xmlns:a16="http://schemas.microsoft.com/office/drawing/2014/main" id="{4EA3890A-37F8-44C5-B0AC-A486F35DA2E7}"/>
              </a:ext>
            </a:extLst>
          </p:cNvPr>
          <p:cNvSpPr/>
          <p:nvPr/>
        </p:nvSpPr>
        <p:spPr>
          <a:xfrm>
            <a:off x="5045977" y="5000853"/>
            <a:ext cx="3566121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sp>
        <p:nvSpPr>
          <p:cNvPr id="6176" name="Rectangle 3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Simulations with Disabled Control System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="" xmlns:a16="http://schemas.microsoft.com/office/drawing/2014/main" id="{583E2F83-C978-4516-A9B7-04FA9E4DE8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2390C-73B5-4CE1-9AB8-06362EB5A854}" type="datetime1">
              <a:rPr lang="de-DE" smtClean="0"/>
              <a:t>10.06.2021</a:t>
            </a:fld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="" xmlns:a16="http://schemas.microsoft.com/office/drawing/2014/main" id="{99E9B4C5-8AF4-4DD0-AB88-468395F7105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Introduction to Transient Simulations</a:t>
            </a:r>
            <a:endParaRPr lang="en-US" dirty="0"/>
          </a:p>
        </p:txBody>
      </p:sp>
      <p:sp>
        <p:nvSpPr>
          <p:cNvPr id="6153" name="Freeform 9"/>
          <p:cNvSpPr>
            <a:spLocks/>
          </p:cNvSpPr>
          <p:nvPr/>
        </p:nvSpPr>
        <p:spPr bwMode="auto">
          <a:xfrm rot="20239365">
            <a:off x="2906717" y="1288848"/>
            <a:ext cx="138113" cy="211138"/>
          </a:xfrm>
          <a:custGeom>
            <a:avLst/>
            <a:gdLst>
              <a:gd name="T0" fmla="*/ 72 w 138"/>
              <a:gd name="T1" fmla="*/ 0 h 206"/>
              <a:gd name="T2" fmla="*/ 138 w 138"/>
              <a:gd name="T3" fmla="*/ 149 h 206"/>
              <a:gd name="T4" fmla="*/ 88 w 138"/>
              <a:gd name="T5" fmla="*/ 138 h 206"/>
              <a:gd name="T6" fmla="*/ 89 w 138"/>
              <a:gd name="T7" fmla="*/ 206 h 206"/>
              <a:gd name="T8" fmla="*/ 56 w 138"/>
              <a:gd name="T9" fmla="*/ 206 h 206"/>
              <a:gd name="T10" fmla="*/ 55 w 138"/>
              <a:gd name="T11" fmla="*/ 138 h 206"/>
              <a:gd name="T12" fmla="*/ 0 w 138"/>
              <a:gd name="T13" fmla="*/ 149 h 206"/>
              <a:gd name="T14" fmla="*/ 72 w 138"/>
              <a:gd name="T15" fmla="*/ 0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8" h="206">
                <a:moveTo>
                  <a:pt x="72" y="0"/>
                </a:moveTo>
                <a:lnTo>
                  <a:pt x="138" y="149"/>
                </a:lnTo>
                <a:lnTo>
                  <a:pt x="88" y="138"/>
                </a:lnTo>
                <a:lnTo>
                  <a:pt x="89" y="206"/>
                </a:lnTo>
                <a:lnTo>
                  <a:pt x="56" y="206"/>
                </a:lnTo>
                <a:lnTo>
                  <a:pt x="55" y="138"/>
                </a:lnTo>
                <a:lnTo>
                  <a:pt x="0" y="149"/>
                </a:lnTo>
                <a:lnTo>
                  <a:pt x="72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Abgerundetes Rechteck 11"/>
          <p:cNvSpPr/>
          <p:nvPr/>
        </p:nvSpPr>
        <p:spPr>
          <a:xfrm>
            <a:off x="5064526" y="3293347"/>
            <a:ext cx="3552826" cy="664012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rgbClr val="1F497D"/>
                </a:solidFill>
                <a:latin typeface="Arial" charset="0"/>
              </a:rPr>
              <a:t>In the previous simulations with </a:t>
            </a:r>
          </a:p>
          <a:p>
            <a:pPr algn="ctr"/>
            <a:r>
              <a:rPr lang="en-US" sz="1100" b="1" dirty="0">
                <a:solidFill>
                  <a:srgbClr val="1F497D"/>
                </a:solidFill>
                <a:latin typeface="Arial" charset="0"/>
              </a:rPr>
              <a:t>Pilots Lever=f(Time) </a:t>
            </a:r>
            <a:r>
              <a:rPr lang="en-US" sz="1100" dirty="0">
                <a:solidFill>
                  <a:srgbClr val="1F497D"/>
                </a:solidFill>
                <a:latin typeface="Arial" charset="0"/>
              </a:rPr>
              <a:t>input </a:t>
            </a:r>
          </a:p>
          <a:p>
            <a:pPr algn="ctr"/>
            <a:r>
              <a:rPr lang="en-US" sz="1100" dirty="0">
                <a:solidFill>
                  <a:srgbClr val="1F497D"/>
                </a:solidFill>
                <a:latin typeface="Arial" charset="0"/>
              </a:rPr>
              <a:t>a simple PID controller was active.</a:t>
            </a:r>
          </a:p>
        </p:txBody>
      </p:sp>
      <p:sp>
        <p:nvSpPr>
          <p:cNvPr id="13" name="Abgerundetes Rechteck 12"/>
          <p:cNvSpPr/>
          <p:nvPr/>
        </p:nvSpPr>
        <p:spPr>
          <a:xfrm>
            <a:off x="5059271" y="4065858"/>
            <a:ext cx="3552826" cy="664012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rgbClr val="1F497D"/>
                </a:solidFill>
                <a:latin typeface="Arial" charset="0"/>
              </a:rPr>
              <a:t>If </a:t>
            </a:r>
            <a:r>
              <a:rPr lang="en-US" sz="1100" b="1" dirty="0">
                <a:solidFill>
                  <a:srgbClr val="1F497D"/>
                </a:solidFill>
                <a:latin typeface="Arial" charset="0"/>
              </a:rPr>
              <a:t>G</a:t>
            </a:r>
            <a:r>
              <a:rPr lang="en-US" sz="1100" dirty="0">
                <a:solidFill>
                  <a:srgbClr val="1F497D"/>
                </a:solidFill>
                <a:latin typeface="Arial" charset="0"/>
              </a:rPr>
              <a:t>as </a:t>
            </a:r>
            <a:r>
              <a:rPr lang="en-US" sz="1100" b="1" dirty="0">
                <a:solidFill>
                  <a:srgbClr val="1F497D"/>
                </a:solidFill>
                <a:latin typeface="Arial" charset="0"/>
              </a:rPr>
              <a:t>G</a:t>
            </a:r>
            <a:r>
              <a:rPr lang="en-US" sz="1100" dirty="0">
                <a:solidFill>
                  <a:srgbClr val="1F497D"/>
                </a:solidFill>
                <a:latin typeface="Arial" charset="0"/>
              </a:rPr>
              <a:t>enerator Speed or</a:t>
            </a:r>
          </a:p>
          <a:p>
            <a:pPr algn="ctr"/>
            <a:r>
              <a:rPr lang="en-US" sz="1100" dirty="0">
                <a:solidFill>
                  <a:srgbClr val="1F497D"/>
                </a:solidFill>
                <a:latin typeface="Arial" charset="0"/>
              </a:rPr>
              <a:t> </a:t>
            </a:r>
            <a:r>
              <a:rPr lang="en-US" sz="1100" b="1" dirty="0">
                <a:solidFill>
                  <a:srgbClr val="1F497D"/>
                </a:solidFill>
                <a:latin typeface="Arial" charset="0"/>
              </a:rPr>
              <a:t>Fuel Flow</a:t>
            </a:r>
            <a:r>
              <a:rPr lang="en-US" sz="1100" dirty="0">
                <a:solidFill>
                  <a:srgbClr val="1F497D"/>
                </a:solidFill>
                <a:latin typeface="Arial" charset="0"/>
              </a:rPr>
              <a:t> is given as function of time then the control system is disabled.</a:t>
            </a:r>
          </a:p>
        </p:txBody>
      </p:sp>
      <p:sp>
        <p:nvSpPr>
          <p:cNvPr id="14" name="Abgerundetes Rechteck 13"/>
          <p:cNvSpPr/>
          <p:nvPr/>
        </p:nvSpPr>
        <p:spPr>
          <a:xfrm>
            <a:off x="5059272" y="4864645"/>
            <a:ext cx="3552826" cy="851297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rgbClr val="1F497D"/>
                </a:solidFill>
                <a:latin typeface="Arial" charset="0"/>
              </a:rPr>
              <a:t>If you want to make any input quantity a function of time which is not offered in the </a:t>
            </a:r>
            <a:r>
              <a:rPr lang="en-US" sz="1100" b="1" dirty="0">
                <a:solidFill>
                  <a:srgbClr val="1F497D"/>
                </a:solidFill>
                <a:latin typeface="Arial" charset="0"/>
              </a:rPr>
              <a:t>Time Schedule Input</a:t>
            </a:r>
            <a:r>
              <a:rPr lang="en-US" sz="1100" dirty="0">
                <a:solidFill>
                  <a:srgbClr val="1F497D"/>
                </a:solidFill>
                <a:latin typeface="Arial" charset="0"/>
              </a:rPr>
              <a:t> then use a combination of composed values with iteration.</a:t>
            </a:r>
          </a:p>
        </p:txBody>
      </p:sp>
      <p:sp>
        <p:nvSpPr>
          <p:cNvPr id="15" name="Ellipse 14"/>
          <p:cNvSpPr/>
          <p:nvPr/>
        </p:nvSpPr>
        <p:spPr>
          <a:xfrm>
            <a:off x="2145618" y="2805702"/>
            <a:ext cx="566163" cy="406587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Ellipse 15"/>
          <p:cNvSpPr/>
          <p:nvPr/>
        </p:nvSpPr>
        <p:spPr>
          <a:xfrm>
            <a:off x="2548094" y="2838402"/>
            <a:ext cx="545142" cy="401541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Ellipse 16"/>
          <p:cNvSpPr/>
          <p:nvPr/>
        </p:nvSpPr>
        <p:spPr>
          <a:xfrm>
            <a:off x="2145618" y="3140326"/>
            <a:ext cx="566163" cy="360307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AutoShape 7"/>
          <p:cNvSpPr>
            <a:spLocks noChangeArrowheads="1"/>
          </p:cNvSpPr>
          <p:nvPr/>
        </p:nvSpPr>
        <p:spPr bwMode="auto">
          <a:xfrm>
            <a:off x="789981" y="4333832"/>
            <a:ext cx="1285870" cy="340972"/>
          </a:xfrm>
          <a:prstGeom prst="wedgeRoundRectCallout">
            <a:avLst>
              <a:gd name="adj1" fmla="val 60765"/>
              <a:gd name="adj2" fmla="val -143057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Click on Formulas</a:t>
            </a:r>
          </a:p>
        </p:txBody>
      </p:sp>
    </p:spTree>
    <p:extLst>
      <p:ext uri="{BB962C8B-B14F-4D97-AF65-F5344CB8AC3E}">
        <p14:creationId xmlns:p14="http://schemas.microsoft.com/office/powerpoint/2010/main" val="539518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7.40741E-7 L -0.05313 0.3912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56" y="19560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6153" grpId="0" animBg="1"/>
      <p:bldP spid="6153" grpId="1" animBg="1"/>
      <p:bldP spid="12" grpId="0" animBg="1"/>
      <p:bldP spid="13" grpId="0" animBg="1"/>
      <p:bldP spid="14" grpId="0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ahmen_Fenstergröße" hidden="1">
            <a:extLst>
              <a:ext uri="{FF2B5EF4-FFF2-40B4-BE49-F238E27FC236}">
                <a16:creationId xmlns="" xmlns:a16="http://schemas.microsoft.com/office/drawing/2014/main" id="{9937FA77-F155-4C36-A20B-939AF0CB7B47}"/>
              </a:ext>
            </a:extLst>
          </p:cNvPr>
          <p:cNvSpPr/>
          <p:nvPr/>
        </p:nvSpPr>
        <p:spPr>
          <a:xfrm>
            <a:off x="2161185" y="1252110"/>
            <a:ext cx="6192834" cy="4669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0" name="Sprechblase_Position" hidden="1">
            <a:extLst>
              <a:ext uri="{FF2B5EF4-FFF2-40B4-BE49-F238E27FC236}">
                <a16:creationId xmlns="" xmlns:a16="http://schemas.microsoft.com/office/drawing/2014/main" id="{6986CDCB-9D70-4F52-A04E-B09F45B61A63}"/>
              </a:ext>
            </a:extLst>
          </p:cNvPr>
          <p:cNvSpPr/>
          <p:nvPr/>
        </p:nvSpPr>
        <p:spPr>
          <a:xfrm>
            <a:off x="5045977" y="5000853"/>
            <a:ext cx="3566121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="" xmlns:a16="http://schemas.microsoft.com/office/drawing/2014/main" id="{744E3342-8134-47D5-B7B5-0532A884E1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1185" y="1252110"/>
            <a:ext cx="6192834" cy="46692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6176" name="Rectangle 3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Making any Input Quantity a </a:t>
            </a:r>
            <a:br>
              <a:rPr lang="en-US" dirty="0"/>
            </a:br>
            <a:r>
              <a:rPr lang="en-US" dirty="0"/>
              <a:t>Function of Time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="" xmlns:a16="http://schemas.microsoft.com/office/drawing/2014/main" id="{43D4BCD0-29FB-4AE3-9E29-25B80A8CAC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255398-6117-413C-A0A6-B461CE5D3AD3}" type="datetime1">
              <a:rPr lang="de-DE" smtClean="0"/>
              <a:t>10.06.2021</a:t>
            </a:fld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="" xmlns:a16="http://schemas.microsoft.com/office/drawing/2014/main" id="{750B12E7-ADAB-4D77-9E4B-78C47F4A655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Introduction to Transient Simulations</a:t>
            </a:r>
            <a:endParaRPr lang="en-US" dirty="0"/>
          </a:p>
        </p:txBody>
      </p:sp>
      <p:sp>
        <p:nvSpPr>
          <p:cNvPr id="6153" name="Freeform 9"/>
          <p:cNvSpPr>
            <a:spLocks/>
          </p:cNvSpPr>
          <p:nvPr/>
        </p:nvSpPr>
        <p:spPr bwMode="auto">
          <a:xfrm rot="20239365">
            <a:off x="3342570" y="4702741"/>
            <a:ext cx="138113" cy="211138"/>
          </a:xfrm>
          <a:custGeom>
            <a:avLst/>
            <a:gdLst>
              <a:gd name="T0" fmla="*/ 72 w 138"/>
              <a:gd name="T1" fmla="*/ 0 h 206"/>
              <a:gd name="T2" fmla="*/ 138 w 138"/>
              <a:gd name="T3" fmla="*/ 149 h 206"/>
              <a:gd name="T4" fmla="*/ 88 w 138"/>
              <a:gd name="T5" fmla="*/ 138 h 206"/>
              <a:gd name="T6" fmla="*/ 89 w 138"/>
              <a:gd name="T7" fmla="*/ 206 h 206"/>
              <a:gd name="T8" fmla="*/ 56 w 138"/>
              <a:gd name="T9" fmla="*/ 206 h 206"/>
              <a:gd name="T10" fmla="*/ 55 w 138"/>
              <a:gd name="T11" fmla="*/ 138 h 206"/>
              <a:gd name="T12" fmla="*/ 0 w 138"/>
              <a:gd name="T13" fmla="*/ 149 h 206"/>
              <a:gd name="T14" fmla="*/ 72 w 138"/>
              <a:gd name="T15" fmla="*/ 0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8" h="206">
                <a:moveTo>
                  <a:pt x="72" y="0"/>
                </a:moveTo>
                <a:lnTo>
                  <a:pt x="138" y="149"/>
                </a:lnTo>
                <a:lnTo>
                  <a:pt x="88" y="138"/>
                </a:lnTo>
                <a:lnTo>
                  <a:pt x="89" y="206"/>
                </a:lnTo>
                <a:lnTo>
                  <a:pt x="56" y="206"/>
                </a:lnTo>
                <a:lnTo>
                  <a:pt x="55" y="138"/>
                </a:lnTo>
                <a:lnTo>
                  <a:pt x="0" y="149"/>
                </a:lnTo>
                <a:lnTo>
                  <a:pt x="72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Abgerundetes Rechteck 11"/>
          <p:cNvSpPr/>
          <p:nvPr/>
        </p:nvSpPr>
        <p:spPr>
          <a:xfrm>
            <a:off x="4042024" y="5079453"/>
            <a:ext cx="2055101" cy="851297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rgbClr val="1F497D"/>
                </a:solidFill>
                <a:latin typeface="Arial" charset="0"/>
              </a:rPr>
              <a:t>First, we have to define a table, containing the schedule of our input quantity </a:t>
            </a:r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789981" y="4525032"/>
            <a:ext cx="1285870" cy="340972"/>
          </a:xfrm>
          <a:prstGeom prst="wedgeRoundRectCallout">
            <a:avLst>
              <a:gd name="adj1" fmla="val 79462"/>
              <a:gd name="adj2" fmla="val -129399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Click on Tables</a:t>
            </a:r>
          </a:p>
        </p:txBody>
      </p:sp>
    </p:spTree>
    <p:extLst>
      <p:ext uri="{BB962C8B-B14F-4D97-AF65-F5344CB8AC3E}">
        <p14:creationId xmlns:p14="http://schemas.microsoft.com/office/powerpoint/2010/main" val="1214050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4.07407E-6 L -0.07569 -0.07292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85" y="-3657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6153" grpId="0" animBg="1"/>
      <p:bldP spid="6153" grpId="1" animBg="1"/>
      <p:bldP spid="12" grpId="0" animBg="1"/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ahmen_Fenstergröße" hidden="1">
            <a:extLst>
              <a:ext uri="{FF2B5EF4-FFF2-40B4-BE49-F238E27FC236}">
                <a16:creationId xmlns="" xmlns:a16="http://schemas.microsoft.com/office/drawing/2014/main" id="{C89F26A6-849A-4073-8393-6D2E768C2B9B}"/>
              </a:ext>
            </a:extLst>
          </p:cNvPr>
          <p:cNvSpPr/>
          <p:nvPr/>
        </p:nvSpPr>
        <p:spPr>
          <a:xfrm>
            <a:off x="2161185" y="1252110"/>
            <a:ext cx="6192834" cy="4669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1" name="Sprechblase_Position" hidden="1">
            <a:extLst>
              <a:ext uri="{FF2B5EF4-FFF2-40B4-BE49-F238E27FC236}">
                <a16:creationId xmlns="" xmlns:a16="http://schemas.microsoft.com/office/drawing/2014/main" id="{6C37DB4C-8895-46B4-AED8-FCCBF42AB445}"/>
              </a:ext>
            </a:extLst>
          </p:cNvPr>
          <p:cNvSpPr/>
          <p:nvPr/>
        </p:nvSpPr>
        <p:spPr>
          <a:xfrm>
            <a:off x="5045977" y="5000853"/>
            <a:ext cx="3566121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="" xmlns:a16="http://schemas.microsoft.com/office/drawing/2014/main" id="{2AA30F95-1D80-4CF7-B78D-D46766E623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70444" y="1252110"/>
            <a:ext cx="6192759" cy="466914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6176" name="Rectangle 3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Making any Input Quantity a </a:t>
            </a:r>
            <a:br>
              <a:rPr lang="en-US" dirty="0"/>
            </a:br>
            <a:r>
              <a:rPr lang="en-US" dirty="0"/>
              <a:t>Function of Time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="" xmlns:a16="http://schemas.microsoft.com/office/drawing/2014/main" id="{AEDDF2E7-BE88-4703-BDD7-A2791F89FE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8A575-34B9-42EF-9F45-A323718B7706}" type="datetime1">
              <a:rPr lang="de-DE" smtClean="0"/>
              <a:t>10.06.2021</a:t>
            </a:fld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="" xmlns:a16="http://schemas.microsoft.com/office/drawing/2014/main" id="{F1E66992-1F81-4038-A9C2-9E5A70EF65D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Introduction to Transient Simulations</a:t>
            </a:r>
            <a:endParaRPr lang="en-US" dirty="0"/>
          </a:p>
        </p:txBody>
      </p:sp>
      <p:sp>
        <p:nvSpPr>
          <p:cNvPr id="6153" name="Freeform 9"/>
          <p:cNvSpPr>
            <a:spLocks/>
          </p:cNvSpPr>
          <p:nvPr/>
        </p:nvSpPr>
        <p:spPr bwMode="auto">
          <a:xfrm rot="20239365">
            <a:off x="3362339" y="3118251"/>
            <a:ext cx="138113" cy="211138"/>
          </a:xfrm>
          <a:custGeom>
            <a:avLst/>
            <a:gdLst>
              <a:gd name="T0" fmla="*/ 72 w 138"/>
              <a:gd name="T1" fmla="*/ 0 h 206"/>
              <a:gd name="T2" fmla="*/ 138 w 138"/>
              <a:gd name="T3" fmla="*/ 149 h 206"/>
              <a:gd name="T4" fmla="*/ 88 w 138"/>
              <a:gd name="T5" fmla="*/ 138 h 206"/>
              <a:gd name="T6" fmla="*/ 89 w 138"/>
              <a:gd name="T7" fmla="*/ 206 h 206"/>
              <a:gd name="T8" fmla="*/ 56 w 138"/>
              <a:gd name="T9" fmla="*/ 206 h 206"/>
              <a:gd name="T10" fmla="*/ 55 w 138"/>
              <a:gd name="T11" fmla="*/ 138 h 206"/>
              <a:gd name="T12" fmla="*/ 0 w 138"/>
              <a:gd name="T13" fmla="*/ 149 h 206"/>
              <a:gd name="T14" fmla="*/ 72 w 138"/>
              <a:gd name="T15" fmla="*/ 0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8" h="206">
                <a:moveTo>
                  <a:pt x="72" y="0"/>
                </a:moveTo>
                <a:lnTo>
                  <a:pt x="138" y="149"/>
                </a:lnTo>
                <a:lnTo>
                  <a:pt x="88" y="138"/>
                </a:lnTo>
                <a:lnTo>
                  <a:pt x="89" y="206"/>
                </a:lnTo>
                <a:lnTo>
                  <a:pt x="56" y="206"/>
                </a:lnTo>
                <a:lnTo>
                  <a:pt x="55" y="138"/>
                </a:lnTo>
                <a:lnTo>
                  <a:pt x="0" y="149"/>
                </a:lnTo>
                <a:lnTo>
                  <a:pt x="72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Abgerundetes Rechteck 11"/>
          <p:cNvSpPr/>
          <p:nvPr/>
        </p:nvSpPr>
        <p:spPr>
          <a:xfrm>
            <a:off x="5674129" y="4677360"/>
            <a:ext cx="2937969" cy="1038582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rgbClr val="1F497D"/>
                </a:solidFill>
                <a:latin typeface="Arial" charset="0"/>
              </a:rPr>
              <a:t>Choose time as X-Value and enter numbers for the quantity of interest in the Result row. At time=0 the number must be the same as for the steady state condition at which the transient maneuver begins.</a:t>
            </a:r>
          </a:p>
        </p:txBody>
      </p:sp>
      <p:sp>
        <p:nvSpPr>
          <p:cNvPr id="8" name="AutoShape 7"/>
          <p:cNvSpPr>
            <a:spLocks noChangeArrowheads="1"/>
          </p:cNvSpPr>
          <p:nvPr/>
        </p:nvSpPr>
        <p:spPr bwMode="auto">
          <a:xfrm>
            <a:off x="780797" y="1900523"/>
            <a:ext cx="1285870" cy="340972"/>
          </a:xfrm>
          <a:prstGeom prst="wedgeRoundRectCallout">
            <a:avLst>
              <a:gd name="adj1" fmla="val 56944"/>
              <a:gd name="adj2" fmla="val -135358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Close the window</a:t>
            </a:r>
          </a:p>
        </p:txBody>
      </p:sp>
      <p:sp>
        <p:nvSpPr>
          <p:cNvPr id="10" name="AutoShape 7"/>
          <p:cNvSpPr>
            <a:spLocks noChangeArrowheads="1"/>
          </p:cNvSpPr>
          <p:nvPr/>
        </p:nvSpPr>
        <p:spPr bwMode="auto">
          <a:xfrm>
            <a:off x="3103821" y="1129703"/>
            <a:ext cx="1536809" cy="340972"/>
          </a:xfrm>
          <a:prstGeom prst="wedgeRoundRectCallout">
            <a:avLst>
              <a:gd name="adj1" fmla="val -40820"/>
              <a:gd name="adj2" fmla="val 91845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Enter a name for the table here (optional)</a:t>
            </a:r>
          </a:p>
        </p:txBody>
      </p:sp>
    </p:spTree>
    <p:extLst>
      <p:ext uri="{BB962C8B-B14F-4D97-AF65-F5344CB8AC3E}">
        <p14:creationId xmlns:p14="http://schemas.microsoft.com/office/powerpoint/2010/main" val="3339898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2.59259E-6 L -0.11024 -0.21829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521" y="-10926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6153" grpId="0" animBg="1"/>
      <p:bldP spid="6153" grpId="1" animBg="1"/>
      <p:bldP spid="12" grpId="0" animBg="1"/>
      <p:bldP spid="8" grpId="0" animBg="1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ahmen_Fenstergröße" hidden="1">
            <a:extLst>
              <a:ext uri="{FF2B5EF4-FFF2-40B4-BE49-F238E27FC236}">
                <a16:creationId xmlns="" xmlns:a16="http://schemas.microsoft.com/office/drawing/2014/main" id="{949CF99F-76EA-49DE-8B93-ED0EF8D81269}"/>
              </a:ext>
            </a:extLst>
          </p:cNvPr>
          <p:cNvSpPr/>
          <p:nvPr/>
        </p:nvSpPr>
        <p:spPr>
          <a:xfrm>
            <a:off x="2161185" y="1252110"/>
            <a:ext cx="6192834" cy="4669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0" name="Sprechblase_Position" hidden="1">
            <a:extLst>
              <a:ext uri="{FF2B5EF4-FFF2-40B4-BE49-F238E27FC236}">
                <a16:creationId xmlns="" xmlns:a16="http://schemas.microsoft.com/office/drawing/2014/main" id="{F25B4762-ABC1-4A8A-A8F4-2D8DBD88F9F1}"/>
              </a:ext>
            </a:extLst>
          </p:cNvPr>
          <p:cNvSpPr/>
          <p:nvPr/>
        </p:nvSpPr>
        <p:spPr>
          <a:xfrm>
            <a:off x="5045977" y="5000853"/>
            <a:ext cx="3566121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="" xmlns:a16="http://schemas.microsoft.com/office/drawing/2014/main" id="{20EFB3E8-0AFF-4FD9-9471-97BA090D8E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1185" y="1252109"/>
            <a:ext cx="6192834" cy="46692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6176" name="Rectangle 3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Calling a Table as Composed Value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="" xmlns:a16="http://schemas.microsoft.com/office/drawing/2014/main" id="{BE2E16AF-B77C-46E3-880E-A5138F31B2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6AEFA-F733-4526-930A-5C1ADEC55BFE}" type="datetime1">
              <a:rPr lang="de-DE" smtClean="0"/>
              <a:t>10.06.2021</a:t>
            </a:fld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="" xmlns:a16="http://schemas.microsoft.com/office/drawing/2014/main" id="{21000A0F-26F3-4EB4-BAD8-F685C9A1462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Introduction to Transient Simulations</a:t>
            </a:r>
            <a:endParaRPr lang="en-US" dirty="0"/>
          </a:p>
        </p:txBody>
      </p:sp>
      <p:sp>
        <p:nvSpPr>
          <p:cNvPr id="6153" name="Freeform 9"/>
          <p:cNvSpPr>
            <a:spLocks/>
          </p:cNvSpPr>
          <p:nvPr/>
        </p:nvSpPr>
        <p:spPr bwMode="auto">
          <a:xfrm rot="20239365">
            <a:off x="4760779" y="2331345"/>
            <a:ext cx="138113" cy="211138"/>
          </a:xfrm>
          <a:custGeom>
            <a:avLst/>
            <a:gdLst>
              <a:gd name="T0" fmla="*/ 72 w 138"/>
              <a:gd name="T1" fmla="*/ 0 h 206"/>
              <a:gd name="T2" fmla="*/ 138 w 138"/>
              <a:gd name="T3" fmla="*/ 149 h 206"/>
              <a:gd name="T4" fmla="*/ 88 w 138"/>
              <a:gd name="T5" fmla="*/ 138 h 206"/>
              <a:gd name="T6" fmla="*/ 89 w 138"/>
              <a:gd name="T7" fmla="*/ 206 h 206"/>
              <a:gd name="T8" fmla="*/ 56 w 138"/>
              <a:gd name="T9" fmla="*/ 206 h 206"/>
              <a:gd name="T10" fmla="*/ 55 w 138"/>
              <a:gd name="T11" fmla="*/ 138 h 206"/>
              <a:gd name="T12" fmla="*/ 0 w 138"/>
              <a:gd name="T13" fmla="*/ 149 h 206"/>
              <a:gd name="T14" fmla="*/ 72 w 138"/>
              <a:gd name="T15" fmla="*/ 0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8" h="206">
                <a:moveTo>
                  <a:pt x="72" y="0"/>
                </a:moveTo>
                <a:lnTo>
                  <a:pt x="138" y="149"/>
                </a:lnTo>
                <a:lnTo>
                  <a:pt x="88" y="138"/>
                </a:lnTo>
                <a:lnTo>
                  <a:pt x="89" y="206"/>
                </a:lnTo>
                <a:lnTo>
                  <a:pt x="56" y="206"/>
                </a:lnTo>
                <a:lnTo>
                  <a:pt x="55" y="138"/>
                </a:lnTo>
                <a:lnTo>
                  <a:pt x="0" y="149"/>
                </a:lnTo>
                <a:lnTo>
                  <a:pt x="72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Abgerundetes Rechteck 11"/>
          <p:cNvSpPr/>
          <p:nvPr/>
        </p:nvSpPr>
        <p:spPr>
          <a:xfrm>
            <a:off x="5674129" y="4864645"/>
            <a:ext cx="2937969" cy="851297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rgbClr val="1F497D"/>
                </a:solidFill>
                <a:latin typeface="Arial" charset="0"/>
              </a:rPr>
              <a:t>The table will show on the Tables page in the composed values editor.</a:t>
            </a:r>
          </a:p>
          <a:p>
            <a:pPr algn="ctr"/>
            <a:r>
              <a:rPr lang="en-US" sz="1100" dirty="0">
                <a:solidFill>
                  <a:srgbClr val="1F497D"/>
                </a:solidFill>
                <a:latin typeface="Arial" charset="0"/>
              </a:rPr>
              <a:t>Insert the table as a formula, then close the window</a:t>
            </a:r>
          </a:p>
        </p:txBody>
      </p:sp>
      <p:sp>
        <p:nvSpPr>
          <p:cNvPr id="8" name="AutoShape 7"/>
          <p:cNvSpPr>
            <a:spLocks noChangeArrowheads="1"/>
          </p:cNvSpPr>
          <p:nvPr/>
        </p:nvSpPr>
        <p:spPr bwMode="auto">
          <a:xfrm>
            <a:off x="789981" y="1746249"/>
            <a:ext cx="1285870" cy="340972"/>
          </a:xfrm>
          <a:prstGeom prst="wedgeRoundRectCallout">
            <a:avLst>
              <a:gd name="adj1" fmla="val 56549"/>
              <a:gd name="adj2" fmla="val -90663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Close the window</a:t>
            </a:r>
          </a:p>
        </p:txBody>
      </p:sp>
    </p:spTree>
    <p:extLst>
      <p:ext uri="{BB962C8B-B14F-4D97-AF65-F5344CB8AC3E}">
        <p14:creationId xmlns:p14="http://schemas.microsoft.com/office/powerpoint/2010/main" val="1692465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4.07407E-6 L -0.26007 -0.10208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003" y="-5116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6153" grpId="0" animBg="1"/>
      <p:bldP spid="6153" grpId="1" animBg="1"/>
      <p:bldP spid="12" grpId="0" animBg="1"/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1185" y="1252110"/>
            <a:ext cx="6192834" cy="46692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ahmen_Fenstergröße" hidden="1">
            <a:extLst>
              <a:ext uri="{FF2B5EF4-FFF2-40B4-BE49-F238E27FC236}">
                <a16:creationId xmlns="" xmlns:a16="http://schemas.microsoft.com/office/drawing/2014/main" id="{39FA1613-13CC-43A5-AB8C-29802DA4531A}"/>
              </a:ext>
            </a:extLst>
          </p:cNvPr>
          <p:cNvSpPr/>
          <p:nvPr/>
        </p:nvSpPr>
        <p:spPr>
          <a:xfrm>
            <a:off x="2161185" y="1252110"/>
            <a:ext cx="6192834" cy="4669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0" name="Sprechblase_Position" hidden="1">
            <a:extLst>
              <a:ext uri="{FF2B5EF4-FFF2-40B4-BE49-F238E27FC236}">
                <a16:creationId xmlns="" xmlns:a16="http://schemas.microsoft.com/office/drawing/2014/main" id="{ACCB882E-0386-45AB-B82B-FA6217EEF62E}"/>
              </a:ext>
            </a:extLst>
          </p:cNvPr>
          <p:cNvSpPr/>
          <p:nvPr/>
        </p:nvSpPr>
        <p:spPr>
          <a:xfrm>
            <a:off x="5045977" y="5000853"/>
            <a:ext cx="3566121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sp>
        <p:nvSpPr>
          <p:cNvPr id="6176" name="Rectangle 3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Define an Iteration…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="" xmlns:a16="http://schemas.microsoft.com/office/drawing/2014/main" id="{4BAB72C5-E1DE-4270-82D8-CF16C097C5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BCF3C-F4CC-46C3-9695-BE4DBD2974F7}" type="datetime1">
              <a:rPr lang="de-DE" smtClean="0"/>
              <a:t>10.06.2021</a:t>
            </a:fld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="" xmlns:a16="http://schemas.microsoft.com/office/drawing/2014/main" id="{E5A4601C-A203-49F3-980F-11D7D6A44B4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Introduction to Transient Simulations</a:t>
            </a:r>
            <a:endParaRPr lang="en-US" dirty="0"/>
          </a:p>
        </p:txBody>
      </p:sp>
      <p:sp>
        <p:nvSpPr>
          <p:cNvPr id="6153" name="Freeform 9"/>
          <p:cNvSpPr>
            <a:spLocks/>
          </p:cNvSpPr>
          <p:nvPr/>
        </p:nvSpPr>
        <p:spPr bwMode="auto">
          <a:xfrm rot="20239365">
            <a:off x="2880112" y="1300020"/>
            <a:ext cx="138113" cy="211138"/>
          </a:xfrm>
          <a:custGeom>
            <a:avLst/>
            <a:gdLst>
              <a:gd name="T0" fmla="*/ 72 w 138"/>
              <a:gd name="T1" fmla="*/ 0 h 206"/>
              <a:gd name="T2" fmla="*/ 138 w 138"/>
              <a:gd name="T3" fmla="*/ 149 h 206"/>
              <a:gd name="T4" fmla="*/ 88 w 138"/>
              <a:gd name="T5" fmla="*/ 138 h 206"/>
              <a:gd name="T6" fmla="*/ 89 w 138"/>
              <a:gd name="T7" fmla="*/ 206 h 206"/>
              <a:gd name="T8" fmla="*/ 56 w 138"/>
              <a:gd name="T9" fmla="*/ 206 h 206"/>
              <a:gd name="T10" fmla="*/ 55 w 138"/>
              <a:gd name="T11" fmla="*/ 138 h 206"/>
              <a:gd name="T12" fmla="*/ 0 w 138"/>
              <a:gd name="T13" fmla="*/ 149 h 206"/>
              <a:gd name="T14" fmla="*/ 72 w 138"/>
              <a:gd name="T15" fmla="*/ 0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8" h="206">
                <a:moveTo>
                  <a:pt x="72" y="0"/>
                </a:moveTo>
                <a:lnTo>
                  <a:pt x="138" y="149"/>
                </a:lnTo>
                <a:lnTo>
                  <a:pt x="88" y="138"/>
                </a:lnTo>
                <a:lnTo>
                  <a:pt x="89" y="206"/>
                </a:lnTo>
                <a:lnTo>
                  <a:pt x="56" y="206"/>
                </a:lnTo>
                <a:lnTo>
                  <a:pt x="55" y="138"/>
                </a:lnTo>
                <a:lnTo>
                  <a:pt x="0" y="149"/>
                </a:lnTo>
                <a:lnTo>
                  <a:pt x="72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AutoShape 7"/>
          <p:cNvSpPr>
            <a:spLocks noChangeArrowheads="1"/>
          </p:cNvSpPr>
          <p:nvPr/>
        </p:nvSpPr>
        <p:spPr bwMode="auto">
          <a:xfrm>
            <a:off x="789981" y="4164900"/>
            <a:ext cx="1285870" cy="340972"/>
          </a:xfrm>
          <a:prstGeom prst="wedgeRoundRectCallout">
            <a:avLst>
              <a:gd name="adj1" fmla="val 120747"/>
              <a:gd name="adj2" fmla="val -110776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Click on Iteration</a:t>
            </a:r>
          </a:p>
        </p:txBody>
      </p:sp>
    </p:spTree>
    <p:extLst>
      <p:ext uri="{BB962C8B-B14F-4D97-AF65-F5344CB8AC3E}">
        <p14:creationId xmlns:p14="http://schemas.microsoft.com/office/powerpoint/2010/main" val="934756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11111E-6 L 0.04427 0.38218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05" y="19097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6153" grpId="0" animBg="1"/>
      <p:bldP spid="6153" grpId="1" animBg="1"/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ahmen_Fenstergröße" hidden="1">
            <a:extLst>
              <a:ext uri="{FF2B5EF4-FFF2-40B4-BE49-F238E27FC236}">
                <a16:creationId xmlns="" xmlns:a16="http://schemas.microsoft.com/office/drawing/2014/main" id="{D0CDE887-0BBB-49A3-9C46-06C0BD704D4A}"/>
              </a:ext>
            </a:extLst>
          </p:cNvPr>
          <p:cNvSpPr/>
          <p:nvPr/>
        </p:nvSpPr>
        <p:spPr>
          <a:xfrm>
            <a:off x="2161185" y="1252110"/>
            <a:ext cx="6192834" cy="4669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4" name="Sprechblase_Position" hidden="1">
            <a:extLst>
              <a:ext uri="{FF2B5EF4-FFF2-40B4-BE49-F238E27FC236}">
                <a16:creationId xmlns="" xmlns:a16="http://schemas.microsoft.com/office/drawing/2014/main" id="{065DAA18-A189-4BEA-B299-2BD740862980}"/>
              </a:ext>
            </a:extLst>
          </p:cNvPr>
          <p:cNvSpPr/>
          <p:nvPr/>
        </p:nvSpPr>
        <p:spPr>
          <a:xfrm>
            <a:off x="5045977" y="5000853"/>
            <a:ext cx="3566121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="" xmlns:a16="http://schemas.microsoft.com/office/drawing/2014/main" id="{5E911BAC-C89F-4B58-8CB4-A69A966302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1185" y="1251753"/>
            <a:ext cx="6192831" cy="466919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6176" name="Rectangle 3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Define an Iteration…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="" xmlns:a16="http://schemas.microsoft.com/office/drawing/2014/main" id="{98D47D51-AA6F-4EAD-93B0-7890D39E07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86C20-A495-465C-AB9B-91E5F6F1A948}" type="datetime1">
              <a:rPr lang="de-DE" smtClean="0"/>
              <a:t>10.06.2021</a:t>
            </a:fld>
            <a:endParaRPr lang="en-US"/>
          </a:p>
        </p:txBody>
      </p:sp>
      <p:sp>
        <p:nvSpPr>
          <p:cNvPr id="4" name="Foliennummernplatzhalter 3">
            <a:extLst>
              <a:ext uri="{FF2B5EF4-FFF2-40B4-BE49-F238E27FC236}">
                <a16:creationId xmlns="" xmlns:a16="http://schemas.microsoft.com/office/drawing/2014/main" id="{727B719B-251C-43F5-8974-EB74DC89FD7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Introduction to Transient Simulations</a:t>
            </a:r>
            <a:endParaRPr lang="en-US" dirty="0"/>
          </a:p>
        </p:txBody>
      </p:sp>
      <p:sp>
        <p:nvSpPr>
          <p:cNvPr id="6153" name="Freeform 9"/>
          <p:cNvSpPr>
            <a:spLocks/>
          </p:cNvSpPr>
          <p:nvPr/>
        </p:nvSpPr>
        <p:spPr bwMode="auto">
          <a:xfrm rot="20239365">
            <a:off x="3225970" y="4305622"/>
            <a:ext cx="138113" cy="211138"/>
          </a:xfrm>
          <a:custGeom>
            <a:avLst/>
            <a:gdLst>
              <a:gd name="T0" fmla="*/ 72 w 138"/>
              <a:gd name="T1" fmla="*/ 0 h 206"/>
              <a:gd name="T2" fmla="*/ 138 w 138"/>
              <a:gd name="T3" fmla="*/ 149 h 206"/>
              <a:gd name="T4" fmla="*/ 88 w 138"/>
              <a:gd name="T5" fmla="*/ 138 h 206"/>
              <a:gd name="T6" fmla="*/ 89 w 138"/>
              <a:gd name="T7" fmla="*/ 206 h 206"/>
              <a:gd name="T8" fmla="*/ 56 w 138"/>
              <a:gd name="T9" fmla="*/ 206 h 206"/>
              <a:gd name="T10" fmla="*/ 55 w 138"/>
              <a:gd name="T11" fmla="*/ 138 h 206"/>
              <a:gd name="T12" fmla="*/ 0 w 138"/>
              <a:gd name="T13" fmla="*/ 149 h 206"/>
              <a:gd name="T14" fmla="*/ 72 w 138"/>
              <a:gd name="T15" fmla="*/ 0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8" h="206">
                <a:moveTo>
                  <a:pt x="72" y="0"/>
                </a:moveTo>
                <a:lnTo>
                  <a:pt x="138" y="149"/>
                </a:lnTo>
                <a:lnTo>
                  <a:pt x="88" y="138"/>
                </a:lnTo>
                <a:lnTo>
                  <a:pt x="89" y="206"/>
                </a:lnTo>
                <a:lnTo>
                  <a:pt x="56" y="206"/>
                </a:lnTo>
                <a:lnTo>
                  <a:pt x="55" y="138"/>
                </a:lnTo>
                <a:lnTo>
                  <a:pt x="0" y="149"/>
                </a:lnTo>
                <a:lnTo>
                  <a:pt x="72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AutoShape 7"/>
          <p:cNvSpPr>
            <a:spLocks noChangeArrowheads="1"/>
          </p:cNvSpPr>
          <p:nvPr/>
        </p:nvSpPr>
        <p:spPr bwMode="auto">
          <a:xfrm>
            <a:off x="789984" y="1758593"/>
            <a:ext cx="1285870" cy="340972"/>
          </a:xfrm>
          <a:prstGeom prst="wedgeRoundRectCallout">
            <a:avLst>
              <a:gd name="adj1" fmla="val 53586"/>
              <a:gd name="adj2" fmla="val -86938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Close the window</a:t>
            </a:r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4388632" y="2227814"/>
            <a:ext cx="1421196" cy="567601"/>
          </a:xfrm>
          <a:prstGeom prst="wedgeRoundRectCallout">
            <a:avLst>
              <a:gd name="adj1" fmla="val -31362"/>
              <a:gd name="adj2" fmla="val -80129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Choose  Delta T from ISA as iteration </a:t>
            </a:r>
            <a:r>
              <a:rPr lang="en-US" sz="1000" b="1" dirty="0">
                <a:latin typeface="Arial" charset="0"/>
              </a:rPr>
              <a:t>Variable</a:t>
            </a:r>
            <a:r>
              <a:rPr lang="en-US" sz="1000" dirty="0">
                <a:latin typeface="Arial" charset="0"/>
              </a:rPr>
              <a:t>… </a:t>
            </a:r>
          </a:p>
        </p:txBody>
      </p:sp>
      <p:sp>
        <p:nvSpPr>
          <p:cNvPr id="10" name="AutoShape 7"/>
          <p:cNvSpPr>
            <a:spLocks noChangeArrowheads="1"/>
          </p:cNvSpPr>
          <p:nvPr/>
        </p:nvSpPr>
        <p:spPr bwMode="auto">
          <a:xfrm>
            <a:off x="6010014" y="2238324"/>
            <a:ext cx="1200480" cy="557091"/>
          </a:xfrm>
          <a:prstGeom prst="wedgeRoundRectCallout">
            <a:avLst>
              <a:gd name="adj1" fmla="val 31943"/>
              <a:gd name="adj2" fmla="val -78010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…the composed value as iteration </a:t>
            </a:r>
            <a:r>
              <a:rPr lang="en-US" sz="1000" b="1" dirty="0">
                <a:latin typeface="Arial" charset="0"/>
              </a:rPr>
              <a:t>Target</a:t>
            </a:r>
          </a:p>
        </p:txBody>
      </p:sp>
      <p:sp>
        <p:nvSpPr>
          <p:cNvPr id="11" name="AutoShape 7"/>
          <p:cNvSpPr>
            <a:spLocks noChangeArrowheads="1"/>
          </p:cNvSpPr>
          <p:nvPr/>
        </p:nvSpPr>
        <p:spPr bwMode="auto">
          <a:xfrm>
            <a:off x="7332170" y="2206793"/>
            <a:ext cx="1179456" cy="609642"/>
          </a:xfrm>
          <a:prstGeom prst="wedgeRoundRectCallout">
            <a:avLst>
              <a:gd name="adj1" fmla="val -8253"/>
              <a:gd name="adj2" fmla="val -70325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…and enter the </a:t>
            </a:r>
            <a:r>
              <a:rPr lang="en-US" sz="1000" b="1" dirty="0">
                <a:latin typeface="Arial" charset="0"/>
              </a:rPr>
              <a:t>=</a:t>
            </a:r>
            <a:r>
              <a:rPr lang="en-US" sz="1000" dirty="0">
                <a:latin typeface="Arial" charset="0"/>
              </a:rPr>
              <a:t> sign for the target value</a:t>
            </a:r>
            <a:endParaRPr lang="en-US" sz="1000" b="1" dirty="0">
              <a:latin typeface="Arial" charset="0"/>
            </a:endParaRPr>
          </a:p>
        </p:txBody>
      </p:sp>
      <p:sp>
        <p:nvSpPr>
          <p:cNvPr id="12" name="AutoShape 7"/>
          <p:cNvSpPr>
            <a:spLocks noChangeArrowheads="1"/>
          </p:cNvSpPr>
          <p:nvPr/>
        </p:nvSpPr>
        <p:spPr bwMode="auto">
          <a:xfrm>
            <a:off x="5745108" y="1051907"/>
            <a:ext cx="1587062" cy="593179"/>
          </a:xfrm>
          <a:prstGeom prst="wedgeRoundRectCallout">
            <a:avLst>
              <a:gd name="adj1" fmla="val 89444"/>
              <a:gd name="adj2" fmla="val 97927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Do not forget to activate the iteration, then close the window</a:t>
            </a:r>
          </a:p>
        </p:txBody>
      </p:sp>
    </p:spTree>
    <p:extLst>
      <p:ext uri="{BB962C8B-B14F-4D97-AF65-F5344CB8AC3E}">
        <p14:creationId xmlns:p14="http://schemas.microsoft.com/office/powerpoint/2010/main" val="2295689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4.44444E-6 L -0.09236 -0.40325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18" y="-20162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6153" grpId="0" animBg="1"/>
      <p:bldP spid="6153" grpId="1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ahmen_Fenstergröße" hidden="1">
            <a:extLst>
              <a:ext uri="{FF2B5EF4-FFF2-40B4-BE49-F238E27FC236}">
                <a16:creationId xmlns="" xmlns:a16="http://schemas.microsoft.com/office/drawing/2014/main" id="{9E5E57C2-35A0-47AA-B751-A3DB3A7671E7}"/>
              </a:ext>
            </a:extLst>
          </p:cNvPr>
          <p:cNvSpPr/>
          <p:nvPr/>
        </p:nvSpPr>
        <p:spPr>
          <a:xfrm>
            <a:off x="2161185" y="1252110"/>
            <a:ext cx="6192834" cy="4669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1" name="Sprechblase_Position" hidden="1">
            <a:extLst>
              <a:ext uri="{FF2B5EF4-FFF2-40B4-BE49-F238E27FC236}">
                <a16:creationId xmlns="" xmlns:a16="http://schemas.microsoft.com/office/drawing/2014/main" id="{35161A09-E92B-4DFA-B10F-127D1E565922}"/>
              </a:ext>
            </a:extLst>
          </p:cNvPr>
          <p:cNvSpPr/>
          <p:nvPr/>
        </p:nvSpPr>
        <p:spPr>
          <a:xfrm>
            <a:off x="5045977" y="5000853"/>
            <a:ext cx="3566121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="" xmlns:a16="http://schemas.microsoft.com/office/drawing/2014/main" id="{A37F4011-E1E8-466C-A4E5-5BB9847831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1185" y="1252110"/>
            <a:ext cx="6192832" cy="466919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6176" name="Rectangle 3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Run the Simulation…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="" xmlns:a16="http://schemas.microsoft.com/office/drawing/2014/main" id="{19370289-FCEC-4AC7-9006-055B0B1529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4634F-7C5C-434C-81F8-0E2EBB886545}" type="datetime1">
              <a:rPr lang="de-DE" smtClean="0"/>
              <a:t>10.06.2021</a:t>
            </a:fld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="" xmlns:a16="http://schemas.microsoft.com/office/drawing/2014/main" id="{37524144-FD38-4C5F-A18D-CE67FB5275B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Introduction to Transient Simulations</a:t>
            </a:r>
            <a:endParaRPr lang="en-US" dirty="0"/>
          </a:p>
        </p:txBody>
      </p:sp>
      <p:sp>
        <p:nvSpPr>
          <p:cNvPr id="6153" name="Freeform 9"/>
          <p:cNvSpPr>
            <a:spLocks/>
          </p:cNvSpPr>
          <p:nvPr/>
        </p:nvSpPr>
        <p:spPr bwMode="auto">
          <a:xfrm rot="20239365">
            <a:off x="2880111" y="1300020"/>
            <a:ext cx="138113" cy="211138"/>
          </a:xfrm>
          <a:custGeom>
            <a:avLst/>
            <a:gdLst>
              <a:gd name="T0" fmla="*/ 72 w 138"/>
              <a:gd name="T1" fmla="*/ 0 h 206"/>
              <a:gd name="T2" fmla="*/ 138 w 138"/>
              <a:gd name="T3" fmla="*/ 149 h 206"/>
              <a:gd name="T4" fmla="*/ 88 w 138"/>
              <a:gd name="T5" fmla="*/ 138 h 206"/>
              <a:gd name="T6" fmla="*/ 89 w 138"/>
              <a:gd name="T7" fmla="*/ 206 h 206"/>
              <a:gd name="T8" fmla="*/ 56 w 138"/>
              <a:gd name="T9" fmla="*/ 206 h 206"/>
              <a:gd name="T10" fmla="*/ 55 w 138"/>
              <a:gd name="T11" fmla="*/ 138 h 206"/>
              <a:gd name="T12" fmla="*/ 0 w 138"/>
              <a:gd name="T13" fmla="*/ 149 h 206"/>
              <a:gd name="T14" fmla="*/ 72 w 138"/>
              <a:gd name="T15" fmla="*/ 0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8" h="206">
                <a:moveTo>
                  <a:pt x="72" y="0"/>
                </a:moveTo>
                <a:lnTo>
                  <a:pt x="138" y="149"/>
                </a:lnTo>
                <a:lnTo>
                  <a:pt x="88" y="138"/>
                </a:lnTo>
                <a:lnTo>
                  <a:pt x="89" y="206"/>
                </a:lnTo>
                <a:lnTo>
                  <a:pt x="56" y="206"/>
                </a:lnTo>
                <a:lnTo>
                  <a:pt x="55" y="138"/>
                </a:lnTo>
                <a:lnTo>
                  <a:pt x="0" y="149"/>
                </a:lnTo>
                <a:lnTo>
                  <a:pt x="72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AutoShape 7"/>
          <p:cNvSpPr>
            <a:spLocks noChangeArrowheads="1"/>
          </p:cNvSpPr>
          <p:nvPr/>
        </p:nvSpPr>
        <p:spPr bwMode="auto">
          <a:xfrm>
            <a:off x="789981" y="3554979"/>
            <a:ext cx="1285870" cy="340972"/>
          </a:xfrm>
          <a:prstGeom prst="wedgeRoundRectCallout">
            <a:avLst>
              <a:gd name="adj1" fmla="val 116796"/>
              <a:gd name="adj2" fmla="val -113755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Select Fuel Step</a:t>
            </a:r>
          </a:p>
        </p:txBody>
      </p:sp>
      <p:sp>
        <p:nvSpPr>
          <p:cNvPr id="7" name="Abgerundetes Rechteck 6"/>
          <p:cNvSpPr/>
          <p:nvPr/>
        </p:nvSpPr>
        <p:spPr>
          <a:xfrm>
            <a:off x="5674129" y="4490074"/>
            <a:ext cx="2937969" cy="1225868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rgbClr val="1F497D"/>
                </a:solidFill>
                <a:latin typeface="Arial" charset="0"/>
              </a:rPr>
              <a:t>Now you can run any of the transient simulations. In the following example we use the </a:t>
            </a:r>
            <a:r>
              <a:rPr lang="en-US" sz="1100" b="1" dirty="0">
                <a:solidFill>
                  <a:srgbClr val="1F497D"/>
                </a:solidFill>
                <a:latin typeface="Arial" charset="0"/>
              </a:rPr>
              <a:t>Fuel Step </a:t>
            </a:r>
            <a:r>
              <a:rPr lang="en-US" sz="1100" dirty="0">
                <a:solidFill>
                  <a:srgbClr val="1F497D"/>
                </a:solidFill>
                <a:latin typeface="Arial" charset="0"/>
              </a:rPr>
              <a:t>option. In this option the fuel flow is increased after one second by 10% and remains constant at the new level.</a:t>
            </a:r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789981" y="2005089"/>
            <a:ext cx="1285870" cy="340972"/>
          </a:xfrm>
          <a:prstGeom prst="wedgeRoundRectCallout">
            <a:avLst>
              <a:gd name="adj1" fmla="val 52598"/>
              <a:gd name="adj2" fmla="val -109286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Run the simulation</a:t>
            </a:r>
          </a:p>
        </p:txBody>
      </p:sp>
    </p:spTree>
    <p:extLst>
      <p:ext uri="{BB962C8B-B14F-4D97-AF65-F5344CB8AC3E}">
        <p14:creationId xmlns:p14="http://schemas.microsoft.com/office/powerpoint/2010/main" val="2615933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1.11111E-6 L 0.02482 0.31181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33" y="15579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4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482 0.31181 L 0.02482 0.06852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176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6153" grpId="0" animBg="1"/>
      <p:bldP spid="6153" grpId="1" animBg="1"/>
      <p:bldP spid="6153" grpId="2" animBg="1"/>
      <p:bldP spid="8" grpId="0" animBg="1"/>
      <p:bldP spid="7" grpId="0" animBg="1"/>
      <p:bldP spid="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ahmen_Fenstergröße" hidden="1">
            <a:extLst>
              <a:ext uri="{FF2B5EF4-FFF2-40B4-BE49-F238E27FC236}">
                <a16:creationId xmlns="" xmlns:a16="http://schemas.microsoft.com/office/drawing/2014/main" id="{360C7439-BCC0-4715-854C-5520B2772187}"/>
              </a:ext>
            </a:extLst>
          </p:cNvPr>
          <p:cNvSpPr/>
          <p:nvPr/>
        </p:nvSpPr>
        <p:spPr>
          <a:xfrm>
            <a:off x="2161185" y="1252110"/>
            <a:ext cx="6192834" cy="4669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9" name="Sprechblase_Position" hidden="1">
            <a:extLst>
              <a:ext uri="{FF2B5EF4-FFF2-40B4-BE49-F238E27FC236}">
                <a16:creationId xmlns="" xmlns:a16="http://schemas.microsoft.com/office/drawing/2014/main" id="{D9F4EF7F-923F-46E1-90F6-9F9C85337FE6}"/>
              </a:ext>
            </a:extLst>
          </p:cNvPr>
          <p:cNvSpPr/>
          <p:nvPr/>
        </p:nvSpPr>
        <p:spPr>
          <a:xfrm>
            <a:off x="5045977" y="5000853"/>
            <a:ext cx="3566121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="" xmlns:a16="http://schemas.microsoft.com/office/drawing/2014/main" id="{BF7D7231-EF2D-4EB2-8D2D-1FA2031761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1185" y="1252109"/>
            <a:ext cx="6192834" cy="46692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6176" name="Rectangle 3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Run the Simulation…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="" xmlns:a16="http://schemas.microsoft.com/office/drawing/2014/main" id="{0FD82700-1E72-48A0-83E1-DED802E378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32BFB-9FFD-40BC-8397-45C954F10CF3}" type="datetime1">
              <a:rPr lang="de-DE" smtClean="0"/>
              <a:t>10.06.2021</a:t>
            </a:fld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="" xmlns:a16="http://schemas.microsoft.com/office/drawing/2014/main" id="{D38E917D-F3F2-4B3A-9BC9-07660D5D3B2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Introduction to Transient Simulations</a:t>
            </a:r>
            <a:endParaRPr lang="en-US" dirty="0"/>
          </a:p>
        </p:txBody>
      </p:sp>
      <p:sp>
        <p:nvSpPr>
          <p:cNvPr id="7" name="Abgerundetes Rechteck 6"/>
          <p:cNvSpPr/>
          <p:nvPr/>
        </p:nvSpPr>
        <p:spPr>
          <a:xfrm>
            <a:off x="5674129" y="2037721"/>
            <a:ext cx="2937969" cy="851297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rgbClr val="1F497D"/>
                </a:solidFill>
                <a:latin typeface="Arial" charset="0"/>
              </a:rPr>
              <a:t>In the time span from 5 to 6 seconds the ambient temperature is 20° higher. That yields with constant fuel flow an increase in spool speed and  T4.</a:t>
            </a:r>
          </a:p>
        </p:txBody>
      </p:sp>
      <p:sp>
        <p:nvSpPr>
          <p:cNvPr id="11" name="Abgerundetes Rechteck 10"/>
          <p:cNvSpPr/>
          <p:nvPr/>
        </p:nvSpPr>
        <p:spPr>
          <a:xfrm>
            <a:off x="7239000" y="5754782"/>
            <a:ext cx="1771650" cy="664012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 charset="0"/>
              </a:rPr>
              <a:t>This slide ends the </a:t>
            </a:r>
          </a:p>
          <a:p>
            <a:pPr algn="ctr"/>
            <a:r>
              <a:rPr lang="en-US" sz="1100" b="1" dirty="0">
                <a:latin typeface="Arial" charset="0"/>
              </a:rPr>
              <a:t>Transient Simulation Tutorial</a:t>
            </a:r>
          </a:p>
        </p:txBody>
      </p:sp>
    </p:spTree>
    <p:extLst>
      <p:ext uri="{BB962C8B-B14F-4D97-AF65-F5344CB8AC3E}">
        <p14:creationId xmlns:p14="http://schemas.microsoft.com/office/powerpoint/2010/main" val="471529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7" grpId="0" animBg="1"/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1184" y="1252110"/>
            <a:ext cx="6192833" cy="46692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Sprechblase_Position" hidden="1">
            <a:extLst>
              <a:ext uri="{FF2B5EF4-FFF2-40B4-BE49-F238E27FC236}">
                <a16:creationId xmlns="" xmlns:a16="http://schemas.microsoft.com/office/drawing/2014/main" id="{891268FF-F06E-465F-BEA2-BBBE36E46E43}"/>
              </a:ext>
            </a:extLst>
          </p:cNvPr>
          <p:cNvSpPr/>
          <p:nvPr/>
        </p:nvSpPr>
        <p:spPr>
          <a:xfrm>
            <a:off x="5045977" y="5000853"/>
            <a:ext cx="3566121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sp>
        <p:nvSpPr>
          <p:cNvPr id="14" name="Rahmen_Fenstergröße" hidden="1">
            <a:extLst>
              <a:ext uri="{FF2B5EF4-FFF2-40B4-BE49-F238E27FC236}">
                <a16:creationId xmlns="" xmlns:a16="http://schemas.microsoft.com/office/drawing/2014/main" id="{41FC859F-5AC5-45C3-9A61-5C0490BEC8D3}"/>
              </a:ext>
            </a:extLst>
          </p:cNvPr>
          <p:cNvSpPr/>
          <p:nvPr/>
        </p:nvSpPr>
        <p:spPr>
          <a:xfrm>
            <a:off x="2161185" y="1252110"/>
            <a:ext cx="6192834" cy="4669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6176" name="Rectangle 3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GasTurb 14 Main Window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="" xmlns:a16="http://schemas.microsoft.com/office/drawing/2014/main" id="{8CD39E1F-0F29-44D2-BF39-29132CCA4C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12AA6-B0B3-47CF-85AD-BAB56322DDC8}" type="datetime1">
              <a:rPr lang="de-DE" smtClean="0"/>
              <a:t>10.06.2021</a:t>
            </a:fld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="" xmlns:a16="http://schemas.microsoft.com/office/drawing/2014/main" id="{ACFAD23F-0DF7-47D4-ADF7-B9EAF9B4D65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Introduction to Transient Simulations</a:t>
            </a:r>
            <a:endParaRPr lang="en-US" dirty="0"/>
          </a:p>
        </p:txBody>
      </p:sp>
      <p:sp>
        <p:nvSpPr>
          <p:cNvPr id="6153" name="Freeform 9"/>
          <p:cNvSpPr>
            <a:spLocks/>
          </p:cNvSpPr>
          <p:nvPr/>
        </p:nvSpPr>
        <p:spPr bwMode="auto">
          <a:xfrm rot="20239365">
            <a:off x="5605579" y="4854484"/>
            <a:ext cx="138113" cy="211138"/>
          </a:xfrm>
          <a:custGeom>
            <a:avLst/>
            <a:gdLst>
              <a:gd name="T0" fmla="*/ 72 w 138"/>
              <a:gd name="T1" fmla="*/ 0 h 206"/>
              <a:gd name="T2" fmla="*/ 138 w 138"/>
              <a:gd name="T3" fmla="*/ 149 h 206"/>
              <a:gd name="T4" fmla="*/ 88 w 138"/>
              <a:gd name="T5" fmla="*/ 138 h 206"/>
              <a:gd name="T6" fmla="*/ 89 w 138"/>
              <a:gd name="T7" fmla="*/ 206 h 206"/>
              <a:gd name="T8" fmla="*/ 56 w 138"/>
              <a:gd name="T9" fmla="*/ 206 h 206"/>
              <a:gd name="T10" fmla="*/ 55 w 138"/>
              <a:gd name="T11" fmla="*/ 138 h 206"/>
              <a:gd name="T12" fmla="*/ 0 w 138"/>
              <a:gd name="T13" fmla="*/ 149 h 206"/>
              <a:gd name="T14" fmla="*/ 72 w 138"/>
              <a:gd name="T15" fmla="*/ 0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8" h="206">
                <a:moveTo>
                  <a:pt x="72" y="0"/>
                </a:moveTo>
                <a:lnTo>
                  <a:pt x="138" y="149"/>
                </a:lnTo>
                <a:lnTo>
                  <a:pt x="88" y="138"/>
                </a:lnTo>
                <a:lnTo>
                  <a:pt x="89" y="206"/>
                </a:lnTo>
                <a:lnTo>
                  <a:pt x="56" y="206"/>
                </a:lnTo>
                <a:lnTo>
                  <a:pt x="55" y="138"/>
                </a:lnTo>
                <a:lnTo>
                  <a:pt x="0" y="149"/>
                </a:lnTo>
                <a:lnTo>
                  <a:pt x="72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Ellipse 9"/>
          <p:cNvSpPr/>
          <p:nvPr/>
        </p:nvSpPr>
        <p:spPr>
          <a:xfrm>
            <a:off x="4180103" y="1560638"/>
            <a:ext cx="734291" cy="347713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bgerundetes Rechteck 11"/>
          <p:cNvSpPr/>
          <p:nvPr/>
        </p:nvSpPr>
        <p:spPr>
          <a:xfrm>
            <a:off x="5783889" y="3546593"/>
            <a:ext cx="2626446" cy="476726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rgbClr val="1F497D"/>
                </a:solidFill>
                <a:latin typeface="Arial" charset="0"/>
              </a:rPr>
              <a:t>For this tutorial we will use a 2 Spool </a:t>
            </a:r>
            <a:r>
              <a:rPr lang="en-US" sz="1100" dirty="0" err="1">
                <a:solidFill>
                  <a:srgbClr val="1F497D"/>
                </a:solidFill>
                <a:latin typeface="Arial" charset="0"/>
              </a:rPr>
              <a:t>Turboshaft</a:t>
            </a:r>
            <a:endParaRPr lang="en-US" sz="1100" dirty="0">
              <a:solidFill>
                <a:srgbClr val="1F497D"/>
              </a:solidFill>
              <a:latin typeface="Arial" charset="0"/>
            </a:endParaRPr>
          </a:p>
        </p:txBody>
      </p:sp>
      <p:sp>
        <p:nvSpPr>
          <p:cNvPr id="9" name="Ellipse 8"/>
          <p:cNvSpPr/>
          <p:nvPr/>
        </p:nvSpPr>
        <p:spPr>
          <a:xfrm>
            <a:off x="5985278" y="2224013"/>
            <a:ext cx="1117642" cy="825813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584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1.85185E-6 L -0.279 -0.10209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958" y="-5116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6153" grpId="0" animBg="1"/>
      <p:bldP spid="6153" grpId="1" animBg="1"/>
      <p:bldP spid="10" grpId="0" animBg="1"/>
      <p:bldP spid="12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ahmen_Fenstergröße" hidden="1">
            <a:extLst>
              <a:ext uri="{FF2B5EF4-FFF2-40B4-BE49-F238E27FC236}">
                <a16:creationId xmlns="" xmlns:a16="http://schemas.microsoft.com/office/drawing/2014/main" id="{558CCB63-7FDA-41D0-8C1B-59B26ECF3477}"/>
              </a:ext>
            </a:extLst>
          </p:cNvPr>
          <p:cNvSpPr/>
          <p:nvPr/>
        </p:nvSpPr>
        <p:spPr>
          <a:xfrm>
            <a:off x="2161185" y="1252110"/>
            <a:ext cx="6192834" cy="4669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9" name="Sprechblase_Position" hidden="1">
            <a:extLst>
              <a:ext uri="{FF2B5EF4-FFF2-40B4-BE49-F238E27FC236}">
                <a16:creationId xmlns="" xmlns:a16="http://schemas.microsoft.com/office/drawing/2014/main" id="{53D7DA46-21DB-4613-B2AD-620F7FBAD7FC}"/>
              </a:ext>
            </a:extLst>
          </p:cNvPr>
          <p:cNvSpPr/>
          <p:nvPr/>
        </p:nvSpPr>
        <p:spPr>
          <a:xfrm>
            <a:off x="5045977" y="5000853"/>
            <a:ext cx="3566121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="" xmlns:a16="http://schemas.microsoft.com/office/drawing/2014/main" id="{34729EB0-AA97-40C2-A76C-4F4F11F244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1184" y="1252110"/>
            <a:ext cx="6192835" cy="4669201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6176" name="Rectangle 3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 Need Some Data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="" xmlns:a16="http://schemas.microsoft.com/office/drawing/2014/main" id="{DFF0A629-101B-44FB-995E-EEE59C001C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BD5C1-862E-40CF-B08F-5E910B052EEC}" type="datetime1">
              <a:rPr lang="de-DE" smtClean="0"/>
              <a:t>10.06.2021</a:t>
            </a:fld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="" xmlns:a16="http://schemas.microsoft.com/office/drawing/2014/main" id="{5E826EC2-F96B-4F32-852A-F5BEC9B18E2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Introduction to Transient Simulations</a:t>
            </a:r>
            <a:endParaRPr lang="en-US" dirty="0"/>
          </a:p>
        </p:txBody>
      </p:sp>
      <p:sp>
        <p:nvSpPr>
          <p:cNvPr id="6153" name="Freeform 9"/>
          <p:cNvSpPr>
            <a:spLocks/>
          </p:cNvSpPr>
          <p:nvPr/>
        </p:nvSpPr>
        <p:spPr bwMode="auto">
          <a:xfrm rot="20239365">
            <a:off x="3452566" y="4146594"/>
            <a:ext cx="138113" cy="211138"/>
          </a:xfrm>
          <a:custGeom>
            <a:avLst/>
            <a:gdLst>
              <a:gd name="T0" fmla="*/ 72 w 138"/>
              <a:gd name="T1" fmla="*/ 0 h 206"/>
              <a:gd name="T2" fmla="*/ 138 w 138"/>
              <a:gd name="T3" fmla="*/ 149 h 206"/>
              <a:gd name="T4" fmla="*/ 88 w 138"/>
              <a:gd name="T5" fmla="*/ 138 h 206"/>
              <a:gd name="T6" fmla="*/ 89 w 138"/>
              <a:gd name="T7" fmla="*/ 206 h 206"/>
              <a:gd name="T8" fmla="*/ 56 w 138"/>
              <a:gd name="T9" fmla="*/ 206 h 206"/>
              <a:gd name="T10" fmla="*/ 55 w 138"/>
              <a:gd name="T11" fmla="*/ 138 h 206"/>
              <a:gd name="T12" fmla="*/ 0 w 138"/>
              <a:gd name="T13" fmla="*/ 149 h 206"/>
              <a:gd name="T14" fmla="*/ 72 w 138"/>
              <a:gd name="T15" fmla="*/ 0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8" h="206">
                <a:moveTo>
                  <a:pt x="72" y="0"/>
                </a:moveTo>
                <a:lnTo>
                  <a:pt x="138" y="149"/>
                </a:lnTo>
                <a:lnTo>
                  <a:pt x="88" y="138"/>
                </a:lnTo>
                <a:lnTo>
                  <a:pt x="89" y="206"/>
                </a:lnTo>
                <a:lnTo>
                  <a:pt x="56" y="206"/>
                </a:lnTo>
                <a:lnTo>
                  <a:pt x="55" y="138"/>
                </a:lnTo>
                <a:lnTo>
                  <a:pt x="0" y="149"/>
                </a:lnTo>
                <a:lnTo>
                  <a:pt x="72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" name="AutoShape 7"/>
          <p:cNvSpPr>
            <a:spLocks noChangeArrowheads="1"/>
          </p:cNvSpPr>
          <p:nvPr/>
        </p:nvSpPr>
        <p:spPr bwMode="auto">
          <a:xfrm>
            <a:off x="5987601" y="2155702"/>
            <a:ext cx="1188707" cy="352425"/>
          </a:xfrm>
          <a:prstGeom prst="wedgeRoundRectCallout">
            <a:avLst>
              <a:gd name="adj1" fmla="val -58762"/>
              <a:gd name="adj2" fmla="val 164414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Select the engine model</a:t>
            </a:r>
          </a:p>
        </p:txBody>
      </p:sp>
      <p:sp>
        <p:nvSpPr>
          <p:cNvPr id="16" name="AutoShape 7"/>
          <p:cNvSpPr>
            <a:spLocks noChangeArrowheads="1"/>
          </p:cNvSpPr>
          <p:nvPr/>
        </p:nvSpPr>
        <p:spPr bwMode="auto">
          <a:xfrm>
            <a:off x="6718113" y="4128131"/>
            <a:ext cx="1188707" cy="352425"/>
          </a:xfrm>
          <a:prstGeom prst="wedgeRoundRectCallout">
            <a:avLst>
              <a:gd name="adj1" fmla="val -23395"/>
              <a:gd name="adj2" fmla="val 164414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Open the engine model</a:t>
            </a:r>
          </a:p>
        </p:txBody>
      </p:sp>
    </p:spTree>
    <p:extLst>
      <p:ext uri="{BB962C8B-B14F-4D97-AF65-F5344CB8AC3E}">
        <p14:creationId xmlns:p14="http://schemas.microsoft.com/office/powerpoint/2010/main" val="3584794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59259E-6 L 0.22465 -0.17269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33" y="-8634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0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2465 -0.17269 L 0.37951 0.12592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43" y="14931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6153" grpId="0" animBg="1"/>
      <p:bldP spid="6153" grpId="1" animBg="1"/>
      <p:bldP spid="6153" grpId="2" animBg="1"/>
      <p:bldP spid="15" grpId="0" animBg="1"/>
      <p:bldP spid="15" grpId="1" animBg="1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ahmen_Fenstergröße" hidden="1">
            <a:extLst>
              <a:ext uri="{FF2B5EF4-FFF2-40B4-BE49-F238E27FC236}">
                <a16:creationId xmlns="" xmlns:a16="http://schemas.microsoft.com/office/drawing/2014/main" id="{68CDD31D-18D4-4CD4-92FB-9F9CF63E61A7}"/>
              </a:ext>
            </a:extLst>
          </p:cNvPr>
          <p:cNvSpPr/>
          <p:nvPr/>
        </p:nvSpPr>
        <p:spPr>
          <a:xfrm>
            <a:off x="2161185" y="1252110"/>
            <a:ext cx="6192834" cy="4669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3" name="Sprechblase_Position" hidden="1">
            <a:extLst>
              <a:ext uri="{FF2B5EF4-FFF2-40B4-BE49-F238E27FC236}">
                <a16:creationId xmlns="" xmlns:a16="http://schemas.microsoft.com/office/drawing/2014/main" id="{457B71E5-03E5-43F7-BA50-F3C58A4D147C}"/>
              </a:ext>
            </a:extLst>
          </p:cNvPr>
          <p:cNvSpPr/>
          <p:nvPr/>
        </p:nvSpPr>
        <p:spPr>
          <a:xfrm>
            <a:off x="5045977" y="5000853"/>
            <a:ext cx="3566121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="" xmlns:a16="http://schemas.microsoft.com/office/drawing/2014/main" id="{929E467C-CECF-4346-B831-44C7FF29F0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9540" y="1252110"/>
            <a:ext cx="6214479" cy="468552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6176" name="Rectangle 3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Off-Design Input Data Page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="" xmlns:a16="http://schemas.microsoft.com/office/drawing/2014/main" id="{84D4B3E8-5F93-42F1-A947-E69D714219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9C5D5-10FE-49EA-AA3F-7D30A18AD8E5}" type="datetime1">
              <a:rPr lang="de-DE" smtClean="0"/>
              <a:t>10.06.2021</a:t>
            </a:fld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="" xmlns:a16="http://schemas.microsoft.com/office/drawing/2014/main" id="{3709F4B3-EC04-4C41-9FDF-790857472EC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Introduction to Transient Simulations</a:t>
            </a:r>
            <a:endParaRPr lang="en-US" dirty="0"/>
          </a:p>
        </p:txBody>
      </p:sp>
      <p:sp>
        <p:nvSpPr>
          <p:cNvPr id="6153" name="Freeform 9"/>
          <p:cNvSpPr>
            <a:spLocks/>
          </p:cNvSpPr>
          <p:nvPr/>
        </p:nvSpPr>
        <p:spPr bwMode="auto">
          <a:xfrm rot="20239365">
            <a:off x="3631309" y="3013430"/>
            <a:ext cx="138113" cy="211138"/>
          </a:xfrm>
          <a:custGeom>
            <a:avLst/>
            <a:gdLst>
              <a:gd name="T0" fmla="*/ 72 w 138"/>
              <a:gd name="T1" fmla="*/ 0 h 206"/>
              <a:gd name="T2" fmla="*/ 138 w 138"/>
              <a:gd name="T3" fmla="*/ 149 h 206"/>
              <a:gd name="T4" fmla="*/ 88 w 138"/>
              <a:gd name="T5" fmla="*/ 138 h 206"/>
              <a:gd name="T6" fmla="*/ 89 w 138"/>
              <a:gd name="T7" fmla="*/ 206 h 206"/>
              <a:gd name="T8" fmla="*/ 56 w 138"/>
              <a:gd name="T9" fmla="*/ 206 h 206"/>
              <a:gd name="T10" fmla="*/ 55 w 138"/>
              <a:gd name="T11" fmla="*/ 138 h 206"/>
              <a:gd name="T12" fmla="*/ 0 w 138"/>
              <a:gd name="T13" fmla="*/ 149 h 206"/>
              <a:gd name="T14" fmla="*/ 72 w 138"/>
              <a:gd name="T15" fmla="*/ 0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8" h="206">
                <a:moveTo>
                  <a:pt x="72" y="0"/>
                </a:moveTo>
                <a:lnTo>
                  <a:pt x="138" y="149"/>
                </a:lnTo>
                <a:lnTo>
                  <a:pt x="88" y="138"/>
                </a:lnTo>
                <a:lnTo>
                  <a:pt x="89" y="206"/>
                </a:lnTo>
                <a:lnTo>
                  <a:pt x="56" y="206"/>
                </a:lnTo>
                <a:lnTo>
                  <a:pt x="55" y="138"/>
                </a:lnTo>
                <a:lnTo>
                  <a:pt x="0" y="149"/>
                </a:lnTo>
                <a:lnTo>
                  <a:pt x="72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Ellipse 9"/>
          <p:cNvSpPr/>
          <p:nvPr/>
        </p:nvSpPr>
        <p:spPr>
          <a:xfrm>
            <a:off x="6863593" y="3092047"/>
            <a:ext cx="259484" cy="176639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bgerundetes Rechteck 11"/>
          <p:cNvSpPr/>
          <p:nvPr/>
        </p:nvSpPr>
        <p:spPr>
          <a:xfrm>
            <a:off x="5113620" y="5036135"/>
            <a:ext cx="3499945" cy="664012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rgbClr val="1F497D"/>
                </a:solidFill>
                <a:latin typeface="Arial" charset="0"/>
              </a:rPr>
              <a:t>Run a Single Cycle with </a:t>
            </a:r>
            <a:r>
              <a:rPr lang="en-US" sz="1100" b="1" dirty="0">
                <a:solidFill>
                  <a:srgbClr val="1F497D"/>
                </a:solidFill>
                <a:latin typeface="Arial" charset="0"/>
              </a:rPr>
              <a:t>HPC Spool Speed ZXN = 0.8</a:t>
            </a:r>
            <a:r>
              <a:rPr lang="en-US" sz="1100" dirty="0">
                <a:solidFill>
                  <a:srgbClr val="1F497D"/>
                </a:solidFill>
                <a:latin typeface="Arial" charset="0"/>
              </a:rPr>
              <a:t>. The transient simulation will begin at this operating point.</a:t>
            </a:r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870151" y="1789899"/>
            <a:ext cx="1188707" cy="352425"/>
          </a:xfrm>
          <a:prstGeom prst="wedgeRoundRectCallout">
            <a:avLst>
              <a:gd name="adj1" fmla="val 80992"/>
              <a:gd name="adj2" fmla="val -31770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Run the Off-Design cycle</a:t>
            </a:r>
          </a:p>
        </p:txBody>
      </p:sp>
    </p:spTree>
    <p:extLst>
      <p:ext uri="{BB962C8B-B14F-4D97-AF65-F5344CB8AC3E}">
        <p14:creationId xmlns:p14="http://schemas.microsoft.com/office/powerpoint/2010/main" val="1287297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3.7037E-7 L -0.03402 -0.18009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01" y="-9005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6153" grpId="0" animBg="1"/>
      <p:bldP spid="6153" grpId="1" animBg="1"/>
      <p:bldP spid="10" grpId="0" animBg="1"/>
      <p:bldP spid="12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ahmen_Fenstergröße" hidden="1">
            <a:extLst>
              <a:ext uri="{FF2B5EF4-FFF2-40B4-BE49-F238E27FC236}">
                <a16:creationId xmlns="" xmlns:a16="http://schemas.microsoft.com/office/drawing/2014/main" id="{217114AC-81D9-4833-8BE1-FCF27F743DAA}"/>
              </a:ext>
            </a:extLst>
          </p:cNvPr>
          <p:cNvSpPr/>
          <p:nvPr/>
        </p:nvSpPr>
        <p:spPr>
          <a:xfrm>
            <a:off x="2161185" y="1252110"/>
            <a:ext cx="6192834" cy="4669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3" name="Sprechblase_Position" hidden="1">
            <a:extLst>
              <a:ext uri="{FF2B5EF4-FFF2-40B4-BE49-F238E27FC236}">
                <a16:creationId xmlns="" xmlns:a16="http://schemas.microsoft.com/office/drawing/2014/main" id="{080601D2-83BC-487F-B74C-5294BCCF694B}"/>
              </a:ext>
            </a:extLst>
          </p:cNvPr>
          <p:cNvSpPr/>
          <p:nvPr/>
        </p:nvSpPr>
        <p:spPr>
          <a:xfrm>
            <a:off x="5045977" y="5000853"/>
            <a:ext cx="3566121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="" xmlns:a16="http://schemas.microsoft.com/office/drawing/2014/main" id="{50A92FC1-1FCD-4D95-95C4-2CDDE81685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1185" y="1252110"/>
            <a:ext cx="6192834" cy="46692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6176" name="Rectangle 3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Off-Design Point Summary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="" xmlns:a16="http://schemas.microsoft.com/office/drawing/2014/main" id="{54A56E8B-DE6C-48C3-B7BE-5B70608262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C3444-F5B0-46F8-9827-CA4BA04E4A2C}" type="datetime1">
              <a:rPr lang="de-DE" smtClean="0"/>
              <a:t>10.06.2021</a:t>
            </a:fld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="" xmlns:a16="http://schemas.microsoft.com/office/drawing/2014/main" id="{F214183F-96F7-40C2-9165-1E96E0CC514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Introduction to Transient Simulations</a:t>
            </a:r>
            <a:endParaRPr lang="en-US" dirty="0"/>
          </a:p>
        </p:txBody>
      </p:sp>
      <p:sp>
        <p:nvSpPr>
          <p:cNvPr id="6153" name="Freeform 9"/>
          <p:cNvSpPr>
            <a:spLocks/>
          </p:cNvSpPr>
          <p:nvPr/>
        </p:nvSpPr>
        <p:spPr bwMode="auto">
          <a:xfrm rot="20239365">
            <a:off x="3719627" y="1971427"/>
            <a:ext cx="138113" cy="211138"/>
          </a:xfrm>
          <a:custGeom>
            <a:avLst/>
            <a:gdLst>
              <a:gd name="T0" fmla="*/ 72 w 138"/>
              <a:gd name="T1" fmla="*/ 0 h 206"/>
              <a:gd name="T2" fmla="*/ 138 w 138"/>
              <a:gd name="T3" fmla="*/ 149 h 206"/>
              <a:gd name="T4" fmla="*/ 88 w 138"/>
              <a:gd name="T5" fmla="*/ 138 h 206"/>
              <a:gd name="T6" fmla="*/ 89 w 138"/>
              <a:gd name="T7" fmla="*/ 206 h 206"/>
              <a:gd name="T8" fmla="*/ 56 w 138"/>
              <a:gd name="T9" fmla="*/ 206 h 206"/>
              <a:gd name="T10" fmla="*/ 55 w 138"/>
              <a:gd name="T11" fmla="*/ 138 h 206"/>
              <a:gd name="T12" fmla="*/ 0 w 138"/>
              <a:gd name="T13" fmla="*/ 149 h 206"/>
              <a:gd name="T14" fmla="*/ 72 w 138"/>
              <a:gd name="T15" fmla="*/ 0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8" h="206">
                <a:moveTo>
                  <a:pt x="72" y="0"/>
                </a:moveTo>
                <a:lnTo>
                  <a:pt x="138" y="149"/>
                </a:lnTo>
                <a:lnTo>
                  <a:pt x="88" y="138"/>
                </a:lnTo>
                <a:lnTo>
                  <a:pt x="89" y="206"/>
                </a:lnTo>
                <a:lnTo>
                  <a:pt x="56" y="206"/>
                </a:lnTo>
                <a:lnTo>
                  <a:pt x="55" y="138"/>
                </a:lnTo>
                <a:lnTo>
                  <a:pt x="0" y="149"/>
                </a:lnTo>
                <a:lnTo>
                  <a:pt x="72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Ellipse 9"/>
          <p:cNvSpPr/>
          <p:nvPr/>
        </p:nvSpPr>
        <p:spPr>
          <a:xfrm>
            <a:off x="7138514" y="1952965"/>
            <a:ext cx="621433" cy="176639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bgerundetes Rechteck 11"/>
          <p:cNvSpPr/>
          <p:nvPr/>
        </p:nvSpPr>
        <p:spPr>
          <a:xfrm>
            <a:off x="5059272" y="5057775"/>
            <a:ext cx="3552826" cy="664012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rgbClr val="1F497D"/>
                </a:solidFill>
                <a:latin typeface="Arial" charset="0"/>
              </a:rPr>
              <a:t>At this operating point the shaft power is 308.5kW while at the cycle reference point 934.9 kW are delivered. </a:t>
            </a:r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872851" y="2129604"/>
            <a:ext cx="1188707" cy="352425"/>
          </a:xfrm>
          <a:prstGeom prst="wedgeRoundRectCallout">
            <a:avLst>
              <a:gd name="adj1" fmla="val 61501"/>
              <a:gd name="adj2" fmla="val -182629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Close the result window</a:t>
            </a:r>
          </a:p>
        </p:txBody>
      </p:sp>
    </p:spTree>
    <p:extLst>
      <p:ext uri="{BB962C8B-B14F-4D97-AF65-F5344CB8AC3E}">
        <p14:creationId xmlns:p14="http://schemas.microsoft.com/office/powerpoint/2010/main" val="1018162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2.22222E-6 L -0.14566 -0.05625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292" y="-2824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6153" grpId="0" animBg="1"/>
      <p:bldP spid="6153" grpId="1" animBg="1"/>
      <p:bldP spid="10" grpId="0" animBg="1"/>
      <p:bldP spid="12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ahmen_Fenstergröße" hidden="1">
            <a:extLst>
              <a:ext uri="{FF2B5EF4-FFF2-40B4-BE49-F238E27FC236}">
                <a16:creationId xmlns="" xmlns:a16="http://schemas.microsoft.com/office/drawing/2014/main" id="{D191A248-0F50-4167-AEFC-1DB4241B65EB}"/>
              </a:ext>
            </a:extLst>
          </p:cNvPr>
          <p:cNvSpPr/>
          <p:nvPr/>
        </p:nvSpPr>
        <p:spPr>
          <a:xfrm>
            <a:off x="2161185" y="1252110"/>
            <a:ext cx="6192834" cy="4669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3" name="Sprechblase_Position" hidden="1">
            <a:extLst>
              <a:ext uri="{FF2B5EF4-FFF2-40B4-BE49-F238E27FC236}">
                <a16:creationId xmlns="" xmlns:a16="http://schemas.microsoft.com/office/drawing/2014/main" id="{B9AF6BEB-35ED-4815-AC5B-9189E4E91C40}"/>
              </a:ext>
            </a:extLst>
          </p:cNvPr>
          <p:cNvSpPr/>
          <p:nvPr/>
        </p:nvSpPr>
        <p:spPr>
          <a:xfrm>
            <a:off x="5045977" y="5000853"/>
            <a:ext cx="3566121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="" xmlns:a16="http://schemas.microsoft.com/office/drawing/2014/main" id="{B5019F2E-0E62-43B6-AF61-BC06C566A0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55687" y="1247964"/>
            <a:ext cx="6198332" cy="467334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6176" name="Rectangle 3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Initialize Transient Simulations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="" xmlns:a16="http://schemas.microsoft.com/office/drawing/2014/main" id="{EDCD9066-E196-43D0-91A2-8E3A44A96D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F3C5D-771E-4487-8585-C4AACCDA673B}" type="datetime1">
              <a:rPr lang="de-DE" smtClean="0"/>
              <a:t>10.06.2021</a:t>
            </a:fld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="" xmlns:a16="http://schemas.microsoft.com/office/drawing/2014/main" id="{1519B636-D329-45F2-B57C-96DD62EE333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Introduction to Transient Simulations</a:t>
            </a:r>
            <a:endParaRPr lang="en-US" dirty="0"/>
          </a:p>
        </p:txBody>
      </p:sp>
      <p:sp>
        <p:nvSpPr>
          <p:cNvPr id="6153" name="Freeform 9"/>
          <p:cNvSpPr>
            <a:spLocks/>
          </p:cNvSpPr>
          <p:nvPr/>
        </p:nvSpPr>
        <p:spPr bwMode="auto">
          <a:xfrm rot="20239365">
            <a:off x="2938579" y="1547482"/>
            <a:ext cx="138113" cy="211138"/>
          </a:xfrm>
          <a:custGeom>
            <a:avLst/>
            <a:gdLst>
              <a:gd name="T0" fmla="*/ 72 w 138"/>
              <a:gd name="T1" fmla="*/ 0 h 206"/>
              <a:gd name="T2" fmla="*/ 138 w 138"/>
              <a:gd name="T3" fmla="*/ 149 h 206"/>
              <a:gd name="T4" fmla="*/ 88 w 138"/>
              <a:gd name="T5" fmla="*/ 138 h 206"/>
              <a:gd name="T6" fmla="*/ 89 w 138"/>
              <a:gd name="T7" fmla="*/ 206 h 206"/>
              <a:gd name="T8" fmla="*/ 56 w 138"/>
              <a:gd name="T9" fmla="*/ 206 h 206"/>
              <a:gd name="T10" fmla="*/ 55 w 138"/>
              <a:gd name="T11" fmla="*/ 138 h 206"/>
              <a:gd name="T12" fmla="*/ 0 w 138"/>
              <a:gd name="T13" fmla="*/ 149 h 206"/>
              <a:gd name="T14" fmla="*/ 72 w 138"/>
              <a:gd name="T15" fmla="*/ 0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8" h="206">
                <a:moveTo>
                  <a:pt x="72" y="0"/>
                </a:moveTo>
                <a:lnTo>
                  <a:pt x="138" y="149"/>
                </a:lnTo>
                <a:lnTo>
                  <a:pt x="88" y="138"/>
                </a:lnTo>
                <a:lnTo>
                  <a:pt x="89" y="206"/>
                </a:lnTo>
                <a:lnTo>
                  <a:pt x="56" y="206"/>
                </a:lnTo>
                <a:lnTo>
                  <a:pt x="55" y="138"/>
                </a:lnTo>
                <a:lnTo>
                  <a:pt x="0" y="149"/>
                </a:lnTo>
                <a:lnTo>
                  <a:pt x="72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Abgerundetes Rechteck 11"/>
          <p:cNvSpPr/>
          <p:nvPr/>
        </p:nvSpPr>
        <p:spPr>
          <a:xfrm>
            <a:off x="5059272" y="4868769"/>
            <a:ext cx="3552826" cy="851297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rgbClr val="1F497D"/>
                </a:solidFill>
                <a:latin typeface="Arial" charset="0"/>
              </a:rPr>
              <a:t>Before beginning with transient simulations, a steady state operating line needs to be calculated. These steady state data will be shown together with the transient simulation results for comparison. </a:t>
            </a:r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789981" y="1985248"/>
            <a:ext cx="1285870" cy="493372"/>
          </a:xfrm>
          <a:prstGeom prst="wedgeRoundRectCallout">
            <a:avLst>
              <a:gd name="adj1" fmla="val 55908"/>
              <a:gd name="adj2" fmla="val -85027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Click here to initialize transient simulations</a:t>
            </a:r>
          </a:p>
        </p:txBody>
      </p:sp>
      <p:sp>
        <p:nvSpPr>
          <p:cNvPr id="11" name="AutoShape 7"/>
          <p:cNvSpPr>
            <a:spLocks noChangeArrowheads="1"/>
          </p:cNvSpPr>
          <p:nvPr/>
        </p:nvSpPr>
        <p:spPr bwMode="auto">
          <a:xfrm>
            <a:off x="789981" y="2671298"/>
            <a:ext cx="1274437" cy="352425"/>
          </a:xfrm>
          <a:prstGeom prst="wedgeRoundRectCallout">
            <a:avLst>
              <a:gd name="adj1" fmla="val 120728"/>
              <a:gd name="adj2" fmla="val 18105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Select “Initialize Transient”</a:t>
            </a:r>
          </a:p>
        </p:txBody>
      </p:sp>
    </p:spTree>
    <p:extLst>
      <p:ext uri="{BB962C8B-B14F-4D97-AF65-F5344CB8AC3E}">
        <p14:creationId xmlns:p14="http://schemas.microsoft.com/office/powerpoint/2010/main" val="364315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2.22222E-6 L 0.02969 0.1682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76" y="8403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4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969 0.16829 L 0.04687 0.03195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1" y="-6829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6153" grpId="0" animBg="1"/>
      <p:bldP spid="6153" grpId="1" animBg="1"/>
      <p:bldP spid="6153" grpId="2" animBg="1"/>
      <p:bldP spid="12" grpId="0" animBg="1"/>
      <p:bldP spid="9" grpId="0" animBg="1"/>
      <p:bldP spid="11" grpId="0" animBg="1"/>
      <p:bldP spid="11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ahmen_Fenstergröße" hidden="1">
            <a:extLst>
              <a:ext uri="{FF2B5EF4-FFF2-40B4-BE49-F238E27FC236}">
                <a16:creationId xmlns="" xmlns:a16="http://schemas.microsoft.com/office/drawing/2014/main" id="{D6915036-A80A-46B4-B33C-95E95D06E8DC}"/>
              </a:ext>
            </a:extLst>
          </p:cNvPr>
          <p:cNvSpPr/>
          <p:nvPr/>
        </p:nvSpPr>
        <p:spPr>
          <a:xfrm>
            <a:off x="2161185" y="1252110"/>
            <a:ext cx="6192834" cy="4669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0" name="Sprechblase_Position" hidden="1">
            <a:extLst>
              <a:ext uri="{FF2B5EF4-FFF2-40B4-BE49-F238E27FC236}">
                <a16:creationId xmlns="" xmlns:a16="http://schemas.microsoft.com/office/drawing/2014/main" id="{3B85F596-1DA0-42BE-A261-773053C9CE81}"/>
              </a:ext>
            </a:extLst>
          </p:cNvPr>
          <p:cNvSpPr/>
          <p:nvPr/>
        </p:nvSpPr>
        <p:spPr>
          <a:xfrm>
            <a:off x="5045977" y="5000853"/>
            <a:ext cx="3566121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="" xmlns:a16="http://schemas.microsoft.com/office/drawing/2014/main" id="{B613397A-104E-4316-A823-FA166F4B8C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1188" y="1252110"/>
            <a:ext cx="6192831" cy="466919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6176" name="Rectangle 3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Operating Line in the Compressor Map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="" xmlns:a16="http://schemas.microsoft.com/office/drawing/2014/main" id="{BC767C22-9ACB-4393-93AF-E6EDF5BE26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77E12-BF3A-4563-9678-56EA63BC2CEF}" type="datetime1">
              <a:rPr lang="de-DE" smtClean="0"/>
              <a:t>10.06.2021</a:t>
            </a:fld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="" xmlns:a16="http://schemas.microsoft.com/office/drawing/2014/main" id="{F82F2BC5-2FDD-4349-8734-0BD3311CA4B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Introduction to Transient Simulations</a:t>
            </a:r>
            <a:endParaRPr lang="en-US" dirty="0"/>
          </a:p>
        </p:txBody>
      </p:sp>
      <p:sp>
        <p:nvSpPr>
          <p:cNvPr id="6153" name="Freeform 9"/>
          <p:cNvSpPr>
            <a:spLocks/>
          </p:cNvSpPr>
          <p:nvPr/>
        </p:nvSpPr>
        <p:spPr bwMode="auto">
          <a:xfrm rot="20239365">
            <a:off x="3300531" y="2011950"/>
            <a:ext cx="138113" cy="211138"/>
          </a:xfrm>
          <a:custGeom>
            <a:avLst/>
            <a:gdLst>
              <a:gd name="T0" fmla="*/ 72 w 138"/>
              <a:gd name="T1" fmla="*/ 0 h 206"/>
              <a:gd name="T2" fmla="*/ 138 w 138"/>
              <a:gd name="T3" fmla="*/ 149 h 206"/>
              <a:gd name="T4" fmla="*/ 88 w 138"/>
              <a:gd name="T5" fmla="*/ 138 h 206"/>
              <a:gd name="T6" fmla="*/ 89 w 138"/>
              <a:gd name="T7" fmla="*/ 206 h 206"/>
              <a:gd name="T8" fmla="*/ 56 w 138"/>
              <a:gd name="T9" fmla="*/ 206 h 206"/>
              <a:gd name="T10" fmla="*/ 55 w 138"/>
              <a:gd name="T11" fmla="*/ 138 h 206"/>
              <a:gd name="T12" fmla="*/ 0 w 138"/>
              <a:gd name="T13" fmla="*/ 149 h 206"/>
              <a:gd name="T14" fmla="*/ 72 w 138"/>
              <a:gd name="T15" fmla="*/ 0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8" h="206">
                <a:moveTo>
                  <a:pt x="72" y="0"/>
                </a:moveTo>
                <a:lnTo>
                  <a:pt x="138" y="149"/>
                </a:lnTo>
                <a:lnTo>
                  <a:pt x="88" y="138"/>
                </a:lnTo>
                <a:lnTo>
                  <a:pt x="89" y="206"/>
                </a:lnTo>
                <a:lnTo>
                  <a:pt x="56" y="206"/>
                </a:lnTo>
                <a:lnTo>
                  <a:pt x="55" y="138"/>
                </a:lnTo>
                <a:lnTo>
                  <a:pt x="0" y="149"/>
                </a:lnTo>
                <a:lnTo>
                  <a:pt x="72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Abgerundetes Rechteck 11"/>
          <p:cNvSpPr/>
          <p:nvPr/>
        </p:nvSpPr>
        <p:spPr>
          <a:xfrm>
            <a:off x="5059272" y="5239216"/>
            <a:ext cx="3552826" cy="476726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rgbClr val="1F497D"/>
                </a:solidFill>
                <a:latin typeface="Arial" charset="0"/>
              </a:rPr>
              <a:t>Before closing this window you can look at all the correlations you are interested in.</a:t>
            </a:r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784373" y="1900578"/>
            <a:ext cx="1285870" cy="340972"/>
          </a:xfrm>
          <a:prstGeom prst="wedgeRoundRectCallout">
            <a:avLst>
              <a:gd name="adj1" fmla="val 55246"/>
              <a:gd name="adj2" fmla="val -129598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Close the window</a:t>
            </a:r>
          </a:p>
        </p:txBody>
      </p:sp>
    </p:spTree>
    <p:extLst>
      <p:ext uri="{BB962C8B-B14F-4D97-AF65-F5344CB8AC3E}">
        <p14:creationId xmlns:p14="http://schemas.microsoft.com/office/powerpoint/2010/main" val="3824221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4.81481E-6 L -0.09896 -0.0659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48" y="-331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6153" grpId="0" animBg="1"/>
      <p:bldP spid="6153" grpId="1" animBg="1"/>
      <p:bldP spid="12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ahmen_Fenstergröße" hidden="1">
            <a:extLst>
              <a:ext uri="{FF2B5EF4-FFF2-40B4-BE49-F238E27FC236}">
                <a16:creationId xmlns="" xmlns:a16="http://schemas.microsoft.com/office/drawing/2014/main" id="{C2FB6707-353C-48A9-AC5C-3E8E9895A962}"/>
              </a:ext>
            </a:extLst>
          </p:cNvPr>
          <p:cNvSpPr/>
          <p:nvPr/>
        </p:nvSpPr>
        <p:spPr>
          <a:xfrm>
            <a:off x="2161185" y="1252110"/>
            <a:ext cx="6192834" cy="4669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3" name="Sprechblase_Position" hidden="1">
            <a:extLst>
              <a:ext uri="{FF2B5EF4-FFF2-40B4-BE49-F238E27FC236}">
                <a16:creationId xmlns="" xmlns:a16="http://schemas.microsoft.com/office/drawing/2014/main" id="{18719B2E-B9D9-4971-9B01-1E5C4FE0D2E1}"/>
              </a:ext>
            </a:extLst>
          </p:cNvPr>
          <p:cNvSpPr/>
          <p:nvPr/>
        </p:nvSpPr>
        <p:spPr>
          <a:xfrm>
            <a:off x="5045977" y="5000853"/>
            <a:ext cx="3566121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="" xmlns:a16="http://schemas.microsoft.com/office/drawing/2014/main" id="{DD559010-F709-4586-8C60-E48EE2B86D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6367" y="1252109"/>
            <a:ext cx="6192832" cy="466919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6176" name="Rectangle 3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Off-Design Input Window</a:t>
            </a:r>
            <a:br>
              <a:rPr lang="en-US" dirty="0"/>
            </a:br>
            <a:r>
              <a:rPr lang="en-US" sz="2400" dirty="0"/>
              <a:t>Switch to Transient Simulations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="" xmlns:a16="http://schemas.microsoft.com/office/drawing/2014/main" id="{259503E3-9A47-4A57-AE2E-92719267E5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B16DEA-4BE3-474A-A7FD-767C44E3BC94}" type="datetime1">
              <a:rPr lang="de-DE" smtClean="0"/>
              <a:t>10.06.2021</a:t>
            </a:fld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="" xmlns:a16="http://schemas.microsoft.com/office/drawing/2014/main" id="{90D81E15-138D-47FE-A52A-8F1B54B0FD5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Introduction to Transient Simulations</a:t>
            </a:r>
            <a:endParaRPr lang="en-US" dirty="0"/>
          </a:p>
        </p:txBody>
      </p:sp>
      <p:sp>
        <p:nvSpPr>
          <p:cNvPr id="6153" name="Freeform 9"/>
          <p:cNvSpPr>
            <a:spLocks/>
          </p:cNvSpPr>
          <p:nvPr/>
        </p:nvSpPr>
        <p:spPr bwMode="auto">
          <a:xfrm rot="20239365">
            <a:off x="2943761" y="1397303"/>
            <a:ext cx="138113" cy="211138"/>
          </a:xfrm>
          <a:custGeom>
            <a:avLst/>
            <a:gdLst>
              <a:gd name="T0" fmla="*/ 72 w 138"/>
              <a:gd name="T1" fmla="*/ 0 h 206"/>
              <a:gd name="T2" fmla="*/ 138 w 138"/>
              <a:gd name="T3" fmla="*/ 149 h 206"/>
              <a:gd name="T4" fmla="*/ 88 w 138"/>
              <a:gd name="T5" fmla="*/ 138 h 206"/>
              <a:gd name="T6" fmla="*/ 89 w 138"/>
              <a:gd name="T7" fmla="*/ 206 h 206"/>
              <a:gd name="T8" fmla="*/ 56 w 138"/>
              <a:gd name="T9" fmla="*/ 206 h 206"/>
              <a:gd name="T10" fmla="*/ 55 w 138"/>
              <a:gd name="T11" fmla="*/ 138 h 206"/>
              <a:gd name="T12" fmla="*/ 0 w 138"/>
              <a:gd name="T13" fmla="*/ 149 h 206"/>
              <a:gd name="T14" fmla="*/ 72 w 138"/>
              <a:gd name="T15" fmla="*/ 0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8" h="206">
                <a:moveTo>
                  <a:pt x="72" y="0"/>
                </a:moveTo>
                <a:lnTo>
                  <a:pt x="138" y="149"/>
                </a:lnTo>
                <a:lnTo>
                  <a:pt x="88" y="138"/>
                </a:lnTo>
                <a:lnTo>
                  <a:pt x="89" y="206"/>
                </a:lnTo>
                <a:lnTo>
                  <a:pt x="56" y="206"/>
                </a:lnTo>
                <a:lnTo>
                  <a:pt x="55" y="138"/>
                </a:lnTo>
                <a:lnTo>
                  <a:pt x="0" y="149"/>
                </a:lnTo>
                <a:lnTo>
                  <a:pt x="72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784801" y="1652573"/>
            <a:ext cx="1285870" cy="483847"/>
          </a:xfrm>
          <a:prstGeom prst="wedgeRoundRectCallout">
            <a:avLst>
              <a:gd name="adj1" fmla="val 57374"/>
              <a:gd name="adj2" fmla="val -22644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Click here to run a transient simulation</a:t>
            </a:r>
          </a:p>
        </p:txBody>
      </p:sp>
      <p:sp>
        <p:nvSpPr>
          <p:cNvPr id="11" name="AutoShape 7"/>
          <p:cNvSpPr>
            <a:spLocks noChangeArrowheads="1"/>
          </p:cNvSpPr>
          <p:nvPr/>
        </p:nvSpPr>
        <p:spPr bwMode="auto">
          <a:xfrm>
            <a:off x="784801" y="2914443"/>
            <a:ext cx="1274437" cy="352425"/>
          </a:xfrm>
          <a:prstGeom prst="wedgeRoundRectCallout">
            <a:avLst>
              <a:gd name="adj1" fmla="val 120728"/>
              <a:gd name="adj2" fmla="val 2056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Select “Transient”</a:t>
            </a:r>
          </a:p>
        </p:txBody>
      </p:sp>
      <p:sp>
        <p:nvSpPr>
          <p:cNvPr id="10" name="AutoShape 7"/>
          <p:cNvSpPr>
            <a:spLocks noChangeArrowheads="1"/>
          </p:cNvSpPr>
          <p:nvPr/>
        </p:nvSpPr>
        <p:spPr bwMode="auto">
          <a:xfrm>
            <a:off x="3587492" y="4293148"/>
            <a:ext cx="1369687" cy="464797"/>
          </a:xfrm>
          <a:prstGeom prst="wedgeRoundRectCallout">
            <a:avLst>
              <a:gd name="adj1" fmla="val -23017"/>
              <a:gd name="adj2" fmla="val -116668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Select “Transient” to see the transient input window</a:t>
            </a:r>
          </a:p>
        </p:txBody>
      </p:sp>
    </p:spTree>
    <p:extLst>
      <p:ext uri="{BB962C8B-B14F-4D97-AF65-F5344CB8AC3E}">
        <p14:creationId xmlns:p14="http://schemas.microsoft.com/office/powerpoint/2010/main" val="1361388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1.48148E-6 L 0.08663 0.370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23" y="18519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35" presetClass="path" presetSubtype="0" accel="50000" decel="5000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663 0.3706 L 0.03247 0.25741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08" y="-56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4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247 0.25741 L 0.02465 0.05185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9" y="-10278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6153" grpId="0" animBg="1"/>
      <p:bldP spid="6153" grpId="1" animBg="1"/>
      <p:bldP spid="6153" grpId="2" animBg="1"/>
      <p:bldP spid="6153" grpId="3" animBg="1"/>
      <p:bldP spid="9" grpId="0" animBg="1"/>
      <p:bldP spid="11" grpId="0" animBg="1"/>
      <p:bldP spid="11" grpId="1" animBg="1"/>
      <p:bldP spid="10" grpId="0" animBg="1"/>
      <p:bldP spid="10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7476" y="1252109"/>
            <a:ext cx="6189830" cy="466693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Rahmen_Fenstergröße" hidden="1">
            <a:extLst>
              <a:ext uri="{FF2B5EF4-FFF2-40B4-BE49-F238E27FC236}">
                <a16:creationId xmlns="" xmlns:a16="http://schemas.microsoft.com/office/drawing/2014/main" id="{40CBD5B8-7739-4753-BE28-1B3E74DD7652}"/>
              </a:ext>
            </a:extLst>
          </p:cNvPr>
          <p:cNvSpPr/>
          <p:nvPr/>
        </p:nvSpPr>
        <p:spPr>
          <a:xfrm>
            <a:off x="2161185" y="1252110"/>
            <a:ext cx="6192834" cy="4669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9" name="Sprechblase_Position" hidden="1">
            <a:extLst>
              <a:ext uri="{FF2B5EF4-FFF2-40B4-BE49-F238E27FC236}">
                <a16:creationId xmlns="" xmlns:a16="http://schemas.microsoft.com/office/drawing/2014/main" id="{D778D1A3-728F-426F-B3F7-93E60F552484}"/>
              </a:ext>
            </a:extLst>
          </p:cNvPr>
          <p:cNvSpPr/>
          <p:nvPr/>
        </p:nvSpPr>
        <p:spPr>
          <a:xfrm>
            <a:off x="5045977" y="5000853"/>
            <a:ext cx="3566121" cy="7150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lt1"/>
              </a:solidFill>
            </a:endParaRPr>
          </a:p>
        </p:txBody>
      </p:sp>
      <p:sp>
        <p:nvSpPr>
          <p:cNvPr id="6176" name="Rectangle 3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Setup a Pilots Lever Schedule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="" xmlns:a16="http://schemas.microsoft.com/office/drawing/2014/main" id="{AC2AEC39-EC7E-4D2C-90E0-3B5E5549A5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4339D-CEBB-4C8F-9F0B-849D3A5B15BA}" type="datetime1">
              <a:rPr lang="de-DE" smtClean="0"/>
              <a:t>10.06.2021</a:t>
            </a:fld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="" xmlns:a16="http://schemas.microsoft.com/office/drawing/2014/main" id="{3072C658-D13C-47F7-B36C-3DA1F6731CA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F6D7067-A3EC-48B5-AD33-8A0A08ED16FE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Tutorial: Introduction to Transient Simulations</a:t>
            </a:r>
            <a:endParaRPr lang="en-US" dirty="0"/>
          </a:p>
        </p:txBody>
      </p:sp>
      <p:sp>
        <p:nvSpPr>
          <p:cNvPr id="6153" name="Freeform 9"/>
          <p:cNvSpPr>
            <a:spLocks/>
          </p:cNvSpPr>
          <p:nvPr/>
        </p:nvSpPr>
        <p:spPr bwMode="auto">
          <a:xfrm rot="20239365">
            <a:off x="3000897" y="1803683"/>
            <a:ext cx="138113" cy="211138"/>
          </a:xfrm>
          <a:custGeom>
            <a:avLst/>
            <a:gdLst>
              <a:gd name="T0" fmla="*/ 72 w 138"/>
              <a:gd name="T1" fmla="*/ 0 h 206"/>
              <a:gd name="T2" fmla="*/ 138 w 138"/>
              <a:gd name="T3" fmla="*/ 149 h 206"/>
              <a:gd name="T4" fmla="*/ 88 w 138"/>
              <a:gd name="T5" fmla="*/ 138 h 206"/>
              <a:gd name="T6" fmla="*/ 89 w 138"/>
              <a:gd name="T7" fmla="*/ 206 h 206"/>
              <a:gd name="T8" fmla="*/ 56 w 138"/>
              <a:gd name="T9" fmla="*/ 206 h 206"/>
              <a:gd name="T10" fmla="*/ 55 w 138"/>
              <a:gd name="T11" fmla="*/ 138 h 206"/>
              <a:gd name="T12" fmla="*/ 0 w 138"/>
              <a:gd name="T13" fmla="*/ 149 h 206"/>
              <a:gd name="T14" fmla="*/ 72 w 138"/>
              <a:gd name="T15" fmla="*/ 0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8" h="206">
                <a:moveTo>
                  <a:pt x="72" y="0"/>
                </a:moveTo>
                <a:lnTo>
                  <a:pt x="138" y="149"/>
                </a:lnTo>
                <a:lnTo>
                  <a:pt x="88" y="138"/>
                </a:lnTo>
                <a:lnTo>
                  <a:pt x="89" y="206"/>
                </a:lnTo>
                <a:lnTo>
                  <a:pt x="56" y="206"/>
                </a:lnTo>
                <a:lnTo>
                  <a:pt x="55" y="138"/>
                </a:lnTo>
                <a:lnTo>
                  <a:pt x="0" y="149"/>
                </a:lnTo>
                <a:lnTo>
                  <a:pt x="72" y="0"/>
                </a:lnTo>
                <a:close/>
              </a:path>
            </a:pathLst>
          </a:custGeom>
          <a:solidFill>
            <a:schemeClr val="bg1"/>
          </a:solidFill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Abgerundetes Rechteck 11"/>
          <p:cNvSpPr/>
          <p:nvPr/>
        </p:nvSpPr>
        <p:spPr>
          <a:xfrm>
            <a:off x="5059272" y="5429800"/>
            <a:ext cx="3552826" cy="289441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rgbClr val="1F497D"/>
                </a:solidFill>
                <a:latin typeface="Arial" charset="0"/>
              </a:rPr>
              <a:t>Setup an example Pilots Lever schedule</a:t>
            </a:r>
          </a:p>
        </p:txBody>
      </p:sp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3453694" y="2820626"/>
            <a:ext cx="1285870" cy="340972"/>
          </a:xfrm>
          <a:prstGeom prst="wedgeRoundRectCallout">
            <a:avLst>
              <a:gd name="adj1" fmla="val -25673"/>
              <a:gd name="adj2" fmla="val -246167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Select “Add Point”</a:t>
            </a:r>
          </a:p>
        </p:txBody>
      </p:sp>
      <p:sp>
        <p:nvSpPr>
          <p:cNvPr id="8" name="Ellipse 7"/>
          <p:cNvSpPr/>
          <p:nvPr/>
        </p:nvSpPr>
        <p:spPr>
          <a:xfrm>
            <a:off x="3652087" y="1954917"/>
            <a:ext cx="640483" cy="186164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utoShape 7"/>
          <p:cNvSpPr>
            <a:spLocks noChangeArrowheads="1"/>
          </p:cNvSpPr>
          <p:nvPr/>
        </p:nvSpPr>
        <p:spPr bwMode="auto">
          <a:xfrm>
            <a:off x="5035742" y="2667628"/>
            <a:ext cx="1285870" cy="340972"/>
          </a:xfrm>
          <a:prstGeom prst="wedgeRoundRectCallout">
            <a:avLst>
              <a:gd name="adj1" fmla="val -25673"/>
              <a:gd name="adj2" fmla="val -246167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And click on the marked positions</a:t>
            </a:r>
          </a:p>
        </p:txBody>
      </p:sp>
      <p:sp>
        <p:nvSpPr>
          <p:cNvPr id="11" name="Ellipse 10"/>
          <p:cNvSpPr/>
          <p:nvPr/>
        </p:nvSpPr>
        <p:spPr>
          <a:xfrm>
            <a:off x="5247999" y="1830458"/>
            <a:ext cx="154709" cy="15759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Ellipse 12"/>
          <p:cNvSpPr/>
          <p:nvPr/>
        </p:nvSpPr>
        <p:spPr>
          <a:xfrm>
            <a:off x="6358137" y="1795366"/>
            <a:ext cx="154709" cy="15759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Ellipse 13"/>
          <p:cNvSpPr/>
          <p:nvPr/>
        </p:nvSpPr>
        <p:spPr>
          <a:xfrm>
            <a:off x="7098682" y="2433044"/>
            <a:ext cx="154709" cy="15759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Ellipse 14"/>
          <p:cNvSpPr/>
          <p:nvPr/>
        </p:nvSpPr>
        <p:spPr>
          <a:xfrm>
            <a:off x="7846482" y="2458676"/>
            <a:ext cx="154709" cy="157590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utoShape 7"/>
          <p:cNvSpPr>
            <a:spLocks noChangeArrowheads="1"/>
          </p:cNvSpPr>
          <p:nvPr/>
        </p:nvSpPr>
        <p:spPr bwMode="auto">
          <a:xfrm>
            <a:off x="3453694" y="2958008"/>
            <a:ext cx="1285870" cy="769597"/>
          </a:xfrm>
          <a:prstGeom prst="wedgeRoundRectCallout">
            <a:avLst>
              <a:gd name="adj1" fmla="val -25673"/>
              <a:gd name="adj2" fmla="val -123850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The schedule can be modified by selecting “Move Point” and “Delete Point”</a:t>
            </a:r>
          </a:p>
        </p:txBody>
      </p:sp>
      <p:sp>
        <p:nvSpPr>
          <p:cNvPr id="18" name="AutoShape 7"/>
          <p:cNvSpPr>
            <a:spLocks noChangeArrowheads="1"/>
          </p:cNvSpPr>
          <p:nvPr/>
        </p:nvSpPr>
        <p:spPr bwMode="auto">
          <a:xfrm>
            <a:off x="801615" y="2085403"/>
            <a:ext cx="1285870" cy="455272"/>
          </a:xfrm>
          <a:prstGeom prst="wedgeRoundRectCallout">
            <a:avLst>
              <a:gd name="adj1" fmla="val 55809"/>
              <a:gd name="adj2" fmla="val -94520"/>
              <a:gd name="adj3" fmla="val 1666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 anchorCtr="1"/>
          <a:lstStyle/>
          <a:p>
            <a:pPr algn="ctr"/>
            <a:r>
              <a:rPr lang="en-US" sz="1000" dirty="0">
                <a:latin typeface="Arial" charset="0"/>
              </a:rPr>
              <a:t>Click here to start the transient simulation</a:t>
            </a:r>
          </a:p>
        </p:txBody>
      </p:sp>
    </p:spTree>
    <p:extLst>
      <p:ext uri="{BB962C8B-B14F-4D97-AF65-F5344CB8AC3E}">
        <p14:creationId xmlns:p14="http://schemas.microsoft.com/office/powerpoint/2010/main" val="3117050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xit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6153" grpId="0" animBg="1"/>
      <p:bldP spid="12" grpId="0" animBg="1"/>
      <p:bldP spid="9" grpId="0" animBg="1"/>
      <p:bldP spid="9" grpId="1" animBg="1"/>
      <p:bldP spid="8" grpId="0" animBg="1"/>
      <p:bldP spid="10" grpId="0" animBg="1"/>
      <p:bldP spid="10" grpId="1" animBg="1"/>
      <p:bldP spid="10" grpId="2" animBg="1"/>
      <p:bldP spid="11" grpId="0" animBg="1"/>
      <p:bldP spid="13" grpId="0" animBg="1"/>
      <p:bldP spid="14" grpId="0" animBg="1"/>
      <p:bldP spid="15" grpId="0" animBg="1"/>
      <p:bldP spid="17" grpId="0" animBg="1"/>
      <p:bldP spid="17" grpId="1" animBg="1"/>
      <p:bldP spid="18" grpId="0" animBg="1"/>
      <p:bldP spid="18" grpId="1" animBg="1"/>
    </p:bldLst>
  </p:timing>
</p:sld>
</file>

<file path=ppt/theme/theme1.xml><?xml version="1.0" encoding="utf-8"?>
<a:theme xmlns:a="http://schemas.openxmlformats.org/drawingml/2006/main" name="Office">
  <a:themeElements>
    <a:clrScheme name="GasTurb">
      <a:dk1>
        <a:srgbClr val="000000"/>
      </a:dk1>
      <a:lt1>
        <a:srgbClr val="FFFFFF"/>
      </a:lt1>
      <a:dk2>
        <a:srgbClr val="B35ADB"/>
      </a:dk2>
      <a:lt2>
        <a:srgbClr val="444444"/>
      </a:lt2>
      <a:accent1>
        <a:srgbClr val="98A6AE"/>
      </a:accent1>
      <a:accent2>
        <a:srgbClr val="A8B8C1"/>
      </a:accent2>
      <a:accent3>
        <a:srgbClr val="042032"/>
      </a:accent3>
      <a:accent4>
        <a:srgbClr val="0583CB"/>
      </a:accent4>
      <a:accent5>
        <a:srgbClr val="9CD2FF"/>
      </a:accent5>
      <a:accent6>
        <a:srgbClr val="EBEDF0"/>
      </a:accent6>
      <a:hlink>
        <a:srgbClr val="A1A1A1"/>
      </a:hlink>
      <a:folHlink>
        <a:srgbClr val="FFFFFF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rtlCol="0">
        <a:spAutoFit/>
      </a:bodyPr>
      <a:lstStyle>
        <a:defPPr algn="l">
          <a:spcAft>
            <a:spcPts val="600"/>
          </a:spcAft>
          <a:defRPr sz="1200" dirty="0" err="1" smtClean="0"/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861</Words>
  <Application>Microsoft Office PowerPoint</Application>
  <PresentationFormat>Bildschirmpräsentation (4:3)</PresentationFormat>
  <Paragraphs>155</Paragraphs>
  <Slides>19</Slides>
  <Notes>18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19</vt:i4>
      </vt:variant>
    </vt:vector>
  </HeadingPairs>
  <TitlesOfParts>
    <vt:vector size="20" baseType="lpstr">
      <vt:lpstr>Office</vt:lpstr>
      <vt:lpstr>PowerPoint-Präsentation</vt:lpstr>
      <vt:lpstr>GasTurb 14 Main Window</vt:lpstr>
      <vt:lpstr>We Need Some Data</vt:lpstr>
      <vt:lpstr>Off-Design Input Data Page</vt:lpstr>
      <vt:lpstr>Off-Design Point Summary</vt:lpstr>
      <vt:lpstr>Initialize Transient Simulations</vt:lpstr>
      <vt:lpstr>Operating Line in the Compressor Map</vt:lpstr>
      <vt:lpstr>Off-Design Input Window Switch to Transient Simulations</vt:lpstr>
      <vt:lpstr>Setup a Pilots Lever Schedule</vt:lpstr>
      <vt:lpstr>Transient Output Overview</vt:lpstr>
      <vt:lpstr>Compressor Map</vt:lpstr>
      <vt:lpstr>Simulations with Disabled Control System</vt:lpstr>
      <vt:lpstr>Making any Input Quantity a  Function of Time</vt:lpstr>
      <vt:lpstr>Making any Input Quantity a  Function of Time</vt:lpstr>
      <vt:lpstr>Calling a Table as Composed Value</vt:lpstr>
      <vt:lpstr>Define an Iteration…</vt:lpstr>
      <vt:lpstr>Define an Iteration…</vt:lpstr>
      <vt:lpstr>Run the Simulation…</vt:lpstr>
      <vt:lpstr>Run the Simulation…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GasTurb GmbH</dc:creator>
  <cp:lastModifiedBy>Cäsar, Jonas</cp:lastModifiedBy>
  <cp:revision>90</cp:revision>
  <dcterms:created xsi:type="dcterms:W3CDTF">2020-11-18T09:59:32Z</dcterms:created>
  <dcterms:modified xsi:type="dcterms:W3CDTF">2021-06-10T09:49:14Z</dcterms:modified>
</cp:coreProperties>
</file>