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82" r:id="rId2"/>
    <p:sldId id="330" r:id="rId3"/>
    <p:sldId id="355" r:id="rId4"/>
    <p:sldId id="356" r:id="rId5"/>
    <p:sldId id="357" r:id="rId6"/>
    <p:sldId id="358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5A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48"/>
    <p:restoredTop sz="94688"/>
  </p:normalViewPr>
  <p:slideViewPr>
    <p:cSldViewPr snapToGrid="0" snapToObjects="1" showGuides="1">
      <p:cViewPr varScale="1">
        <p:scale>
          <a:sx n="107" d="100"/>
          <a:sy n="107" d="100"/>
        </p:scale>
        <p:origin x="-19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2EED7-B1A1-4A47-9D9A-049087173050}" type="datetimeFigureOut">
              <a:rPr lang="de-DE" smtClean="0"/>
              <a:t>10.06.2021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C560C-6A28-0447-8A38-42D0C45BED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8478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2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006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11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5081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12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7185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13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5164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14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0654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15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9361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16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7144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17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5985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18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640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3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28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4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11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5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354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6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0251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7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19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8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9581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9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338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10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5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2000" y="1440000"/>
            <a:ext cx="3960000" cy="486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800" b="1">
                <a:solidFill>
                  <a:srgbClr val="B45AD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Name der</a:t>
            </a:r>
            <a:br>
              <a:rPr lang="de-DE" dirty="0"/>
            </a:br>
            <a:r>
              <a:rPr lang="de-DE" dirty="0"/>
              <a:t>Präsentation</a:t>
            </a:r>
          </a:p>
        </p:txBody>
      </p:sp>
      <p:pic>
        <p:nvPicPr>
          <p:cNvPr id="4" name="Grafik 3" descr="Ein Bild, das Spiegel, Reflexion, schließen enthält.&#10;&#10;Automatisch generierte Beschreibung">
            <a:extLst>
              <a:ext uri="{FF2B5EF4-FFF2-40B4-BE49-F238E27FC236}">
                <a16:creationId xmlns="" xmlns:a16="http://schemas.microsoft.com/office/drawing/2014/main" id="{762749F1-D8C3-4340-9341-054A7B68CF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34228" y="1440746"/>
            <a:ext cx="4381500" cy="3581400"/>
          </a:xfrm>
          <a:prstGeom prst="rect">
            <a:avLst/>
          </a:prstGeom>
        </p:spPr>
      </p:pic>
      <p:sp>
        <p:nvSpPr>
          <p:cNvPr id="15" name="Datumsplatzhalter 14">
            <a:extLst>
              <a:ext uri="{FF2B5EF4-FFF2-40B4-BE49-F238E27FC236}">
                <a16:creationId xmlns="" xmlns:a16="http://schemas.microsoft.com/office/drawing/2014/main" id="{3D7595FE-711A-4449-B880-7CB488C79B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8000"/>
            <a:ext cx="1260000" cy="360000"/>
          </a:xfrm>
          <a:prstGeom prst="rect">
            <a:avLst/>
          </a:prstGeom>
        </p:spPr>
        <p:txBody>
          <a:bodyPr/>
          <a:lstStyle/>
          <a:p>
            <a:pPr algn="r"/>
            <a:fld id="{49021F99-8DD8-4844-B417-9A59078FB392}" type="datetime1">
              <a:rPr lang="de-DE" smtClean="0"/>
              <a:t>10.06.2021</a:t>
            </a:fld>
            <a:endParaRPr lang="de-DE"/>
          </a:p>
        </p:txBody>
      </p:sp>
      <p:sp>
        <p:nvSpPr>
          <p:cNvPr id="22" name="Textfeld 21">
            <a:extLst>
              <a:ext uri="{FF2B5EF4-FFF2-40B4-BE49-F238E27FC236}">
                <a16:creationId xmlns="" xmlns:a16="http://schemas.microsoft.com/office/drawing/2014/main" id="{8E7E7E93-DC5F-6F4D-B88D-74079E77BBFB}"/>
              </a:ext>
            </a:extLst>
          </p:cNvPr>
          <p:cNvSpPr txBox="1"/>
          <p:nvPr userDrawn="1"/>
        </p:nvSpPr>
        <p:spPr>
          <a:xfrm>
            <a:off x="1258223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>
                <a:solidFill>
                  <a:schemeClr val="bg2">
                    <a:alpha val="50000"/>
                  </a:schemeClr>
                </a:solidFill>
              </a:rPr>
              <a:t>|  © GasTurb GmbH </a:t>
            </a:r>
            <a:r>
              <a:rPr lang="de-DE" sz="1200" dirty="0" smtClean="0">
                <a:solidFill>
                  <a:schemeClr val="bg2">
                    <a:alpha val="50000"/>
                  </a:schemeClr>
                </a:solidFill>
              </a:rPr>
              <a:t>2021</a:t>
            </a:r>
            <a:endParaRPr lang="de-DE" sz="1200" dirty="0">
              <a:solidFill>
                <a:schemeClr val="bg2"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845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="" xmlns:a16="http://schemas.microsoft.com/office/drawing/2014/main" id="{AA54B71A-998B-3C42-B378-59B7D7C38E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1800" y="1440000"/>
            <a:ext cx="3960000" cy="4860000"/>
          </a:xfrm>
        </p:spPr>
        <p:txBody>
          <a:bodyPr/>
          <a:lstStyle>
            <a:lvl1pPr>
              <a:defRPr sz="1600" b="1"/>
            </a:lvl1pPr>
            <a:lvl2pPr>
              <a:defRPr sz="1600" b="1"/>
            </a:lvl2pPr>
            <a:lvl3pPr>
              <a:defRPr sz="1600" b="1"/>
            </a:lvl3pPr>
            <a:lvl4pPr>
              <a:defRPr sz="1600" b="1"/>
            </a:lvl4pPr>
            <a:lvl5pPr>
              <a:defRPr sz="1600" b="1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="" xmlns:a16="http://schemas.microsoft.com/office/drawing/2014/main" id="{8181C9C3-8423-7A49-8A17-1361496BB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="" xmlns:a16="http://schemas.microsoft.com/office/drawing/2014/main" id="{EE90E039-1795-8F4F-8A8D-0562E8EC2FEB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28" name="Datumsplatzhalter 27">
            <a:extLst>
              <a:ext uri="{FF2B5EF4-FFF2-40B4-BE49-F238E27FC236}">
                <a16:creationId xmlns="" xmlns:a16="http://schemas.microsoft.com/office/drawing/2014/main" id="{037767AB-8017-C34A-89CC-BD0CCECD65D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780000" y="6498000"/>
            <a:ext cx="1260000" cy="360000"/>
          </a:xfrm>
          <a:prstGeom prst="rect">
            <a:avLst/>
          </a:prstGeom>
        </p:spPr>
        <p:txBody>
          <a:bodyPr/>
          <a:lstStyle/>
          <a:p>
            <a:pPr algn="r"/>
            <a:fld id="{D42F6FD1-DABD-428E-8100-6D14297288D8}" type="datetime1">
              <a:rPr lang="de-DE" smtClean="0"/>
              <a:t>10.06.2021</a:t>
            </a:fld>
            <a:endParaRPr lang="de-DE"/>
          </a:p>
        </p:txBody>
      </p:sp>
      <p:sp>
        <p:nvSpPr>
          <p:cNvPr id="29" name="Fußzeilenplatzhalter 28">
            <a:extLst>
              <a:ext uri="{FF2B5EF4-FFF2-40B4-BE49-F238E27FC236}">
                <a16:creationId xmlns="" xmlns:a16="http://schemas.microsoft.com/office/drawing/2014/main" id="{325680AD-BD23-E345-8F62-3143885A314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Tutorial: Control System Simulation</a:t>
            </a:r>
            <a:endParaRPr lang="de-DE" b="1"/>
          </a:p>
        </p:txBody>
      </p:sp>
      <p:sp>
        <p:nvSpPr>
          <p:cNvPr id="30" name="Foliennummernplatzhalter 29">
            <a:extLst>
              <a:ext uri="{FF2B5EF4-FFF2-40B4-BE49-F238E27FC236}">
                <a16:creationId xmlns="" xmlns:a16="http://schemas.microsoft.com/office/drawing/2014/main" id="{A64CF172-1769-4445-9DDB-668A5CB60B7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31" name="Textfeld 30">
            <a:extLst>
              <a:ext uri="{FF2B5EF4-FFF2-40B4-BE49-F238E27FC236}">
                <a16:creationId xmlns="" xmlns:a16="http://schemas.microsoft.com/office/drawing/2014/main" id="{CE72AF00-A87B-024C-A656-AE7C82EF9E21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>
                <a:solidFill>
                  <a:schemeClr val="bg2">
                    <a:alpha val="50000"/>
                  </a:schemeClr>
                </a:solidFill>
              </a:rPr>
              <a:t>|  © GasTurb GmbH </a:t>
            </a:r>
            <a:r>
              <a:rPr lang="de-DE" sz="1200" dirty="0" smtClean="0">
                <a:solidFill>
                  <a:schemeClr val="bg2">
                    <a:alpha val="50000"/>
                  </a:schemeClr>
                </a:solidFill>
              </a:rPr>
              <a:t>2021</a:t>
            </a:r>
            <a:endParaRPr lang="de-DE" sz="1200" dirty="0">
              <a:solidFill>
                <a:schemeClr val="bg2"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530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91092163-583A-2F4B-BFDE-7EFCB995F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="" xmlns:a16="http://schemas.microsoft.com/office/drawing/2014/main" id="{AA54B71A-998B-3C42-B378-59B7D7C38E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1800" y="1440000"/>
            <a:ext cx="3960000" cy="4860000"/>
          </a:xfrm>
        </p:spPr>
        <p:txBody>
          <a:bodyPr/>
          <a:lstStyle>
            <a:lvl1pPr>
              <a:spcBef>
                <a:spcPts val="0"/>
              </a:spcBef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="" xmlns:a16="http://schemas.microsoft.com/office/drawing/2014/main" id="{9087E3F6-B1CF-1448-BC0C-184E33765E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52000" y="1439862"/>
            <a:ext cx="3960000" cy="2700000"/>
          </a:xfrm>
        </p:spPr>
        <p:txBody>
          <a:bodyPr/>
          <a:lstStyle/>
          <a:p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="" xmlns:a16="http://schemas.microsoft.com/office/drawing/2014/main" id="{B4D44C8A-79F3-A44D-87F1-F317CACA4AAD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13" name="Datumsplatzhalter 12">
            <a:extLst>
              <a:ext uri="{FF2B5EF4-FFF2-40B4-BE49-F238E27FC236}">
                <a16:creationId xmlns="" xmlns:a16="http://schemas.microsoft.com/office/drawing/2014/main" id="{365C1F17-23E8-634A-92BF-C2B526E18203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780000" y="6498000"/>
            <a:ext cx="1260000" cy="360000"/>
          </a:xfrm>
          <a:prstGeom prst="rect">
            <a:avLst/>
          </a:prstGeom>
        </p:spPr>
        <p:txBody>
          <a:bodyPr/>
          <a:lstStyle/>
          <a:p>
            <a:pPr algn="r"/>
            <a:fld id="{65AB22C0-A734-4697-AADB-CFBC4B9143A8}" type="datetime1">
              <a:rPr lang="de-DE" smtClean="0"/>
              <a:t>10.06.2021</a:t>
            </a:fld>
            <a:endParaRPr lang="de-DE"/>
          </a:p>
        </p:txBody>
      </p:sp>
      <p:sp>
        <p:nvSpPr>
          <p:cNvPr id="14" name="Fußzeilenplatzhalter 13">
            <a:extLst>
              <a:ext uri="{FF2B5EF4-FFF2-40B4-BE49-F238E27FC236}">
                <a16:creationId xmlns="" xmlns:a16="http://schemas.microsoft.com/office/drawing/2014/main" id="{174BDC40-CB9C-1844-AA3C-158DC76766E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Tutorial: Control System Simulation</a:t>
            </a:r>
            <a:endParaRPr lang="de-DE" b="1"/>
          </a:p>
        </p:txBody>
      </p:sp>
      <p:sp>
        <p:nvSpPr>
          <p:cNvPr id="15" name="Foliennummernplatzhalter 14">
            <a:extLst>
              <a:ext uri="{FF2B5EF4-FFF2-40B4-BE49-F238E27FC236}">
                <a16:creationId xmlns="" xmlns:a16="http://schemas.microsoft.com/office/drawing/2014/main" id="{A3522CDE-30BA-D540-852F-15132EAB307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="" xmlns:a16="http://schemas.microsoft.com/office/drawing/2014/main" id="{B98ECBA5-300B-FA4F-BF8A-E60E8952D827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>
                <a:solidFill>
                  <a:schemeClr val="bg2">
                    <a:alpha val="50000"/>
                  </a:schemeClr>
                </a:solidFill>
              </a:rPr>
              <a:t>|  © GasTurb GmbH </a:t>
            </a:r>
            <a:r>
              <a:rPr lang="de-DE" sz="1200" dirty="0" smtClean="0">
                <a:solidFill>
                  <a:schemeClr val="bg2">
                    <a:alpha val="50000"/>
                  </a:schemeClr>
                </a:solidFill>
              </a:rPr>
              <a:t>2021</a:t>
            </a:r>
            <a:endParaRPr lang="de-DE" sz="1200" dirty="0">
              <a:solidFill>
                <a:schemeClr val="bg2"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93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91092163-583A-2F4B-BFDE-7EFCB995F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="" xmlns:a16="http://schemas.microsoft.com/office/drawing/2014/main" id="{AA54B71A-998B-3C42-B378-59B7D7C38E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1800" y="1440000"/>
            <a:ext cx="3960000" cy="48600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Inhaltsplatzhalter 6">
            <a:extLst>
              <a:ext uri="{FF2B5EF4-FFF2-40B4-BE49-F238E27FC236}">
                <a16:creationId xmlns="" xmlns:a16="http://schemas.microsoft.com/office/drawing/2014/main" id="{2E02AABC-6200-E643-B58A-7FCDADB10A3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52000" y="1440000"/>
            <a:ext cx="3960000" cy="48600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="" xmlns:a16="http://schemas.microsoft.com/office/drawing/2014/main" id="{E64D325D-0967-244D-A5A0-D8883BE01077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="" xmlns:a16="http://schemas.microsoft.com/office/drawing/2014/main" id="{3A438B45-F881-2246-94A0-2FF39D2DCB54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780000" y="6498000"/>
            <a:ext cx="1260000" cy="360000"/>
          </a:xfrm>
          <a:prstGeom prst="rect">
            <a:avLst/>
          </a:prstGeom>
        </p:spPr>
        <p:txBody>
          <a:bodyPr/>
          <a:lstStyle/>
          <a:p>
            <a:pPr algn="r"/>
            <a:fld id="{D50D94F8-3B81-47F4-A7EF-0179F81B943E}" type="datetime1">
              <a:rPr lang="de-DE" smtClean="0"/>
              <a:t>10.06.2021</a:t>
            </a:fld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="" xmlns:a16="http://schemas.microsoft.com/office/drawing/2014/main" id="{8E2E0CD9-DBFD-C747-BEC0-E4EFED4657F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Tutorial: Control System Simulation</a:t>
            </a:r>
            <a:endParaRPr lang="de-DE" b="1"/>
          </a:p>
        </p:txBody>
      </p:sp>
      <p:sp>
        <p:nvSpPr>
          <p:cNvPr id="12" name="Foliennummernplatzhalter 11">
            <a:extLst>
              <a:ext uri="{FF2B5EF4-FFF2-40B4-BE49-F238E27FC236}">
                <a16:creationId xmlns="" xmlns:a16="http://schemas.microsoft.com/office/drawing/2014/main" id="{9A7BFD55-777A-734B-954A-4C53C9872B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="" xmlns:a16="http://schemas.microsoft.com/office/drawing/2014/main" id="{68F7F9F0-3592-0C4B-8E97-4BDA795EF13F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>
                <a:solidFill>
                  <a:schemeClr val="bg2">
                    <a:alpha val="50000"/>
                  </a:schemeClr>
                </a:solidFill>
              </a:rPr>
              <a:t>|  © GasTurb GmbH </a:t>
            </a:r>
            <a:r>
              <a:rPr lang="de-DE" sz="1200" dirty="0" smtClean="0">
                <a:solidFill>
                  <a:schemeClr val="bg2">
                    <a:alpha val="50000"/>
                  </a:schemeClr>
                </a:solidFill>
              </a:rPr>
              <a:t>2021</a:t>
            </a:r>
            <a:endParaRPr lang="de-DE" sz="1200" dirty="0">
              <a:solidFill>
                <a:schemeClr val="bg2"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453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15CD8406-B977-4397-A547-15D75082D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28C0A1CF-1ECE-4775-A946-77ADBEAFAC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fld id="{FC702470-8AE9-4E48-9C5F-817F252A268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CE553A56-9056-4587-A420-631E149F40E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Tutorial: Control System Simulation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="" xmlns:a16="http://schemas.microsoft.com/office/drawing/2014/main" id="{E882EAB0-54E9-4FD0-81B6-3EB9202F6962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>
                <a:solidFill>
                  <a:schemeClr val="bg2">
                    <a:alpha val="50000"/>
                  </a:schemeClr>
                </a:solidFill>
              </a:rPr>
              <a:t>|  © GasTurb GmbH </a:t>
            </a:r>
            <a:r>
              <a:rPr lang="de-DE" sz="1200" dirty="0" smtClean="0">
                <a:solidFill>
                  <a:schemeClr val="bg2">
                    <a:alpha val="50000"/>
                  </a:schemeClr>
                </a:solidFill>
              </a:rPr>
              <a:t>2021</a:t>
            </a:r>
            <a:endParaRPr lang="de-DE" sz="1200" dirty="0">
              <a:solidFill>
                <a:schemeClr val="bg2">
                  <a:alpha val="50000"/>
                </a:schemeClr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="" xmlns:a16="http://schemas.microsoft.com/office/drawing/2014/main" id="{DEC7080A-1453-4FAC-9AF2-32CEAD79DDA3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8" name="Datumsplatzhalter 5">
            <a:extLst>
              <a:ext uri="{FF2B5EF4-FFF2-40B4-BE49-F238E27FC236}">
                <a16:creationId xmlns="" xmlns:a16="http://schemas.microsoft.com/office/drawing/2014/main" id="{7D24E239-5213-4346-BEF6-82202CA0E76C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780000" y="6498000"/>
            <a:ext cx="1260000" cy="360000"/>
          </a:xfrm>
          <a:prstGeom prst="rect">
            <a:avLst/>
          </a:prstGeom>
        </p:spPr>
        <p:txBody>
          <a:bodyPr/>
          <a:lstStyle/>
          <a:p>
            <a:pPr algn="r"/>
            <a:fld id="{66848BB2-AE74-435D-97E1-92794EAC43D2}" type="datetime1">
              <a:rPr lang="de-DE" smtClean="0"/>
              <a:t>10.06.2021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0193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ß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="" xmlns:a16="http://schemas.microsoft.com/office/drawing/2014/main" id="{2A78F88F-EFCE-F446-97FF-49593E3DA5F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2000" y="1440000"/>
            <a:ext cx="3960000" cy="486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800" b="1">
                <a:solidFill>
                  <a:srgbClr val="B45AD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!</a:t>
            </a:r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="" xmlns:a16="http://schemas.microsoft.com/office/drawing/2014/main" id="{ED03E7CB-462F-2244-9992-44CC3AF97F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8584" y="1435100"/>
            <a:ext cx="4381500" cy="358140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="" xmlns:a16="http://schemas.microsoft.com/office/drawing/2014/main" id="{7EAD567A-41A3-C448-9B1E-295CFC050791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28C1D7D6-89CD-6D4C-8D61-04761664AF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80000" y="6498000"/>
            <a:ext cx="1260000" cy="360000"/>
          </a:xfrm>
          <a:prstGeom prst="rect">
            <a:avLst/>
          </a:prstGeom>
        </p:spPr>
        <p:txBody>
          <a:bodyPr/>
          <a:lstStyle/>
          <a:p>
            <a:pPr algn="r"/>
            <a:fld id="{2B567933-0709-4FA5-A532-CF42D539D975}" type="datetime1">
              <a:rPr lang="de-DE" smtClean="0"/>
              <a:t>10.06.2021</a:t>
            </a:fld>
            <a:endParaRPr lang="de-DE"/>
          </a:p>
        </p:txBody>
      </p:sp>
      <p:sp>
        <p:nvSpPr>
          <p:cNvPr id="10" name="Fußzeilenplatzhalter 9">
            <a:extLst>
              <a:ext uri="{FF2B5EF4-FFF2-40B4-BE49-F238E27FC236}">
                <a16:creationId xmlns="" xmlns:a16="http://schemas.microsoft.com/office/drawing/2014/main" id="{A37FBE7D-934D-E64E-8A88-07E474B3B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Tutorial: Control System Simulation</a:t>
            </a:r>
            <a:endParaRPr lang="de-DE" b="1"/>
          </a:p>
        </p:txBody>
      </p:sp>
      <p:sp>
        <p:nvSpPr>
          <p:cNvPr id="11" name="Foliennummernplatzhalter 10">
            <a:extLst>
              <a:ext uri="{FF2B5EF4-FFF2-40B4-BE49-F238E27FC236}">
                <a16:creationId xmlns="" xmlns:a16="http://schemas.microsoft.com/office/drawing/2014/main" id="{3EE30701-34DD-3844-BF24-BB39A7DFA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="" xmlns:a16="http://schemas.microsoft.com/office/drawing/2014/main" id="{91A24AD7-99C6-0449-AF46-F2BA76D9558C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>
                <a:solidFill>
                  <a:schemeClr val="bg2">
                    <a:alpha val="50000"/>
                  </a:schemeClr>
                </a:solidFill>
              </a:rPr>
              <a:t>|  © GasTurb GmbH </a:t>
            </a:r>
            <a:r>
              <a:rPr lang="de-DE" sz="1200" dirty="0" smtClean="0">
                <a:solidFill>
                  <a:schemeClr val="bg2">
                    <a:alpha val="50000"/>
                  </a:schemeClr>
                </a:solidFill>
              </a:rPr>
              <a:t>2021</a:t>
            </a:r>
            <a:endParaRPr lang="de-DE" sz="1200" dirty="0">
              <a:solidFill>
                <a:schemeClr val="bg2"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451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780000" y="6498000"/>
            <a:ext cx="1260000" cy="360000"/>
          </a:xfrm>
          <a:prstGeom prst="rect">
            <a:avLst/>
          </a:prstGeom>
        </p:spPr>
        <p:txBody>
          <a:bodyPr/>
          <a:lstStyle/>
          <a:p>
            <a:fld id="{A4AB80F8-68BA-414C-8FC7-56F4AD96D172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Tutorial: Control System Simulation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826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4413" y="319888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14413" y="169869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780000" y="6498000"/>
            <a:ext cx="1260000" cy="360000"/>
          </a:xfrm>
          <a:prstGeom prst="rect">
            <a:avLst/>
          </a:prstGeom>
        </p:spPr>
        <p:txBody>
          <a:bodyPr/>
          <a:lstStyle/>
          <a:p>
            <a:fld id="{56176714-C4D7-4624-9942-935010401D82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Tutorial: Control System Simulation</a:t>
            </a:r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C85B0-BC9C-426C-9911-E9BD28E8AC6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352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="" xmlns:a16="http://schemas.microsoft.com/office/drawing/2014/main" id="{29843791-64EE-6344-BCC2-9760E87B2C6F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0"/>
            <a:ext cx="9144000" cy="95097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0EA1209B-2654-B740-B779-89B1436F414A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6464300"/>
            <a:ext cx="9144000" cy="3937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000" y="1440000"/>
            <a:ext cx="3960000" cy="486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000" y="0"/>
            <a:ext cx="6660000" cy="90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pic>
        <p:nvPicPr>
          <p:cNvPr id="11" name="Grafik 10" descr="Ein Bild, das Himmel, Ebene, draußen, fliegend enthält.&#10;&#10;Automatisch generierte Beschreibung">
            <a:extLst>
              <a:ext uri="{FF2B5EF4-FFF2-40B4-BE49-F238E27FC236}">
                <a16:creationId xmlns="" xmlns:a16="http://schemas.microsoft.com/office/drawing/2014/main" id="{BC3D0F2B-46A3-0842-A364-9D402A6FB284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7924800" y="6502400"/>
            <a:ext cx="1219200" cy="35560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9E3BC810-BAEC-5E4E-8002-083D9723C8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0000" y="6498000"/>
            <a:ext cx="1260000" cy="360000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1200" b="0">
                <a:solidFill>
                  <a:schemeClr val="bg2">
                    <a:alpha val="50000"/>
                  </a:schemeClr>
                </a:solidFill>
              </a:defRPr>
            </a:lvl1pPr>
          </a:lstStyle>
          <a:p>
            <a:fld id="{C54EFAF3-4754-4498-8226-276A969FD6A5}" type="datetime1">
              <a:rPr lang="de-DE" smtClean="0"/>
              <a:t>10.06.2021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2EDBC5D1-4EC5-CF43-8824-44A48F0A8E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24752" y="6498000"/>
            <a:ext cx="36000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>
                <a:solidFill>
                  <a:schemeClr val="bg2">
                    <a:alpha val="50000"/>
                  </a:schemeClr>
                </a:solidFill>
              </a:defRPr>
            </a:lvl1pPr>
          </a:lstStyle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="" xmlns:a16="http://schemas.microsoft.com/office/drawing/2014/main" id="{94A9429E-C0C6-9A46-9554-967910E541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498000"/>
            <a:ext cx="3780000" cy="360000"/>
          </a:xfrm>
          <a:prstGeom prst="rect">
            <a:avLst/>
          </a:prstGeom>
        </p:spPr>
        <p:txBody>
          <a:bodyPr vert="horz" lIns="432000" tIns="0" rIns="0" bIns="0" rtlCol="0" anchor="ctr"/>
          <a:lstStyle>
            <a:lvl1pPr algn="l">
              <a:defRPr sz="1200" b="0">
                <a:solidFill>
                  <a:schemeClr val="bg2">
                    <a:alpha val="50000"/>
                  </a:schemeClr>
                </a:solidFill>
              </a:defRPr>
            </a:lvl1pPr>
          </a:lstStyle>
          <a:p>
            <a:r>
              <a:rPr lang="de-DE"/>
              <a:t>Tutorial: Control System Simulation</a:t>
            </a:r>
          </a:p>
        </p:txBody>
      </p:sp>
    </p:spTree>
    <p:extLst>
      <p:ext uri="{BB962C8B-B14F-4D97-AF65-F5344CB8AC3E}">
        <p14:creationId xmlns:p14="http://schemas.microsoft.com/office/powerpoint/2010/main" val="4046836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8" r:id="rId5"/>
    <p:sldLayoutId id="2147483665" r:id="rId6"/>
    <p:sldLayoutId id="2147483666" r:id="rId7"/>
    <p:sldLayoutId id="2147483667" r:id="rId8"/>
  </p:sldLayoutIdLst>
  <p:hf hdr="0"/>
  <p:txStyles>
    <p:titleStyle>
      <a:lvl1pPr algn="l" defTabSz="914400" rtl="0" eaLnBrk="1" latinLnBrk="0" hangingPunct="1">
        <a:lnSpc>
          <a:spcPts val="2800"/>
        </a:lnSpc>
        <a:spcBef>
          <a:spcPct val="0"/>
        </a:spcBef>
        <a:buNone/>
        <a:defRPr sz="2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08197C95-EE9D-49CA-A457-A0BB98B94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BBD58AE5-1E22-4B1E-82BB-67206530BC7C}" type="datetime1">
              <a:rPr lang="de-DE" smtClean="0"/>
              <a:t>10.06.2021</a:t>
            </a:fld>
            <a:endParaRPr lang="de-DE"/>
          </a:p>
        </p:txBody>
      </p:sp>
      <p:sp>
        <p:nvSpPr>
          <p:cNvPr id="10" name="Untertitel 1">
            <a:extLst>
              <a:ext uri="{FF2B5EF4-FFF2-40B4-BE49-F238E27FC236}">
                <a16:creationId xmlns="" xmlns:a16="http://schemas.microsoft.com/office/drawing/2014/main" id="{7DC90FF5-BEBF-4E20-BB8B-460B39E3F8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2000" y="1440000"/>
            <a:ext cx="3960000" cy="4860000"/>
          </a:xfrm>
        </p:spPr>
        <p:txBody>
          <a:bodyPr/>
          <a:lstStyle/>
          <a:p>
            <a:r>
              <a:rPr lang="de-DE" dirty="0"/>
              <a:t>Control System Simulation</a:t>
            </a:r>
            <a:br>
              <a:rPr lang="de-DE" dirty="0"/>
            </a:br>
            <a:endParaRPr lang="de-DE" dirty="0"/>
          </a:p>
          <a:p>
            <a:r>
              <a:rPr lang="de-DE" sz="2400" dirty="0">
                <a:solidFill>
                  <a:schemeClr val="accent1"/>
                </a:solidFill>
              </a:rPr>
              <a:t>GasTurb 14 Tutorial</a:t>
            </a:r>
          </a:p>
          <a:p>
            <a:endParaRPr lang="de-DE" sz="2400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369856" y="5740094"/>
            <a:ext cx="848656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Hint: </a:t>
            </a: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Animations are 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used to </a:t>
            </a: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show the functionality of GasTurb in this 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tutorial</a:t>
            </a: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Therefore, please 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select the presentation mode (</a:t>
            </a:r>
            <a:r>
              <a:rPr lang="en-GB" sz="105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Slide Show)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make best use of 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this tutorial. </a:t>
            </a:r>
            <a:endParaRPr lang="en-GB" sz="105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switch from full screen to a window slide show, please select </a:t>
            </a:r>
            <a:r>
              <a:rPr lang="en-GB" sz="9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Set Up Slide Show </a:t>
            </a:r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and switch the </a:t>
            </a:r>
            <a:r>
              <a:rPr lang="en-GB" sz="9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GB" sz="9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how type </a:t>
            </a:r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en-GB" sz="9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Browsed by an individual</a:t>
            </a:r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GB" sz="9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30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ahmen_Fenstergröße" hidden="1">
            <a:extLst>
              <a:ext uri="{FF2B5EF4-FFF2-40B4-BE49-F238E27FC236}">
                <a16:creationId xmlns="" xmlns:a16="http://schemas.microsoft.com/office/drawing/2014/main" id="{DA87E717-9F6B-460B-B247-746BC22F1211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Sprechblase_Position" hidden="1">
            <a:extLst>
              <a:ext uri="{FF2B5EF4-FFF2-40B4-BE49-F238E27FC236}">
                <a16:creationId xmlns="" xmlns:a16="http://schemas.microsoft.com/office/drawing/2014/main" id="{310ACBB7-3E8E-405B-978C-45307CEA47B0}"/>
              </a:ext>
            </a:extLst>
          </p:cNvPr>
          <p:cNvSpPr/>
          <p:nvPr/>
        </p:nvSpPr>
        <p:spPr>
          <a:xfrm>
            <a:off x="5045977" y="5000853"/>
            <a:ext cx="3566121" cy="2894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47283002-C96E-4EF3-BC03-5809885FA1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10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HPC Spool Speed ZXN with </a:t>
            </a:r>
            <a:br>
              <a:rPr lang="en-US" dirty="0"/>
            </a:br>
            <a:r>
              <a:rPr lang="en-US" dirty="0"/>
              <a:t>Activated Limiters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D3FF1535-6340-484F-996E-C0322DB49F4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Control System Simulation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3955443" y="1728504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4436339" y="3362325"/>
            <a:ext cx="1335403" cy="352425"/>
          </a:xfrm>
          <a:prstGeom prst="wedgeRoundRectCallout">
            <a:avLst>
              <a:gd name="adj1" fmla="val -61166"/>
              <a:gd name="adj2" fmla="val -8693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on “Iteration Variables”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5032797" y="2766124"/>
            <a:ext cx="3219278" cy="1492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6016603" y="3359150"/>
            <a:ext cx="2114550" cy="558164"/>
          </a:xfrm>
          <a:prstGeom prst="wedgeRoundRectCallout">
            <a:avLst>
              <a:gd name="adj1" fmla="val 5133"/>
              <a:gd name="adj2" fmla="val -121945"/>
              <a:gd name="adj3" fmla="val 16667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While a limiter is active, </a:t>
            </a:r>
          </a:p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HP Spool Speed ZXN </a:t>
            </a:r>
          </a:p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is an iteration variable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687A2A62-9B23-49B6-870C-061A05FE99A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B13314C1-B7B5-4A49-B62F-73D28268456E}" type="datetime1">
              <a:rPr lang="de-DE" smtClean="0"/>
              <a:t>10.06.2021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8948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L 0.01164 0.206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3" y="1032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6153" grpId="0" animBg="1"/>
      <p:bldP spid="7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ahmen_Fenstergröße" hidden="1">
            <a:extLst>
              <a:ext uri="{FF2B5EF4-FFF2-40B4-BE49-F238E27FC236}">
                <a16:creationId xmlns="" xmlns:a16="http://schemas.microsoft.com/office/drawing/2014/main" id="{AC71A0A9-613D-4206-B636-322955D9ADA0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Sprechblase_Position" hidden="1">
            <a:extLst>
              <a:ext uri="{FF2B5EF4-FFF2-40B4-BE49-F238E27FC236}">
                <a16:creationId xmlns="" xmlns:a16="http://schemas.microsoft.com/office/drawing/2014/main" id="{AB7A8676-6ACA-4942-860D-475EB2E1611A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0DA162B9-538E-4D4C-B68D-581C8E110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10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Limiters And Composed Values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82746AD6-D6C8-4FA5-92BA-45D2C66549F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Control System Simulation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4037359" y="3142451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789982" y="3821748"/>
            <a:ext cx="1287394" cy="352425"/>
          </a:xfrm>
          <a:prstGeom prst="wedgeRoundRectCallout">
            <a:avLst>
              <a:gd name="adj1" fmla="val 61249"/>
              <a:gd name="adj2" fmla="val 9684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on “Formulas”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5045976" y="5239216"/>
            <a:ext cx="3566121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If you want to consider a limiter which is not on the </a:t>
            </a:r>
            <a:r>
              <a:rPr lang="en-US" sz="1100" b="1" dirty="0">
                <a:solidFill>
                  <a:srgbClr val="1F497D"/>
                </a:solidFill>
                <a:latin typeface="Arial" charset="0"/>
              </a:rPr>
              <a:t>Limiters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 page, then define a composed value.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7A889ED0-8C50-4D56-8AA6-9482C4A7425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D98FF784-F69B-4139-8750-A69C47AF8BA6}" type="datetime1">
              <a:rPr lang="de-DE" smtClean="0"/>
              <a:t>10.06.2021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7454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7 L -0.17327 0.1849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63" y="92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153" grpId="0" animBg="1"/>
      <p:bldP spid="6153" grpId="1" animBg="1"/>
      <p:bldP spid="9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ahmen_Fenstergröße" hidden="1">
            <a:extLst>
              <a:ext uri="{FF2B5EF4-FFF2-40B4-BE49-F238E27FC236}">
                <a16:creationId xmlns="" xmlns:a16="http://schemas.microsoft.com/office/drawing/2014/main" id="{F5AC8E4A-1387-442A-BD1E-F34268A46ED8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Sprechblase_Position" hidden="1">
            <a:extLst>
              <a:ext uri="{FF2B5EF4-FFF2-40B4-BE49-F238E27FC236}">
                <a16:creationId xmlns="" xmlns:a16="http://schemas.microsoft.com/office/drawing/2014/main" id="{CEEE441F-5D00-4410-A31E-B0B440FCE8EC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73505D83-9DFA-43D7-9DE0-785D6DC5E4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4" y="1257713"/>
            <a:ext cx="6192835" cy="466920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Limiters And Composed Values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38EFC1DA-F6E0-4FAF-A11F-11AB077496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Control System Simulation</a:t>
            </a:r>
            <a:endParaRPr lang="en-US" dirty="0"/>
          </a:p>
        </p:txBody>
      </p:sp>
      <p:sp>
        <p:nvSpPr>
          <p:cNvPr id="12" name="Abgerundetes Rechteck 11"/>
          <p:cNvSpPr/>
          <p:nvPr/>
        </p:nvSpPr>
        <p:spPr>
          <a:xfrm>
            <a:off x="4028682" y="5461396"/>
            <a:ext cx="2051691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Any Composed Value can be employed as Limiter.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5521917" y="1875187"/>
            <a:ext cx="2701581" cy="1238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6080373" y="2803938"/>
            <a:ext cx="1714500" cy="501014"/>
          </a:xfrm>
          <a:prstGeom prst="wedgeRoundRectCallout">
            <a:avLst>
              <a:gd name="adj1" fmla="val -40439"/>
              <a:gd name="adj2" fmla="val -2031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Introduce as a P5Limiter the ratio of P5/P2, for example.</a:t>
            </a: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rot="20239365">
            <a:off x="3303933" y="3795844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789981" y="2179099"/>
            <a:ext cx="1188707" cy="624839"/>
          </a:xfrm>
          <a:prstGeom prst="wedgeRoundRectCallout">
            <a:avLst>
              <a:gd name="adj1" fmla="val 64091"/>
              <a:gd name="adj2" fmla="val -13916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Close the formula window and go to the limiter page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C61F60CB-F69E-44F0-A9BB-F286DAA71FC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69E73A0A-19F6-4628-8DBC-50F5F4D2E7F2}" type="datetime1">
              <a:rPr lang="de-DE" smtClean="0"/>
              <a:t>10.06.2021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4828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022E-16 L -0.10903 -0.321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51" y="-16065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" grpId="0" animBg="1"/>
      <p:bldP spid="10" grpId="0" animBg="1"/>
      <p:bldP spid="11" grpId="0" animBg="1"/>
      <p:bldP spid="13" grpId="0" animBg="1"/>
      <p:bldP spid="13" grpId="1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ahmen_Fenstergröße" hidden="1">
            <a:extLst>
              <a:ext uri="{FF2B5EF4-FFF2-40B4-BE49-F238E27FC236}">
                <a16:creationId xmlns="" xmlns:a16="http://schemas.microsoft.com/office/drawing/2014/main" id="{C60974FB-4ED8-4C8E-B126-78D65EE111B5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Sprechblase_Position" hidden="1">
            <a:extLst>
              <a:ext uri="{FF2B5EF4-FFF2-40B4-BE49-F238E27FC236}">
                <a16:creationId xmlns="" xmlns:a16="http://schemas.microsoft.com/office/drawing/2014/main" id="{10BCA66D-AE74-429B-ABFE-20E9DC2E75E0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40BF3164-0035-46D4-A92C-8948055D4A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10"/>
            <a:ext cx="6192833" cy="4669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Limiters And Composed Values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06F55B7A-04DC-48D5-9C9E-7DE528CA53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Control System Simulation</a:t>
            </a:r>
            <a:endParaRPr lang="en-US" dirty="0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4940422" y="3992881"/>
            <a:ext cx="1497329" cy="352425"/>
          </a:xfrm>
          <a:prstGeom prst="wedgeRoundRectCallout">
            <a:avLst>
              <a:gd name="adj1" fmla="val 65797"/>
              <a:gd name="adj2" fmla="val -130181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Select the composed value</a:t>
            </a:r>
          </a:p>
        </p:txBody>
      </p:sp>
      <p:sp>
        <p:nvSpPr>
          <p:cNvPr id="11" name="Ellipse 10"/>
          <p:cNvSpPr/>
          <p:nvPr/>
        </p:nvSpPr>
        <p:spPr>
          <a:xfrm>
            <a:off x="6637761" y="3549042"/>
            <a:ext cx="188611" cy="15427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lipse 12"/>
          <p:cNvSpPr/>
          <p:nvPr/>
        </p:nvSpPr>
        <p:spPr>
          <a:xfrm>
            <a:off x="7289271" y="3539517"/>
            <a:ext cx="312436" cy="21142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lipse 13"/>
          <p:cNvSpPr/>
          <p:nvPr/>
        </p:nvSpPr>
        <p:spPr>
          <a:xfrm>
            <a:off x="8142711" y="3549042"/>
            <a:ext cx="179086" cy="18285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6931147" y="3992881"/>
            <a:ext cx="1497329" cy="352425"/>
          </a:xfrm>
          <a:prstGeom prst="wedgeRoundRectCallout">
            <a:avLst>
              <a:gd name="adj1" fmla="val 19995"/>
              <a:gd name="adj2" fmla="val -122073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Enter an example value and activate it</a:t>
            </a:r>
          </a:p>
        </p:txBody>
      </p:sp>
      <p:sp>
        <p:nvSpPr>
          <p:cNvPr id="16" name="Freeform 9"/>
          <p:cNvSpPr>
            <a:spLocks/>
          </p:cNvSpPr>
          <p:nvPr/>
        </p:nvSpPr>
        <p:spPr bwMode="auto">
          <a:xfrm rot="20239365">
            <a:off x="4126259" y="2946437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789982" y="2081290"/>
            <a:ext cx="1296745" cy="352425"/>
          </a:xfrm>
          <a:prstGeom prst="wedgeRoundRectCallout">
            <a:avLst>
              <a:gd name="adj1" fmla="val 54582"/>
              <a:gd name="adj2" fmla="val -13051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Run the </a:t>
            </a:r>
          </a:p>
          <a:p>
            <a:pPr algn="ctr"/>
            <a:r>
              <a:rPr lang="en-US" sz="1000" dirty="0">
                <a:latin typeface="Arial" charset="0"/>
              </a:rPr>
              <a:t>Off-Design cycle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CDDE073A-D4B1-449A-8BE6-1C32EA6A7B7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C7A7221E-09F4-444F-A845-BBD3E2ACECD0}" type="datetime1">
              <a:rPr lang="de-DE" smtClean="0"/>
              <a:t>10.06.2021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509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59259E-6 L -0.0934 -0.1689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70" y="-844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6" grpId="1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ahmen_Fenstergröße" hidden="1">
            <a:extLst>
              <a:ext uri="{FF2B5EF4-FFF2-40B4-BE49-F238E27FC236}">
                <a16:creationId xmlns="" xmlns:a16="http://schemas.microsoft.com/office/drawing/2014/main" id="{87BA2DC4-D270-4C4F-B1C7-4996AAB16604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Sprechblase_Position" hidden="1">
            <a:extLst>
              <a:ext uri="{FF2B5EF4-FFF2-40B4-BE49-F238E27FC236}">
                <a16:creationId xmlns="" xmlns:a16="http://schemas.microsoft.com/office/drawing/2014/main" id="{5E35957E-92E4-4236-BE61-5983653EF64C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25835034-54D6-4FBF-9A17-5373E4D8BD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09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Limiters And Composed Values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7057C44E-8294-49C1-8898-F13CB79FE0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Control System Simulation</a:t>
            </a:r>
            <a:endParaRPr lang="en-US" dirty="0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7033620" y="2299333"/>
            <a:ext cx="1188707" cy="352425"/>
          </a:xfrm>
          <a:prstGeom prst="wedgeRoundRectCallout">
            <a:avLst>
              <a:gd name="adj1" fmla="val -77993"/>
              <a:gd name="adj2" fmla="val -675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The P5/P2 limiter is active</a:t>
            </a:r>
          </a:p>
        </p:txBody>
      </p:sp>
      <p:sp>
        <p:nvSpPr>
          <p:cNvPr id="8" name="Ellipse 7"/>
          <p:cNvSpPr/>
          <p:nvPr/>
        </p:nvSpPr>
        <p:spPr>
          <a:xfrm>
            <a:off x="6065973" y="2315858"/>
            <a:ext cx="617236" cy="19237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rot="20239365">
            <a:off x="3748315" y="2379709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789981" y="1886916"/>
            <a:ext cx="1188707" cy="352425"/>
          </a:xfrm>
          <a:prstGeom prst="wedgeRoundRectCallout">
            <a:avLst>
              <a:gd name="adj1" fmla="val 60843"/>
              <a:gd name="adj2" fmla="val -13198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Close the result window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B9E50B61-401A-49DF-B30F-EDE5B582734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65A5354E-4091-4597-B96F-CA84037538F7}" type="datetime1">
              <a:rPr lang="de-DE" smtClean="0"/>
              <a:t>10.06.2021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7523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48148E-6 L -0.1533 -0.11783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74" y="-590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8" grpId="0" animBg="1"/>
      <p:bldP spid="13" grpId="0" animBg="1"/>
      <p:bldP spid="13" grpId="1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ahmen_Fenstergröße" hidden="1">
            <a:extLst>
              <a:ext uri="{FF2B5EF4-FFF2-40B4-BE49-F238E27FC236}">
                <a16:creationId xmlns="" xmlns:a16="http://schemas.microsoft.com/office/drawing/2014/main" id="{21818AA2-D346-4F87-B41B-3A9DD18B772B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Sprechblase_Position" hidden="1">
            <a:extLst>
              <a:ext uri="{FF2B5EF4-FFF2-40B4-BE49-F238E27FC236}">
                <a16:creationId xmlns="" xmlns:a16="http://schemas.microsoft.com/office/drawing/2014/main" id="{B4B39775-EA29-4E9D-87AD-15A8DB416572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8A9CCC62-F913-4D83-8E66-84EA77AB7B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247" y="1252109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Schedules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26CB786A-3B50-43CF-89F8-3A6329F0ED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Control System Simulation</a:t>
            </a:r>
            <a:endParaRPr lang="en-US" dirty="0"/>
          </a:p>
        </p:txBody>
      </p:sp>
      <p:sp>
        <p:nvSpPr>
          <p:cNvPr id="14" name="Ellipse 13"/>
          <p:cNvSpPr/>
          <p:nvPr/>
        </p:nvSpPr>
        <p:spPr>
          <a:xfrm>
            <a:off x="8143803" y="3538070"/>
            <a:ext cx="179086" cy="18285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6762060" y="4106218"/>
            <a:ext cx="1497329" cy="352425"/>
          </a:xfrm>
          <a:prstGeom prst="wedgeRoundRectCallout">
            <a:avLst>
              <a:gd name="adj1" fmla="val 43532"/>
              <a:gd name="adj2" fmla="val -12477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De-select the P5Limiter</a:t>
            </a:r>
          </a:p>
        </p:txBody>
      </p:sp>
      <p:sp>
        <p:nvSpPr>
          <p:cNvPr id="16" name="Freeform 9"/>
          <p:cNvSpPr>
            <a:spLocks/>
          </p:cNvSpPr>
          <p:nvPr/>
        </p:nvSpPr>
        <p:spPr bwMode="auto">
          <a:xfrm rot="20239365">
            <a:off x="2931520" y="1308135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790919" y="5185074"/>
            <a:ext cx="1181446" cy="352425"/>
          </a:xfrm>
          <a:prstGeom prst="wedgeRoundRectCallout">
            <a:avLst>
              <a:gd name="adj1" fmla="val 139726"/>
              <a:gd name="adj2" fmla="val -19667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Open “Schedules”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5045977" y="5244500"/>
            <a:ext cx="3566121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Besides single valued limiters you can also employ </a:t>
            </a:r>
          </a:p>
          <a:p>
            <a:pPr algn="ctr"/>
            <a:r>
              <a:rPr lang="en-US" sz="1100" b="1" dirty="0">
                <a:solidFill>
                  <a:srgbClr val="1F497D"/>
                </a:solidFill>
                <a:latin typeface="Arial" charset="0"/>
              </a:rPr>
              <a:t>Control Schedules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CDCA69DB-0541-4894-A119-5B847D6AF86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3999F782-A788-4CAA-97F4-19BFBB684DFF}" type="datetime1">
              <a:rPr lang="de-DE" smtClean="0"/>
              <a:t>10.06.2021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4126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48148E-6 L 0.03299 0.4865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9" y="24329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  <p:bldP spid="16" grpId="0" animBg="1"/>
      <p:bldP spid="16" grpId="1" animBg="1"/>
      <p:bldP spid="17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ahmen_Fenstergröße" hidden="1">
            <a:extLst>
              <a:ext uri="{FF2B5EF4-FFF2-40B4-BE49-F238E27FC236}">
                <a16:creationId xmlns="" xmlns:a16="http://schemas.microsoft.com/office/drawing/2014/main" id="{2349BD4B-64BA-4906-9E9F-E41B4076DBE1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Sprechblase_Position" hidden="1">
            <a:extLst>
              <a:ext uri="{FF2B5EF4-FFF2-40B4-BE49-F238E27FC236}">
                <a16:creationId xmlns="" xmlns:a16="http://schemas.microsoft.com/office/drawing/2014/main" id="{582A2039-C008-45FB-9ED7-9D504320DF91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="" xmlns:a16="http://schemas.microsoft.com/office/drawing/2014/main" id="{9E5F6516-EC1B-4419-B2A4-E63E6A43EC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6847" y="1252266"/>
            <a:ext cx="6347173" cy="387053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Grafik 7">
            <a:extLst>
              <a:ext uri="{FF2B5EF4-FFF2-40B4-BE49-F238E27FC236}">
                <a16:creationId xmlns="" xmlns:a16="http://schemas.microsoft.com/office/drawing/2014/main" id="{35C3B4FA-5FE1-41F3-8D8E-67DEE3835F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6846" y="1252110"/>
            <a:ext cx="6347173" cy="3870531"/>
          </a:xfrm>
          <a:prstGeom prst="rect">
            <a:avLst/>
          </a:prstGeom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a Control Schedule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="" xmlns:a16="http://schemas.microsoft.com/office/drawing/2014/main" id="{4A0E2520-EB42-4B2E-8F5E-37E843F34F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Control System Simulation</a:t>
            </a:r>
            <a:endParaRPr lang="en-US" dirty="0"/>
          </a:p>
        </p:txBody>
      </p:sp>
      <p:sp>
        <p:nvSpPr>
          <p:cNvPr id="11" name="Abgerundetes Rechteck 10"/>
          <p:cNvSpPr/>
          <p:nvPr/>
        </p:nvSpPr>
        <p:spPr>
          <a:xfrm>
            <a:off x="2939950" y="1765843"/>
            <a:ext cx="1871661" cy="19049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3022717" y="1092820"/>
            <a:ext cx="1497329" cy="352425"/>
          </a:xfrm>
          <a:prstGeom prst="wedgeRoundRectCallout">
            <a:avLst>
              <a:gd name="adj1" fmla="val 14779"/>
              <a:gd name="adj2" fmla="val 12333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Select the parameter to be controlled</a:t>
            </a:r>
          </a:p>
        </p:txBody>
      </p:sp>
      <p:sp>
        <p:nvSpPr>
          <p:cNvPr id="19" name="Abgerundetes Rechteck 18"/>
          <p:cNvSpPr/>
          <p:nvPr/>
        </p:nvSpPr>
        <p:spPr>
          <a:xfrm>
            <a:off x="4844950" y="1765843"/>
            <a:ext cx="1871661" cy="19049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utoShape 7"/>
          <p:cNvSpPr>
            <a:spLocks noChangeArrowheads="1"/>
          </p:cNvSpPr>
          <p:nvPr/>
        </p:nvSpPr>
        <p:spPr bwMode="auto">
          <a:xfrm>
            <a:off x="4977347" y="1092875"/>
            <a:ext cx="2495550" cy="352425"/>
          </a:xfrm>
          <a:prstGeom prst="wedgeRoundRectCallout">
            <a:avLst>
              <a:gd name="adj1" fmla="val -10462"/>
              <a:gd name="adj2" fmla="val 12333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Select the parameter from which the controlled parameter depends</a:t>
            </a:r>
          </a:p>
        </p:txBody>
      </p:sp>
      <p:sp>
        <p:nvSpPr>
          <p:cNvPr id="21" name="Abgerundetes Rechteck 20"/>
          <p:cNvSpPr/>
          <p:nvPr/>
        </p:nvSpPr>
        <p:spPr>
          <a:xfrm>
            <a:off x="2918297" y="2022082"/>
            <a:ext cx="1926653" cy="5338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3754337" y="2810186"/>
            <a:ext cx="1057274" cy="377189"/>
          </a:xfrm>
          <a:prstGeom prst="wedgeRoundRectCallout">
            <a:avLst>
              <a:gd name="adj1" fmla="val 20240"/>
              <a:gd name="adj2" fmla="val -10360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Enter values</a:t>
            </a:r>
          </a:p>
        </p:txBody>
      </p:sp>
      <p:sp>
        <p:nvSpPr>
          <p:cNvPr id="23" name="Freeform 9"/>
          <p:cNvSpPr>
            <a:spLocks/>
          </p:cNvSpPr>
          <p:nvPr/>
        </p:nvSpPr>
        <p:spPr bwMode="auto">
          <a:xfrm rot="20239365">
            <a:off x="2849241" y="4712774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AutoShape 7"/>
          <p:cNvSpPr>
            <a:spLocks noChangeArrowheads="1"/>
          </p:cNvSpPr>
          <p:nvPr/>
        </p:nvSpPr>
        <p:spPr bwMode="auto">
          <a:xfrm>
            <a:off x="789980" y="1092875"/>
            <a:ext cx="1057274" cy="472439"/>
          </a:xfrm>
          <a:prstGeom prst="wedgeRoundRectCallout">
            <a:avLst>
              <a:gd name="adj1" fmla="val 64871"/>
              <a:gd name="adj2" fmla="val 4078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Close the schedule window</a:t>
            </a:r>
          </a:p>
        </p:txBody>
      </p:sp>
      <p:sp>
        <p:nvSpPr>
          <p:cNvPr id="25" name="AutoShape 7">
            <a:extLst>
              <a:ext uri="{FF2B5EF4-FFF2-40B4-BE49-F238E27FC236}">
                <a16:creationId xmlns="" xmlns:a16="http://schemas.microsoft.com/office/drawing/2014/main" id="{2EF49F57-D6DF-4860-84D9-B54C5D7C9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980" y="1785862"/>
            <a:ext cx="1057274" cy="472439"/>
          </a:xfrm>
          <a:prstGeom prst="wedgeRoundRectCallout">
            <a:avLst>
              <a:gd name="adj1" fmla="val 87678"/>
              <a:gd name="adj2" fmla="val -4283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to activate the Schedule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694F7898-26FA-42DC-90EB-637CA42CF10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CBFF9867-CC75-4FCE-B405-9B4D3A184A0D}" type="datetime1">
              <a:rPr lang="de-DE" smtClean="0"/>
              <a:t>10.06.2021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793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79 -0.10186 L -0.0349 -0.41713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6" y="-1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9 -0.41713 L -0.06962 -0.45741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6" y="-2014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1" grpId="0" animBg="1"/>
      <p:bldP spid="13" grpId="0" animBg="1"/>
      <p:bldP spid="13" grpId="1" animBg="1"/>
      <p:bldP spid="19" grpId="0" animBg="1"/>
      <p:bldP spid="20" grpId="0" animBg="1"/>
      <p:bldP spid="20" grpId="1" animBg="1"/>
      <p:bldP spid="21" grpId="0" animBg="1"/>
      <p:bldP spid="22" grpId="0" animBg="1"/>
      <p:bldP spid="22" grpId="1" animBg="1"/>
      <p:bldP spid="23" grpId="0" animBg="1"/>
      <p:bldP spid="23" grpId="1" animBg="1"/>
      <p:bldP spid="23" grpId="2" animBg="1"/>
      <p:bldP spid="27" grpId="0" animBg="1"/>
      <p:bldP spid="25" grpId="0" animBg="1"/>
      <p:bldP spid="25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ahmen_Fenstergröße" hidden="1">
            <a:extLst>
              <a:ext uri="{FF2B5EF4-FFF2-40B4-BE49-F238E27FC236}">
                <a16:creationId xmlns="" xmlns:a16="http://schemas.microsoft.com/office/drawing/2014/main" id="{292864BC-7B34-4A89-B78E-0115BE3A883A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Sprechblase_Position" hidden="1">
            <a:extLst>
              <a:ext uri="{FF2B5EF4-FFF2-40B4-BE49-F238E27FC236}">
                <a16:creationId xmlns="" xmlns:a16="http://schemas.microsoft.com/office/drawing/2014/main" id="{0477A31D-A345-4CA5-BDAB-AF3D3B6FB72D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9A5CF704-D1B4-46FF-8730-30A0C7205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09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Ambient Temperature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8BD51027-15CC-4DB3-9CD2-00B62A40B1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Control System Simulation</a:t>
            </a:r>
            <a:endParaRPr lang="en-US" dirty="0"/>
          </a:p>
        </p:txBody>
      </p:sp>
      <p:sp>
        <p:nvSpPr>
          <p:cNvPr id="14" name="Ellipse 13"/>
          <p:cNvSpPr/>
          <p:nvPr/>
        </p:nvSpPr>
        <p:spPr>
          <a:xfrm>
            <a:off x="6850008" y="2363496"/>
            <a:ext cx="579136" cy="23047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6327420" y="3000375"/>
            <a:ext cx="1697354" cy="605789"/>
          </a:xfrm>
          <a:prstGeom prst="wedgeRoundRectCallout">
            <a:avLst>
              <a:gd name="adj1" fmla="val -5290"/>
              <a:gd name="adj2" fmla="val -109053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Delta T from ISA = 11.85K yields at sea level static conditions T2=300K</a:t>
            </a:r>
          </a:p>
        </p:txBody>
      </p:sp>
      <p:sp>
        <p:nvSpPr>
          <p:cNvPr id="16" name="Freeform 9"/>
          <p:cNvSpPr>
            <a:spLocks/>
          </p:cNvSpPr>
          <p:nvPr/>
        </p:nvSpPr>
        <p:spPr bwMode="auto">
          <a:xfrm rot="20239365">
            <a:off x="3032066" y="1509709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4570661" y="2941320"/>
            <a:ext cx="1476375" cy="352425"/>
          </a:xfrm>
          <a:prstGeom prst="wedgeRoundRectCallout">
            <a:avLst>
              <a:gd name="adj1" fmla="val -50778"/>
              <a:gd name="adj2" fmla="val -29450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“alt, Mach, </a:t>
            </a:r>
            <a:r>
              <a:rPr lang="en-US" sz="1000" dirty="0" err="1">
                <a:latin typeface="Arial" charset="0"/>
              </a:rPr>
              <a:t>dtamb</a:t>
            </a:r>
            <a:r>
              <a:rPr lang="en-US" sz="1000" dirty="0">
                <a:latin typeface="Arial" charset="0"/>
              </a:rPr>
              <a:t>”</a:t>
            </a: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787304" y="2126310"/>
            <a:ext cx="1236805" cy="352425"/>
          </a:xfrm>
          <a:prstGeom prst="wedgeRoundRectCallout">
            <a:avLst>
              <a:gd name="adj1" fmla="val 58843"/>
              <a:gd name="adj2" fmla="val -13645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Run the </a:t>
            </a:r>
          </a:p>
          <a:p>
            <a:pPr algn="ctr"/>
            <a:r>
              <a:rPr lang="en-US" sz="1000" dirty="0">
                <a:latin typeface="Arial" charset="0"/>
              </a:rPr>
              <a:t>Off-Design cycle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EF056176-F2A4-4419-8FA5-983E6E1339C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A76D0791-45AA-4AD6-B221-7B2EA0A94CAB}" type="datetime1">
              <a:rPr lang="de-DE" smtClean="0"/>
              <a:t>10.06.2021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431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0.1099 0.0745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86" y="3727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99 0.07453 L 0.02726 0.0435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32" y="-155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  <p:bldP spid="16" grpId="0" animBg="1"/>
      <p:bldP spid="16" grpId="1" animBg="1"/>
      <p:bldP spid="16" grpId="2" animBg="1"/>
      <p:bldP spid="17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ahmen_Fenstergröße" hidden="1">
            <a:extLst>
              <a:ext uri="{FF2B5EF4-FFF2-40B4-BE49-F238E27FC236}">
                <a16:creationId xmlns="" xmlns:a16="http://schemas.microsoft.com/office/drawing/2014/main" id="{FF14BA3A-BA1E-42B0-A391-FA21D78ECDC0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Sprechblase_Position" hidden="1">
            <a:extLst>
              <a:ext uri="{FF2B5EF4-FFF2-40B4-BE49-F238E27FC236}">
                <a16:creationId xmlns="" xmlns:a16="http://schemas.microsoft.com/office/drawing/2014/main" id="{EBEA2F4C-C716-4F29-95F6-88A002BEC21C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14539371-161D-4756-B0AD-B1D873C571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09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T5 Follows the Schedule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4E8D5EC7-F81E-4D97-9660-7947528158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Control System Simulation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7447308" y="4727608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5518906" y="2496004"/>
            <a:ext cx="1443979" cy="767714"/>
          </a:xfrm>
          <a:prstGeom prst="wedgeRoundRectCallout">
            <a:avLst>
              <a:gd name="adj1" fmla="val -74788"/>
              <a:gd name="adj2" fmla="val 517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Remember:</a:t>
            </a:r>
          </a:p>
          <a:p>
            <a:pPr algn="ctr"/>
            <a:r>
              <a:rPr lang="en-US" sz="1000" dirty="0">
                <a:latin typeface="Arial" charset="0"/>
              </a:rPr>
              <a:t>T2 = 300K yields as scheduled T5 = 1110K.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4516849" y="2774146"/>
            <a:ext cx="617236" cy="19237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llipse 9"/>
          <p:cNvSpPr/>
          <p:nvPr/>
        </p:nvSpPr>
        <p:spPr>
          <a:xfrm>
            <a:off x="4516849" y="2218203"/>
            <a:ext cx="617236" cy="19237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bgerundetes Rechteck 10"/>
          <p:cNvSpPr/>
          <p:nvPr/>
        </p:nvSpPr>
        <p:spPr>
          <a:xfrm>
            <a:off x="6840448" y="5672210"/>
            <a:ext cx="1771650" cy="66401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charset="0"/>
              </a:rPr>
              <a:t>This slide ends the </a:t>
            </a:r>
          </a:p>
          <a:p>
            <a:pPr algn="ctr"/>
            <a:r>
              <a:rPr lang="en-US" sz="1100" b="1" dirty="0">
                <a:latin typeface="Arial" charset="0"/>
              </a:rPr>
              <a:t>Control System Simulation Tutorial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8AC6A5AD-A37F-4D4D-9BA8-FBF0CFF9FB5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54798012-112E-4513-B628-BC126CD8C9A2}" type="datetime1">
              <a:rPr lang="de-DE" smtClean="0"/>
              <a:t>10.06.2021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7079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185" y="1252110"/>
            <a:ext cx="6192832" cy="46691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GasTurb 14 Main Window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="" xmlns:a16="http://schemas.microsoft.com/office/drawing/2014/main" id="{0D39A0E2-2E45-4C68-9854-5F8FECD05C7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Control System Simulation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4447793" y="4559622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Ellipse 9"/>
          <p:cNvSpPr/>
          <p:nvPr/>
        </p:nvSpPr>
        <p:spPr>
          <a:xfrm>
            <a:off x="3606531" y="1570796"/>
            <a:ext cx="734291" cy="34771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10"/>
          <p:cNvSpPr/>
          <p:nvPr/>
        </p:nvSpPr>
        <p:spPr>
          <a:xfrm>
            <a:off x="3870445" y="1897140"/>
            <a:ext cx="1064405" cy="78835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bgerundetes Rechteck 11"/>
          <p:cNvSpPr/>
          <p:nvPr/>
        </p:nvSpPr>
        <p:spPr>
          <a:xfrm>
            <a:off x="5797078" y="3844945"/>
            <a:ext cx="2336800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For this tutorial we will use a </a:t>
            </a:r>
            <a:r>
              <a:rPr lang="en-US" sz="1100" b="1" dirty="0">
                <a:solidFill>
                  <a:srgbClr val="1F497D"/>
                </a:solidFill>
                <a:latin typeface="Arial" charset="0"/>
              </a:rPr>
              <a:t>Turbojet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635658EA-5AAF-4A1A-9560-FA3E59CE6C9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4F945AB5-3DD6-4DB1-AEFE-8469DBAB80CB}" type="datetime1">
              <a:rPr lang="de-DE" smtClean="0"/>
              <a:t>10.06.2021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6541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59259E-6 L -0.1467 -0.0694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44" y="-34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animBg="1"/>
      <p:bldP spid="6153" grpId="1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="" xmlns:a16="http://schemas.microsoft.com/office/drawing/2014/main" id="{B9EA39FC-C560-49DB-B1EC-C560F882A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6" y="1252110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Rahmen_Fenstergröße" hidden="1">
            <a:extLst>
              <a:ext uri="{FF2B5EF4-FFF2-40B4-BE49-F238E27FC236}">
                <a16:creationId xmlns="" xmlns:a16="http://schemas.microsoft.com/office/drawing/2014/main" id="{CDE91F83-DA1C-42E4-8021-BD119D62F201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Need Some Data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CEDAF641-F88F-4263-BD5F-8FEA945E6DB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Control System Simulation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2557792" y="4237495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5925341" y="2245055"/>
            <a:ext cx="1188707" cy="352425"/>
          </a:xfrm>
          <a:prstGeom prst="wedgeRoundRectCallout">
            <a:avLst>
              <a:gd name="adj1" fmla="val -58762"/>
              <a:gd name="adj2" fmla="val 16441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Select the engine model</a:t>
            </a: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7108238" y="4166851"/>
            <a:ext cx="1188707" cy="352425"/>
          </a:xfrm>
          <a:prstGeom prst="wedgeRoundRectCallout">
            <a:avLst>
              <a:gd name="adj1" fmla="val -58762"/>
              <a:gd name="adj2" fmla="val 16441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Open the engine model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="" xmlns:a16="http://schemas.microsoft.com/office/drawing/2014/main" id="{30088579-5195-4FB9-A123-4699D35F545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C032FA1F-77B7-4D8B-92DC-00DD239ECC0F}" type="datetime1">
              <a:rPr lang="de-DE" smtClean="0"/>
              <a:t>10.06.2021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3756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85185E-6 L 0.27743 -0.19051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72" y="-9537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743 -0.19051 L 0.43976 0.1203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08" y="1553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animBg="1"/>
      <p:bldP spid="6153" grpId="1" animBg="1"/>
      <p:bldP spid="6153" grpId="2" animBg="1"/>
      <p:bldP spid="15" grpId="0" animBg="1"/>
      <p:bldP spid="15" grpId="1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ahmen_Fenstergröße">
            <a:extLst>
              <a:ext uri="{FF2B5EF4-FFF2-40B4-BE49-F238E27FC236}">
                <a16:creationId xmlns="" xmlns:a16="http://schemas.microsoft.com/office/drawing/2014/main" id="{C99B1DCF-4FF5-4F8C-932C-1DDE126F83CA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4830612F-E25D-4ADA-8F54-0BF0420955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09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Off-Design Input Window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822D129F-5F79-4A19-8FC1-7712BE8F5D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Control System Simulation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7447307" y="4723244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Abgerundetes Rechteck 5"/>
          <p:cNvSpPr/>
          <p:nvPr/>
        </p:nvSpPr>
        <p:spPr>
          <a:xfrm>
            <a:off x="5045978" y="5002827"/>
            <a:ext cx="3566121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The control system protects the engine by limiting temperatures, pressures, spool speeds etc. 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3708665" y="3584656"/>
            <a:ext cx="1188707" cy="352425"/>
          </a:xfrm>
          <a:prstGeom prst="wedgeRoundRectCallout">
            <a:avLst>
              <a:gd name="adj1" fmla="val -22704"/>
              <a:gd name="adj2" fmla="val -25450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Select “Max Limiters”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7B5EC4C1-23DF-479E-B2AE-1DDCC1C588B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48652E2D-8D71-49D3-AE7F-C56B71342EA5}" type="datetime1">
              <a:rPr lang="de-DE" smtClean="0"/>
              <a:t>10.06.2021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2584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81481E-6 L -0.35382 -0.2768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91" y="-1384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animBg="1"/>
      <p:bldP spid="6153" grpId="1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ahmen_Fenstergröße">
            <a:extLst>
              <a:ext uri="{FF2B5EF4-FFF2-40B4-BE49-F238E27FC236}">
                <a16:creationId xmlns="" xmlns:a16="http://schemas.microsoft.com/office/drawing/2014/main" id="{FEE80966-1733-42D1-88D0-99B52390C4E6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="" xmlns:a16="http://schemas.microsoft.com/office/drawing/2014/main" id="{67E6898A-9660-4074-BE32-CD22CB044E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10"/>
            <a:ext cx="6192832" cy="4669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 Limits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="" xmlns:a16="http://schemas.microsoft.com/office/drawing/2014/main" id="{EF3C27D0-3238-42B5-9644-F96F3E1225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Control System Simulation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4697943" y="2624511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Abgerundetes Rechteck 5"/>
          <p:cNvSpPr/>
          <p:nvPr/>
        </p:nvSpPr>
        <p:spPr>
          <a:xfrm>
            <a:off x="5045977" y="5000853"/>
            <a:ext cx="3566121" cy="66401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You can set switch on several limiters simultaneously. The limiter which restricts the engine most will fix the operating point.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4662580" y="4232521"/>
            <a:ext cx="1581150" cy="352425"/>
          </a:xfrm>
          <a:prstGeom prst="wedgeRoundRectCallout">
            <a:avLst>
              <a:gd name="adj1" fmla="val 124299"/>
              <a:gd name="adj2" fmla="val -20045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 dirty="0">
                <a:latin typeface="Arial" charset="0"/>
              </a:rPr>
              <a:t>Enter numbers here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6502081" y="4217657"/>
            <a:ext cx="1946906" cy="352425"/>
          </a:xfrm>
          <a:prstGeom prst="wedgeRoundRectCallout">
            <a:avLst>
              <a:gd name="adj1" fmla="val 38757"/>
              <a:gd name="adj2" fmla="val -20045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Activate the selected limiters</a:t>
            </a:r>
          </a:p>
        </p:txBody>
      </p:sp>
      <p:sp>
        <p:nvSpPr>
          <p:cNvPr id="9" name="Ellipse 8"/>
          <p:cNvSpPr/>
          <p:nvPr/>
        </p:nvSpPr>
        <p:spPr>
          <a:xfrm>
            <a:off x="7276211" y="2314855"/>
            <a:ext cx="365757" cy="18287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llipse 9"/>
          <p:cNvSpPr/>
          <p:nvPr/>
        </p:nvSpPr>
        <p:spPr>
          <a:xfrm>
            <a:off x="7283830" y="2588358"/>
            <a:ext cx="365757" cy="18287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10"/>
          <p:cNvSpPr/>
          <p:nvPr/>
        </p:nvSpPr>
        <p:spPr>
          <a:xfrm>
            <a:off x="7283831" y="3001739"/>
            <a:ext cx="365757" cy="18287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e 11"/>
          <p:cNvSpPr/>
          <p:nvPr/>
        </p:nvSpPr>
        <p:spPr>
          <a:xfrm>
            <a:off x="8129642" y="2300163"/>
            <a:ext cx="182878" cy="18287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lipse 12"/>
          <p:cNvSpPr/>
          <p:nvPr/>
        </p:nvSpPr>
        <p:spPr>
          <a:xfrm>
            <a:off x="8137262" y="2580738"/>
            <a:ext cx="182878" cy="18287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lipse 13"/>
          <p:cNvSpPr/>
          <p:nvPr/>
        </p:nvSpPr>
        <p:spPr>
          <a:xfrm>
            <a:off x="8137262" y="2994119"/>
            <a:ext cx="182878" cy="18287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789981" y="4393869"/>
            <a:ext cx="1188707" cy="352425"/>
          </a:xfrm>
          <a:prstGeom prst="wedgeRoundRectCallout">
            <a:avLst>
              <a:gd name="adj1" fmla="val 68262"/>
              <a:gd name="adj2" fmla="val 11379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the </a:t>
            </a:r>
            <a:r>
              <a:rPr lang="en-US" sz="1000" b="1" dirty="0">
                <a:latin typeface="Arial" charset="0"/>
              </a:rPr>
              <a:t>Max</a:t>
            </a:r>
            <a:r>
              <a:rPr lang="en-US" sz="1000" dirty="0">
                <a:latin typeface="Arial" charset="0"/>
              </a:rPr>
              <a:t> </a:t>
            </a:r>
          </a:p>
          <a:p>
            <a:pPr algn="ctr"/>
            <a:r>
              <a:rPr lang="en-US" sz="1000" dirty="0">
                <a:latin typeface="Arial" charset="0"/>
              </a:rPr>
              <a:t>Limiter option</a:t>
            </a: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789981" y="1855387"/>
            <a:ext cx="1188707" cy="352425"/>
          </a:xfrm>
          <a:prstGeom prst="wedgeRoundRectCallout">
            <a:avLst>
              <a:gd name="adj1" fmla="val 63736"/>
              <a:gd name="adj2" fmla="val -62613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Run the Off-Design cycle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D60E053D-C923-4D39-B04B-D02D1B0C124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C78D4254-3DE5-48B5-8A75-6ACFE9524726}" type="datetime1">
              <a:rPr lang="de-DE" smtClean="0"/>
              <a:t>10.06.2021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837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33333E-6 L -0.25295 0.34328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56" y="17153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295 0.34328 L -0.15712 -0.12454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2" y="-23403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animBg="1"/>
      <p:bldP spid="6153" grpId="1" animBg="1"/>
      <p:bldP spid="6153" grpId="2" animBg="1"/>
      <p:bldP spid="6" grpId="0" animBg="1"/>
      <p:bldP spid="7" grpId="0" animBg="1"/>
      <p:bldP spid="7" grpId="1" animBg="1"/>
      <p:bldP spid="8" grpId="0" animBg="1"/>
      <p:bldP spid="8" grpId="1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5" grpId="1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ahmen_Fenstergröße">
            <a:extLst>
              <a:ext uri="{FF2B5EF4-FFF2-40B4-BE49-F238E27FC236}">
                <a16:creationId xmlns="" xmlns:a16="http://schemas.microsoft.com/office/drawing/2014/main" id="{340DC73E-4557-49A0-8176-79AEF669F9BD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2D1B3581-FB65-4D98-817B-1D623A0E9A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10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 for Three Active Limiters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78D2342B-78EB-4A95-868C-0FA71F0CE9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Control System Simulation</a:t>
            </a:r>
            <a:endParaRPr lang="en-US" dirty="0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4184545" y="1389930"/>
            <a:ext cx="1188707" cy="352425"/>
          </a:xfrm>
          <a:prstGeom prst="wedgeRoundRectCallout">
            <a:avLst>
              <a:gd name="adj1" fmla="val -69179"/>
              <a:gd name="adj2" fmla="val -40991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 err="1">
                <a:latin typeface="Arial" charset="0"/>
              </a:rPr>
              <a:t>N</a:t>
            </a:r>
            <a:r>
              <a:rPr lang="en-US" sz="1000" baseline="-25000" dirty="0" err="1">
                <a:latin typeface="Arial" charset="0"/>
              </a:rPr>
              <a:t>rel,max</a:t>
            </a:r>
            <a:r>
              <a:rPr lang="en-US" sz="1000" dirty="0">
                <a:latin typeface="Arial" charset="0"/>
              </a:rPr>
              <a:t>=101%</a:t>
            </a:r>
          </a:p>
        </p:txBody>
      </p:sp>
      <p:sp>
        <p:nvSpPr>
          <p:cNvPr id="8" name="Ellipse 7"/>
          <p:cNvSpPr/>
          <p:nvPr/>
        </p:nvSpPr>
        <p:spPr>
          <a:xfrm>
            <a:off x="3535005" y="1274459"/>
            <a:ext cx="398162" cy="18285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llipse 8"/>
          <p:cNvSpPr/>
          <p:nvPr/>
        </p:nvSpPr>
        <p:spPr>
          <a:xfrm>
            <a:off x="4577311" y="2315936"/>
            <a:ext cx="464836" cy="18097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llipse 9"/>
          <p:cNvSpPr/>
          <p:nvPr/>
        </p:nvSpPr>
        <p:spPr>
          <a:xfrm>
            <a:off x="4498391" y="2773136"/>
            <a:ext cx="579136" cy="180975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5727687" y="2299336"/>
            <a:ext cx="1188707" cy="352425"/>
          </a:xfrm>
          <a:prstGeom prst="wedgeRoundRectCallout">
            <a:avLst>
              <a:gd name="adj1" fmla="val -106039"/>
              <a:gd name="adj2" fmla="val -19370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T</a:t>
            </a:r>
            <a:r>
              <a:rPr lang="en-US" sz="1000" baseline="-25000" dirty="0">
                <a:latin typeface="Arial" charset="0"/>
              </a:rPr>
              <a:t>3,max</a:t>
            </a:r>
            <a:r>
              <a:rPr lang="en-US" sz="1000" dirty="0">
                <a:latin typeface="Arial" charset="0"/>
              </a:rPr>
              <a:t>=650K</a:t>
            </a: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5784837" y="2880361"/>
            <a:ext cx="1188707" cy="352425"/>
          </a:xfrm>
          <a:prstGeom prst="wedgeRoundRectCallout">
            <a:avLst>
              <a:gd name="adj1" fmla="val -106840"/>
              <a:gd name="adj2" fmla="val -49100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Active Limiter</a:t>
            </a:r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rot="20239365">
            <a:off x="3539478" y="2010017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789981" y="2320698"/>
            <a:ext cx="1188707" cy="352425"/>
          </a:xfrm>
          <a:prstGeom prst="wedgeRoundRectCallout">
            <a:avLst>
              <a:gd name="adj1" fmla="val 65111"/>
              <a:gd name="adj2" fmla="val -24639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Close the result window</a:t>
            </a:r>
          </a:p>
        </p:txBody>
      </p:sp>
      <p:sp>
        <p:nvSpPr>
          <p:cNvPr id="17" name="Abgerundetes Rechteck 5">
            <a:extLst>
              <a:ext uri="{FF2B5EF4-FFF2-40B4-BE49-F238E27FC236}">
                <a16:creationId xmlns="" xmlns:a16="http://schemas.microsoft.com/office/drawing/2014/main" id="{578673FA-7621-4D74-8CA1-BB93C9E995A1}"/>
              </a:ext>
            </a:extLst>
          </p:cNvPr>
          <p:cNvSpPr/>
          <p:nvPr/>
        </p:nvSpPr>
        <p:spPr>
          <a:xfrm>
            <a:off x="4596129" y="4949142"/>
            <a:ext cx="3566121" cy="66401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The </a:t>
            </a:r>
            <a:r>
              <a:rPr lang="en-US" sz="1100" i="1" dirty="0">
                <a:solidFill>
                  <a:srgbClr val="1F497D"/>
                </a:solidFill>
                <a:latin typeface="Arial" charset="0"/>
              </a:rPr>
              <a:t>Turbine Exit Temperature T5 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limiter is active, </a:t>
            </a:r>
          </a:p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neither the </a:t>
            </a:r>
            <a:r>
              <a:rPr lang="en-US" sz="1100" i="1" dirty="0">
                <a:solidFill>
                  <a:srgbClr val="1F497D"/>
                </a:solidFill>
                <a:latin typeface="Arial" charset="0"/>
              </a:rPr>
              <a:t>Spool Speed NH 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limit nor the </a:t>
            </a:r>
            <a:r>
              <a:rPr lang="en-US" sz="1100" i="1" dirty="0">
                <a:solidFill>
                  <a:srgbClr val="1F497D"/>
                </a:solidFill>
                <a:latin typeface="Arial" charset="0"/>
              </a:rPr>
              <a:t>Compressor Exit Temperature T3 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limit is violated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8FC15F82-1DFC-45BC-A939-AE8767CE46E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1851FEB8-C130-412E-844A-8968EDE913EF}" type="datetime1">
              <a:rPr lang="de-DE" smtClean="0"/>
              <a:t>10.06.2021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6992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33333E-6 L -0.13316 -0.06041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67" y="-3032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3" grpId="1" animBg="1"/>
      <p:bldP spid="14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ahmen_Fenstergröße">
            <a:extLst>
              <a:ext uri="{FF2B5EF4-FFF2-40B4-BE49-F238E27FC236}">
                <a16:creationId xmlns="" xmlns:a16="http://schemas.microsoft.com/office/drawing/2014/main" id="{ACE1AF32-6303-4FBD-B310-A9518CA38FCA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700E6E17-A736-4BD1-8336-C796C04E1A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09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Fuel Flow and Thrust as Pseudo Limiters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97CC819C-62B7-4736-9D15-17CB8ED567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Control System Simulation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2889342" y="1270573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Abgerundetes Rechteck 5"/>
          <p:cNvSpPr/>
          <p:nvPr/>
        </p:nvSpPr>
        <p:spPr>
          <a:xfrm>
            <a:off x="5045977" y="5000853"/>
            <a:ext cx="3566121" cy="289441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You may want to run the engine to a given thrust. 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4577094" y="3989217"/>
            <a:ext cx="1581150" cy="352425"/>
          </a:xfrm>
          <a:prstGeom prst="wedgeRoundRectCallout">
            <a:avLst>
              <a:gd name="adj1" fmla="val 124299"/>
              <a:gd name="adj2" fmla="val -20045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Enter the desired thrust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6493497" y="3995705"/>
            <a:ext cx="1946906" cy="352425"/>
          </a:xfrm>
          <a:prstGeom prst="wedgeRoundRectCallout">
            <a:avLst>
              <a:gd name="adj1" fmla="val 38757"/>
              <a:gd name="adj2" fmla="val -20045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Activate the limiter here</a:t>
            </a:r>
          </a:p>
        </p:txBody>
      </p:sp>
      <p:sp>
        <p:nvSpPr>
          <p:cNvPr id="11" name="Ellipse 10"/>
          <p:cNvSpPr/>
          <p:nvPr/>
        </p:nvSpPr>
        <p:spPr>
          <a:xfrm>
            <a:off x="7217397" y="3272185"/>
            <a:ext cx="365757" cy="18287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lipse 13"/>
          <p:cNvSpPr/>
          <p:nvPr/>
        </p:nvSpPr>
        <p:spPr>
          <a:xfrm>
            <a:off x="8131787" y="3272185"/>
            <a:ext cx="182878" cy="18287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789980" y="5114081"/>
            <a:ext cx="1188707" cy="352425"/>
          </a:xfrm>
          <a:prstGeom prst="wedgeRoundRectCallout">
            <a:avLst>
              <a:gd name="adj1" fmla="val 66409"/>
              <a:gd name="adj2" fmla="val -5130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the </a:t>
            </a:r>
            <a:r>
              <a:rPr lang="en-US" sz="1000" b="1" dirty="0">
                <a:latin typeface="Arial" charset="0"/>
              </a:rPr>
              <a:t>Max</a:t>
            </a:r>
            <a:r>
              <a:rPr lang="en-US" sz="1000" dirty="0">
                <a:latin typeface="Arial" charset="0"/>
              </a:rPr>
              <a:t> </a:t>
            </a:r>
          </a:p>
          <a:p>
            <a:pPr algn="ctr"/>
            <a:r>
              <a:rPr lang="en-US" sz="1000" dirty="0">
                <a:latin typeface="Arial" charset="0"/>
              </a:rPr>
              <a:t>Limiter option</a:t>
            </a: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789981" y="2013371"/>
            <a:ext cx="1188707" cy="352425"/>
          </a:xfrm>
          <a:prstGeom prst="wedgeRoundRectCallout">
            <a:avLst>
              <a:gd name="adj1" fmla="val 66162"/>
              <a:gd name="adj2" fmla="val -11126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Run the Off-Design cycle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5257B603-72D8-40D3-AE24-BBB12300149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1805357E-EFBA-4368-994C-048AD311B16E}" type="datetime1">
              <a:rPr lang="de-DE" smtClean="0"/>
              <a:t>10.06.2021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859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694 L -0.04792 0.5479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6" y="2773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92 0.54792 L 0.0408 0.07338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27" y="-23727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animBg="1"/>
      <p:bldP spid="6153" grpId="1" animBg="1"/>
      <p:bldP spid="6153" grpId="2" animBg="1"/>
      <p:bldP spid="6" grpId="0" animBg="1"/>
      <p:bldP spid="7" grpId="0" animBg="1"/>
      <p:bldP spid="7" grpId="1" animBg="1"/>
      <p:bldP spid="8" grpId="0" animBg="1"/>
      <p:bldP spid="8" grpId="1" animBg="1"/>
      <p:bldP spid="11" grpId="0" animBg="1"/>
      <p:bldP spid="14" grpId="0" animBg="1"/>
      <p:bldP spid="15" grpId="0" animBg="1"/>
      <p:bldP spid="15" grpId="1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ahmen_Fenstergröße">
            <a:extLst>
              <a:ext uri="{FF2B5EF4-FFF2-40B4-BE49-F238E27FC236}">
                <a16:creationId xmlns="" xmlns:a16="http://schemas.microsoft.com/office/drawing/2014/main" id="{F6694FA8-46ED-4855-BEE3-5E6DAD0C01B0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01B476C6-5CA5-40A6-A43E-1E95333D9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10"/>
            <a:ext cx="6192832" cy="4669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Cycle for 25kN Thrust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28F4DF82-E412-4172-98CD-69DDEA6BC0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Control System Simulation</a:t>
            </a:r>
            <a:endParaRPr lang="en-US" dirty="0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6555334" y="1295544"/>
            <a:ext cx="1188707" cy="352425"/>
          </a:xfrm>
          <a:prstGeom prst="wedgeRoundRectCallout">
            <a:avLst>
              <a:gd name="adj1" fmla="val 25373"/>
              <a:gd name="adj2" fmla="val 13198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Thrust = 25kN</a:t>
            </a:r>
          </a:p>
        </p:txBody>
      </p:sp>
      <p:sp>
        <p:nvSpPr>
          <p:cNvPr id="8" name="Ellipse 7"/>
          <p:cNvSpPr/>
          <p:nvPr/>
        </p:nvSpPr>
        <p:spPr>
          <a:xfrm>
            <a:off x="7153477" y="1937555"/>
            <a:ext cx="617236" cy="19237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9"/>
          <p:cNvSpPr>
            <a:spLocks/>
          </p:cNvSpPr>
          <p:nvPr/>
        </p:nvSpPr>
        <p:spPr bwMode="auto">
          <a:xfrm rot="20239365">
            <a:off x="3808076" y="2079468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793483" y="2185037"/>
            <a:ext cx="1188707" cy="352425"/>
          </a:xfrm>
          <a:prstGeom prst="wedgeRoundRectCallout">
            <a:avLst>
              <a:gd name="adj1" fmla="val 64412"/>
              <a:gd name="adj2" fmla="val -21306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Close the result window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A13FFE88-48D0-4257-A5E3-A0DBEF64EA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74180C59-3DC2-4631-8958-0CC704277CD3}" type="datetime1">
              <a:rPr lang="de-DE" smtClean="0"/>
              <a:t>10.06.2021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7459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48148E-6 L -0.1566 -0.0731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30" y="-3657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3" grpId="0" animBg="1"/>
      <p:bldP spid="13" grpId="1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ahmen_Fenstergröße">
            <a:extLst>
              <a:ext uri="{FF2B5EF4-FFF2-40B4-BE49-F238E27FC236}">
                <a16:creationId xmlns="" xmlns:a16="http://schemas.microsoft.com/office/drawing/2014/main" id="{CC8BBA20-8DAF-4895-AC79-1C9C717C2576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59708811-2C78-4C40-A52B-3A87560AF7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46065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HPC Spool Speed ZXN with </a:t>
            </a:r>
            <a:br>
              <a:rPr lang="en-US" dirty="0"/>
            </a:br>
            <a:r>
              <a:rPr lang="en-US" dirty="0"/>
              <a:t>Activated Limiters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07F9D663-39E3-443C-80E0-B02BC3CFD1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Control System Simulation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2970558" y="1289085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Abgerundetes Rechteck 5"/>
          <p:cNvSpPr/>
          <p:nvPr/>
        </p:nvSpPr>
        <p:spPr>
          <a:xfrm>
            <a:off x="4840469" y="3548062"/>
            <a:ext cx="3566121" cy="103858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If any limiter is active, then the </a:t>
            </a:r>
            <a:r>
              <a:rPr lang="en-US" sz="1100" dirty="0" smtClean="0">
                <a:solidFill>
                  <a:srgbClr val="1F497D"/>
                </a:solidFill>
                <a:latin typeface="Arial" charset="0"/>
              </a:rPr>
              <a:t>Calculation Mode </a:t>
            </a:r>
            <a:r>
              <a:rPr lang="en-GB" sz="1100" dirty="0" smtClean="0">
                <a:solidFill>
                  <a:srgbClr val="1F497D"/>
                </a:solidFill>
                <a:latin typeface="Arial" charset="0"/>
              </a:rPr>
              <a:t>is </a:t>
            </a:r>
            <a:r>
              <a:rPr lang="en-US" sz="1100" dirty="0" smtClean="0">
                <a:solidFill>
                  <a:srgbClr val="1F497D"/>
                </a:solidFill>
                <a:latin typeface="Arial" charset="0"/>
              </a:rPr>
              <a:t>automatically set to </a:t>
            </a:r>
            <a:r>
              <a:rPr lang="en-US" sz="1100" i="1" dirty="0" smtClean="0">
                <a:solidFill>
                  <a:srgbClr val="1F497D"/>
                </a:solidFill>
                <a:latin typeface="Arial" charset="0"/>
              </a:rPr>
              <a:t>Limits</a:t>
            </a:r>
            <a:r>
              <a:rPr lang="en-US" sz="1100" dirty="0" smtClean="0">
                <a:solidFill>
                  <a:srgbClr val="1F497D"/>
                </a:solidFill>
                <a:latin typeface="Arial" charset="0"/>
              </a:rPr>
              <a:t>.</a:t>
            </a:r>
            <a:endParaRPr lang="en-US" sz="1100" dirty="0">
              <a:solidFill>
                <a:srgbClr val="1F497D"/>
              </a:solidFill>
              <a:latin typeface="Arial" charset="0"/>
            </a:endParaRPr>
          </a:p>
          <a:p>
            <a:pPr algn="ctr"/>
            <a:endParaRPr lang="en-US" sz="1100" dirty="0">
              <a:solidFill>
                <a:srgbClr val="1F497D"/>
              </a:solidFill>
              <a:latin typeface="Arial" charset="0"/>
            </a:endParaRPr>
          </a:p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The HP Spool Speed ZXN is no longer seen on this page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4903095" y="1166261"/>
            <a:ext cx="1188707" cy="352425"/>
          </a:xfrm>
          <a:prstGeom prst="wedgeRoundRectCallout">
            <a:avLst>
              <a:gd name="adj1" fmla="val -106840"/>
              <a:gd name="adj2" fmla="val 9684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on “Basic Data”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5029030" y="1905544"/>
            <a:ext cx="1865256" cy="24257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DA4DB02F-C27C-4729-8C2C-AE198A50F77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EF9CC719-67F1-4454-BB59-9DBE2B3F2615}" type="datetime1">
              <a:rPr lang="de-DE" smtClean="0"/>
              <a:t>10.06.2021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641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7.40741E-7 L 0.10834 0.0581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17" y="2894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animBg="1"/>
      <p:bldP spid="6153" grpId="1" animBg="1"/>
      <p:bldP spid="6" grpId="0" animBg="1"/>
      <p:bldP spid="7" grpId="0" animBg="1"/>
      <p:bldP spid="10" grpId="0" animBg="1"/>
    </p:bldLst>
  </p:timing>
</p:sld>
</file>

<file path=ppt/theme/theme1.xml><?xml version="1.0" encoding="utf-8"?>
<a:theme xmlns:a="http://schemas.openxmlformats.org/drawingml/2006/main" name="Office">
  <a:themeElements>
    <a:clrScheme name="GasTurb">
      <a:dk1>
        <a:srgbClr val="000000"/>
      </a:dk1>
      <a:lt1>
        <a:srgbClr val="FFFFFF"/>
      </a:lt1>
      <a:dk2>
        <a:srgbClr val="B35ADB"/>
      </a:dk2>
      <a:lt2>
        <a:srgbClr val="444444"/>
      </a:lt2>
      <a:accent1>
        <a:srgbClr val="98A6AE"/>
      </a:accent1>
      <a:accent2>
        <a:srgbClr val="A8B8C1"/>
      </a:accent2>
      <a:accent3>
        <a:srgbClr val="042032"/>
      </a:accent3>
      <a:accent4>
        <a:srgbClr val="0583CB"/>
      </a:accent4>
      <a:accent5>
        <a:srgbClr val="9CD2FF"/>
      </a:accent5>
      <a:accent6>
        <a:srgbClr val="EBEDF0"/>
      </a:accent6>
      <a:hlink>
        <a:srgbClr val="A1A1A1"/>
      </a:hlink>
      <a:folHlink>
        <a:srgbClr val="FFFFF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rtlCol="0">
        <a:spAutoFit/>
      </a:bodyPr>
      <a:lstStyle>
        <a:defPPr algn="l">
          <a:spcAft>
            <a:spcPts val="600"/>
          </a:spcAft>
          <a:defRPr sz="1200" dirty="0" err="1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639</Words>
  <Application>Microsoft Office PowerPoint</Application>
  <PresentationFormat>Bildschirmpräsentation (4:3)</PresentationFormat>
  <Paragraphs>152</Paragraphs>
  <Slides>18</Slides>
  <Notes>17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Office</vt:lpstr>
      <vt:lpstr>PowerPoint-Präsentation</vt:lpstr>
      <vt:lpstr>GasTurb 14 Main Window</vt:lpstr>
      <vt:lpstr>We Need Some Data</vt:lpstr>
      <vt:lpstr>Off-Design Input Window</vt:lpstr>
      <vt:lpstr>Max Limits</vt:lpstr>
      <vt:lpstr>Solution for Three Active Limiters</vt:lpstr>
      <vt:lpstr>Fuel Flow and Thrust as Pseudo Limiters</vt:lpstr>
      <vt:lpstr>The Cycle for 25kN Thrust</vt:lpstr>
      <vt:lpstr>HPC Spool Speed ZXN with  Activated Limiters</vt:lpstr>
      <vt:lpstr>HPC Spool Speed ZXN with  Activated Limiters</vt:lpstr>
      <vt:lpstr>Limiters And Composed Values</vt:lpstr>
      <vt:lpstr>Limiters And Composed Values</vt:lpstr>
      <vt:lpstr>Limiters And Composed Values</vt:lpstr>
      <vt:lpstr>Limiters And Composed Values</vt:lpstr>
      <vt:lpstr>Control Schedules</vt:lpstr>
      <vt:lpstr>Defining a Control Schedule</vt:lpstr>
      <vt:lpstr>Changing Ambient Temperature</vt:lpstr>
      <vt:lpstr>T5 Follows the Schedule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GasTurb GmbH</dc:creator>
  <cp:lastModifiedBy>Cäsar, Jonas</cp:lastModifiedBy>
  <cp:revision>95</cp:revision>
  <dcterms:created xsi:type="dcterms:W3CDTF">2020-11-18T09:59:32Z</dcterms:created>
  <dcterms:modified xsi:type="dcterms:W3CDTF">2021-06-10T09:44:57Z</dcterms:modified>
</cp:coreProperties>
</file>