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Override1.xml" ContentType="application/vnd.openxmlformats-officedocument.themeOverr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heme/themeOverride2.xml" ContentType="application/vnd.openxmlformats-officedocument.themeOverr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2.xml" ContentType="application/vnd.openxmlformats-officedocument.presentationml.notesSlid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3.xml" ContentType="application/vnd.openxmlformats-officedocument.presentationml.notesSlide+xml"/>
  <Override PartName="/ppt/tags/tag18.xml" ContentType="application/vnd.openxmlformats-officedocument.presentationml.tags+xml"/>
  <Override PartName="/ppt/notesSlides/notesSlide4.xml" ContentType="application/vnd.openxmlformats-officedocument.presentationml.notesSl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notesSlides/notesSlide5.xml" ContentType="application/vnd.openxmlformats-officedocument.presentationml.notesSlide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6.xml" ContentType="application/vnd.openxmlformats-officedocument.presentationml.notesSl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2"/>
  </p:notesMasterIdLst>
  <p:sldIdLst>
    <p:sldId id="282" r:id="rId2"/>
    <p:sldId id="329" r:id="rId3"/>
    <p:sldId id="296" r:id="rId4"/>
    <p:sldId id="297" r:id="rId5"/>
    <p:sldId id="355" r:id="rId6"/>
    <p:sldId id="330" r:id="rId7"/>
    <p:sldId id="300" r:id="rId8"/>
    <p:sldId id="331" r:id="rId9"/>
    <p:sldId id="332" r:id="rId10"/>
    <p:sldId id="334" r:id="rId11"/>
    <p:sldId id="335" r:id="rId12"/>
    <p:sldId id="336" r:id="rId13"/>
    <p:sldId id="293" r:id="rId14"/>
    <p:sldId id="339" r:id="rId15"/>
    <p:sldId id="340" r:id="rId16"/>
    <p:sldId id="341" r:id="rId17"/>
    <p:sldId id="342" r:id="rId18"/>
    <p:sldId id="344" r:id="rId19"/>
    <p:sldId id="345" r:id="rId20"/>
    <p:sldId id="346" r:id="rId21"/>
    <p:sldId id="338" r:id="rId22"/>
    <p:sldId id="347" r:id="rId23"/>
    <p:sldId id="337" r:id="rId24"/>
    <p:sldId id="349" r:id="rId25"/>
    <p:sldId id="348" r:id="rId26"/>
    <p:sldId id="351" r:id="rId27"/>
    <p:sldId id="352" r:id="rId28"/>
    <p:sldId id="353" r:id="rId29"/>
    <p:sldId id="354" r:id="rId30"/>
    <p:sldId id="350" r:id="rId3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E1E1"/>
    <a:srgbClr val="B45A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604" autoAdjust="0"/>
    <p:restoredTop sz="95053" autoAdjust="0"/>
  </p:normalViewPr>
  <p:slideViewPr>
    <p:cSldViewPr snapToGrid="0" snapToObjects="1" showGuides="1">
      <p:cViewPr>
        <p:scale>
          <a:sx n="80" d="100"/>
          <a:sy n="80" d="100"/>
        </p:scale>
        <p:origin x="-2430" y="-6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32EED7-B1A1-4A47-9D9A-049087173050}" type="datetimeFigureOut">
              <a:rPr lang="de-DE" smtClean="0"/>
              <a:t>10.06.2021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AC560C-6A28-0447-8A38-42D0C45BED6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584783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558375-B2D5-4381-B869-14D2759CBECD}" type="slidenum">
              <a:rPr lang="en-US"/>
              <a:pPr/>
              <a:t>2</a:t>
            </a:fld>
            <a:endParaRPr lang="en-US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69183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558375-B2D5-4381-B869-14D2759CBECD}" type="slidenum">
              <a:rPr lang="en-US"/>
              <a:pPr/>
              <a:t>17</a:t>
            </a:fld>
            <a:endParaRPr lang="en-US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6410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Der IP </a:t>
            </a:r>
            <a:r>
              <a:rPr lang="de-DE" dirty="0" err="1"/>
              <a:t>Pressure</a:t>
            </a:r>
            <a:r>
              <a:rPr lang="de-DE" dirty="0"/>
              <a:t> Ration ist 4 anstelle von 2.5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AC560C-6A28-0447-8A38-42D0C45BED64}" type="slidenum">
              <a:rPr lang="de-DE" smtClean="0"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964742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AC560C-6A28-0447-8A38-42D0C45BED64}" type="slidenum">
              <a:rPr lang="de-DE" smtClean="0"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501980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558375-B2D5-4381-B869-14D2759CBECD}" type="slidenum">
              <a:rPr lang="en-US"/>
              <a:pPr/>
              <a:t>24</a:t>
            </a:fld>
            <a:endParaRPr lang="en-US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6302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Stärkere Abweichung der Werte auch für Case 1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AC560C-6A28-0447-8A38-42D0C45BED64}" type="slidenum">
              <a:rPr lang="de-DE" smtClean="0"/>
              <a:t>27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84459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32000" y="1440000"/>
            <a:ext cx="3960000" cy="486000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800" b="1">
                <a:solidFill>
                  <a:srgbClr val="B45AD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Name der</a:t>
            </a:r>
            <a:br>
              <a:rPr lang="de-DE" dirty="0"/>
            </a:br>
            <a:r>
              <a:rPr lang="de-DE" dirty="0"/>
              <a:t>Präsentation</a:t>
            </a:r>
          </a:p>
        </p:txBody>
      </p:sp>
      <p:pic>
        <p:nvPicPr>
          <p:cNvPr id="4" name="Grafik 3" descr="Ein Bild, das Spiegel, Reflexion, schließen enthält.&#10;&#10;Automatisch generierte Beschreibung">
            <a:extLst>
              <a:ext uri="{FF2B5EF4-FFF2-40B4-BE49-F238E27FC236}">
                <a16:creationId xmlns="" xmlns:a16="http://schemas.microsoft.com/office/drawing/2014/main" id="{762749F1-D8C3-4340-9341-054A7B68CF7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334228" y="1440746"/>
            <a:ext cx="4381500" cy="3581400"/>
          </a:xfrm>
          <a:prstGeom prst="rect">
            <a:avLst/>
          </a:prstGeom>
        </p:spPr>
      </p:pic>
      <p:sp>
        <p:nvSpPr>
          <p:cNvPr id="15" name="Datumsplatzhalter 14">
            <a:extLst>
              <a:ext uri="{FF2B5EF4-FFF2-40B4-BE49-F238E27FC236}">
                <a16:creationId xmlns="" xmlns:a16="http://schemas.microsoft.com/office/drawing/2014/main" id="{3D7595FE-711A-4449-B880-7CB488C79B9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8000"/>
            <a:ext cx="1260000" cy="360000"/>
          </a:xfrm>
        </p:spPr>
        <p:txBody>
          <a:bodyPr/>
          <a:lstStyle/>
          <a:p>
            <a:pPr algn="r"/>
            <a:fld id="{C531406B-8802-4868-80F6-A116580FDDF1}" type="datetime1">
              <a:rPr lang="de-DE" smtClean="0"/>
              <a:t>10.06.2021</a:t>
            </a:fld>
            <a:endParaRPr lang="de-DE"/>
          </a:p>
        </p:txBody>
      </p:sp>
      <p:sp>
        <p:nvSpPr>
          <p:cNvPr id="22" name="Textfeld 21">
            <a:extLst>
              <a:ext uri="{FF2B5EF4-FFF2-40B4-BE49-F238E27FC236}">
                <a16:creationId xmlns="" xmlns:a16="http://schemas.microsoft.com/office/drawing/2014/main" id="{8E7E7E93-DC5F-6F4D-B88D-74079E77BBFB}"/>
              </a:ext>
            </a:extLst>
          </p:cNvPr>
          <p:cNvSpPr txBox="1"/>
          <p:nvPr userDrawn="1"/>
        </p:nvSpPr>
        <p:spPr>
          <a:xfrm>
            <a:off x="1258223" y="6585667"/>
            <a:ext cx="1800000" cy="18466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l">
              <a:spcAft>
                <a:spcPts val="600"/>
              </a:spcAft>
            </a:pPr>
            <a:r>
              <a:rPr lang="de-DE" sz="1200" dirty="0">
                <a:solidFill>
                  <a:schemeClr val="bg2">
                    <a:alpha val="50000"/>
                  </a:schemeClr>
                </a:solidFill>
              </a:rPr>
              <a:t>|  © GasTurb GmbH </a:t>
            </a:r>
            <a:r>
              <a:rPr lang="de-DE" sz="1200" dirty="0" smtClean="0">
                <a:solidFill>
                  <a:schemeClr val="bg2">
                    <a:alpha val="50000"/>
                  </a:schemeClr>
                </a:solidFill>
              </a:rPr>
              <a:t>2021</a:t>
            </a:r>
            <a:endParaRPr lang="de-DE" sz="1200" dirty="0">
              <a:solidFill>
                <a:schemeClr val="bg2">
                  <a:alpha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3845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verzeichn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>
            <a:extLst>
              <a:ext uri="{FF2B5EF4-FFF2-40B4-BE49-F238E27FC236}">
                <a16:creationId xmlns="" xmlns:a16="http://schemas.microsoft.com/office/drawing/2014/main" id="{AA54B71A-998B-3C42-B378-59B7D7C38EB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31800" y="1440000"/>
            <a:ext cx="3960000" cy="4860000"/>
          </a:xfrm>
        </p:spPr>
        <p:txBody>
          <a:bodyPr/>
          <a:lstStyle>
            <a:lvl1pPr>
              <a:defRPr sz="1600" b="1"/>
            </a:lvl1pPr>
            <a:lvl2pPr>
              <a:defRPr sz="1600" b="1"/>
            </a:lvl2pPr>
            <a:lvl3pPr>
              <a:defRPr sz="1600" b="1"/>
            </a:lvl3pPr>
            <a:lvl4pPr>
              <a:defRPr sz="1600" b="1"/>
            </a:lvl4pPr>
            <a:lvl5pPr>
              <a:defRPr sz="1600" b="1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2" name="Titel 1">
            <a:extLst>
              <a:ext uri="{FF2B5EF4-FFF2-40B4-BE49-F238E27FC236}">
                <a16:creationId xmlns="" xmlns:a16="http://schemas.microsoft.com/office/drawing/2014/main" id="{8181C9C3-8423-7A49-8A17-1361496BB9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="" xmlns:a16="http://schemas.microsoft.com/office/drawing/2014/main" id="{EE90E039-1795-8F4F-8A8D-0562E8EC2FEB}"/>
              </a:ext>
            </a:extLst>
          </p:cNvPr>
          <p:cNvSpPr txBox="1"/>
          <p:nvPr userDrawn="1"/>
        </p:nvSpPr>
        <p:spPr>
          <a:xfrm>
            <a:off x="6800974" y="6585667"/>
            <a:ext cx="720000" cy="184666"/>
          </a:xfrm>
          <a:prstGeom prst="rect">
            <a:avLst/>
          </a:prstGeom>
          <a:noFill/>
        </p:spPr>
        <p:txBody>
          <a:bodyPr wrap="square" lIns="0" tIns="0" rIns="72000" bIns="0" rtlCol="0" anchor="ctr" anchorCtr="0">
            <a:spAutoFit/>
          </a:bodyPr>
          <a:lstStyle/>
          <a:p>
            <a:pPr algn="r">
              <a:spcAft>
                <a:spcPts val="600"/>
              </a:spcAft>
            </a:pPr>
            <a:r>
              <a:rPr lang="de-DE" sz="1200" b="1" dirty="0" err="1">
                <a:solidFill>
                  <a:schemeClr val="bg2">
                    <a:alpha val="50000"/>
                  </a:schemeClr>
                </a:solidFill>
              </a:rPr>
              <a:t>Slide</a:t>
            </a:r>
          </a:p>
        </p:txBody>
      </p:sp>
      <p:sp>
        <p:nvSpPr>
          <p:cNvPr id="28" name="Datumsplatzhalter 27">
            <a:extLst>
              <a:ext uri="{FF2B5EF4-FFF2-40B4-BE49-F238E27FC236}">
                <a16:creationId xmlns="" xmlns:a16="http://schemas.microsoft.com/office/drawing/2014/main" id="{037767AB-8017-C34A-89CC-BD0CCECD65DA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algn="r"/>
            <a:fld id="{86370FDA-0E2F-4A1D-930C-CA4221C69DF5}" type="datetime1">
              <a:rPr lang="de-DE" smtClean="0"/>
              <a:t>10.06.2021</a:t>
            </a:fld>
            <a:endParaRPr lang="de-DE"/>
          </a:p>
        </p:txBody>
      </p:sp>
      <p:sp>
        <p:nvSpPr>
          <p:cNvPr id="29" name="Fußzeilenplatzhalter 28">
            <a:extLst>
              <a:ext uri="{FF2B5EF4-FFF2-40B4-BE49-F238E27FC236}">
                <a16:creationId xmlns="" xmlns:a16="http://schemas.microsoft.com/office/drawing/2014/main" id="{325680AD-BD23-E345-8F62-3143885A3149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/>
              <a:t>Tutorial: Optimizing a Cycle</a:t>
            </a:r>
            <a:endParaRPr lang="de-DE" b="1"/>
          </a:p>
        </p:txBody>
      </p:sp>
      <p:sp>
        <p:nvSpPr>
          <p:cNvPr id="30" name="Foliennummernplatzhalter 29">
            <a:extLst>
              <a:ext uri="{FF2B5EF4-FFF2-40B4-BE49-F238E27FC236}">
                <a16:creationId xmlns="" xmlns:a16="http://schemas.microsoft.com/office/drawing/2014/main" id="{A64CF172-1769-4445-9DDB-668A5CB60B7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l"/>
            <a:fld id="{FC702470-8AE9-4E48-9C5F-817F252A268D}" type="slidenum">
              <a:rPr lang="de-DE"/>
              <a:pPr algn="l"/>
              <a:t>‹Nr.›</a:t>
            </a:fld>
            <a:endParaRPr lang="de-DE"/>
          </a:p>
        </p:txBody>
      </p:sp>
      <p:sp>
        <p:nvSpPr>
          <p:cNvPr id="31" name="Textfeld 30">
            <a:extLst>
              <a:ext uri="{FF2B5EF4-FFF2-40B4-BE49-F238E27FC236}">
                <a16:creationId xmlns="" xmlns:a16="http://schemas.microsoft.com/office/drawing/2014/main" id="{CE72AF00-A87B-024C-A656-AE7C82EF9E21}"/>
              </a:ext>
            </a:extLst>
          </p:cNvPr>
          <p:cNvSpPr txBox="1"/>
          <p:nvPr userDrawn="1"/>
        </p:nvSpPr>
        <p:spPr>
          <a:xfrm>
            <a:off x="5040000" y="6585667"/>
            <a:ext cx="1800000" cy="18466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l">
              <a:spcAft>
                <a:spcPts val="600"/>
              </a:spcAft>
            </a:pPr>
            <a:r>
              <a:rPr lang="de-DE" sz="1200" dirty="0">
                <a:solidFill>
                  <a:schemeClr val="bg2">
                    <a:alpha val="50000"/>
                  </a:schemeClr>
                </a:solidFill>
              </a:rPr>
              <a:t>|  © GasTurb GmbH </a:t>
            </a:r>
            <a:r>
              <a:rPr lang="de-DE" sz="1200" dirty="0" smtClean="0">
                <a:solidFill>
                  <a:schemeClr val="bg2">
                    <a:alpha val="50000"/>
                  </a:schemeClr>
                </a:solidFill>
              </a:rPr>
              <a:t>2021</a:t>
            </a:r>
            <a:endParaRPr lang="de-DE" sz="1200" dirty="0">
              <a:solidFill>
                <a:schemeClr val="bg2">
                  <a:alpha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95305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="" xmlns:a16="http://schemas.microsoft.com/office/drawing/2014/main" id="{5A41FB69-51A5-464D-A256-DCB4AFD7BE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="" xmlns:a16="http://schemas.microsoft.com/office/drawing/2014/main" id="{398D0591-484E-44EB-A50D-A6DEB5FF91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BF7AE-3956-4F1B-A9B9-950DA9BCEC79}" type="datetime1">
              <a:rPr lang="de-DE" smtClean="0"/>
              <a:t>10.06.2021</a:t>
            </a:fld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="" xmlns:a16="http://schemas.microsoft.com/office/drawing/2014/main" id="{6439F5AD-F549-4CCC-A007-A9DE1A1F1D6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fld id="{FC702470-8AE9-4E48-9C5F-817F252A268D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="" xmlns:a16="http://schemas.microsoft.com/office/drawing/2014/main" id="{6918F4DB-33CD-4ED9-BFBD-639B15CA69C2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Tutorial: Optimizing a Cycle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="" xmlns:a16="http://schemas.microsoft.com/office/drawing/2014/main" id="{EFDBA806-A902-41D9-81B3-7E9EFA274D8A}"/>
              </a:ext>
            </a:extLst>
          </p:cNvPr>
          <p:cNvSpPr txBox="1"/>
          <p:nvPr userDrawn="1"/>
        </p:nvSpPr>
        <p:spPr>
          <a:xfrm>
            <a:off x="6800974" y="6585667"/>
            <a:ext cx="720000" cy="184666"/>
          </a:xfrm>
          <a:prstGeom prst="rect">
            <a:avLst/>
          </a:prstGeom>
          <a:noFill/>
        </p:spPr>
        <p:txBody>
          <a:bodyPr wrap="square" lIns="0" tIns="0" rIns="72000" bIns="0" rtlCol="0" anchor="ctr" anchorCtr="0">
            <a:spAutoFit/>
          </a:bodyPr>
          <a:lstStyle/>
          <a:p>
            <a:pPr algn="r">
              <a:spcAft>
                <a:spcPts val="600"/>
              </a:spcAft>
            </a:pPr>
            <a:r>
              <a:rPr lang="de-DE" sz="1200" b="1" dirty="0" err="1">
                <a:solidFill>
                  <a:schemeClr val="bg2">
                    <a:alpha val="50000"/>
                  </a:schemeClr>
                </a:solidFill>
              </a:rPr>
              <a:t>Slide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="" xmlns:a16="http://schemas.microsoft.com/office/drawing/2014/main" id="{E72F9BD9-7D76-4357-A918-D3B97D63DEDA}"/>
              </a:ext>
            </a:extLst>
          </p:cNvPr>
          <p:cNvSpPr txBox="1"/>
          <p:nvPr userDrawn="1"/>
        </p:nvSpPr>
        <p:spPr>
          <a:xfrm>
            <a:off x="5040000" y="6585667"/>
            <a:ext cx="1800000" cy="18466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l">
              <a:spcAft>
                <a:spcPts val="600"/>
              </a:spcAft>
            </a:pPr>
            <a:r>
              <a:rPr lang="de-DE" sz="1200" dirty="0">
                <a:solidFill>
                  <a:schemeClr val="bg2">
                    <a:alpha val="50000"/>
                  </a:schemeClr>
                </a:solidFill>
              </a:rPr>
              <a:t>|  © GasTurb GmbH </a:t>
            </a:r>
            <a:r>
              <a:rPr lang="de-DE" sz="1200" dirty="0" smtClean="0">
                <a:solidFill>
                  <a:schemeClr val="bg2">
                    <a:alpha val="50000"/>
                  </a:schemeClr>
                </a:solidFill>
              </a:rPr>
              <a:t>2021</a:t>
            </a:r>
            <a:endParaRPr lang="de-DE" sz="1200" dirty="0">
              <a:solidFill>
                <a:schemeClr val="bg2">
                  <a:alpha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79781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seit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="" xmlns:a16="http://schemas.microsoft.com/office/drawing/2014/main" id="{91092163-583A-2F4B-BFDE-7EFCB995FA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7" name="Inhaltsplatzhalter 6">
            <a:extLst>
              <a:ext uri="{FF2B5EF4-FFF2-40B4-BE49-F238E27FC236}">
                <a16:creationId xmlns="" xmlns:a16="http://schemas.microsoft.com/office/drawing/2014/main" id="{AA54B71A-998B-3C42-B378-59B7D7C38EB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31800" y="1440000"/>
            <a:ext cx="3960000" cy="4860000"/>
          </a:xfrm>
        </p:spPr>
        <p:txBody>
          <a:bodyPr/>
          <a:lstStyle>
            <a:lvl1pPr>
              <a:spcBef>
                <a:spcPts val="0"/>
              </a:spcBef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="" xmlns:a16="http://schemas.microsoft.com/office/drawing/2014/main" id="{9087E3F6-B1CF-1448-BC0C-184E33765E4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752000" y="1439862"/>
            <a:ext cx="3960000" cy="2700000"/>
          </a:xfrm>
        </p:spPr>
        <p:txBody>
          <a:bodyPr/>
          <a:lstStyle/>
          <a:p>
            <a:endParaRPr lang="de-DE"/>
          </a:p>
        </p:txBody>
      </p:sp>
      <p:sp>
        <p:nvSpPr>
          <p:cNvPr id="10" name="Textfeld 9">
            <a:extLst>
              <a:ext uri="{FF2B5EF4-FFF2-40B4-BE49-F238E27FC236}">
                <a16:creationId xmlns="" xmlns:a16="http://schemas.microsoft.com/office/drawing/2014/main" id="{B4D44C8A-79F3-A44D-87F1-F317CACA4AAD}"/>
              </a:ext>
            </a:extLst>
          </p:cNvPr>
          <p:cNvSpPr txBox="1"/>
          <p:nvPr userDrawn="1"/>
        </p:nvSpPr>
        <p:spPr>
          <a:xfrm>
            <a:off x="6800974" y="6585667"/>
            <a:ext cx="720000" cy="184666"/>
          </a:xfrm>
          <a:prstGeom prst="rect">
            <a:avLst/>
          </a:prstGeom>
          <a:noFill/>
        </p:spPr>
        <p:txBody>
          <a:bodyPr wrap="square" lIns="0" tIns="0" rIns="72000" bIns="0" rtlCol="0" anchor="ctr" anchorCtr="0">
            <a:spAutoFit/>
          </a:bodyPr>
          <a:lstStyle/>
          <a:p>
            <a:pPr algn="r">
              <a:spcAft>
                <a:spcPts val="600"/>
              </a:spcAft>
            </a:pPr>
            <a:r>
              <a:rPr lang="de-DE" sz="1200" b="1" dirty="0" err="1">
                <a:solidFill>
                  <a:schemeClr val="bg2">
                    <a:alpha val="50000"/>
                  </a:schemeClr>
                </a:solidFill>
              </a:rPr>
              <a:t>Slide</a:t>
            </a:r>
          </a:p>
        </p:txBody>
      </p:sp>
      <p:sp>
        <p:nvSpPr>
          <p:cNvPr id="13" name="Datumsplatzhalter 12">
            <a:extLst>
              <a:ext uri="{FF2B5EF4-FFF2-40B4-BE49-F238E27FC236}">
                <a16:creationId xmlns="" xmlns:a16="http://schemas.microsoft.com/office/drawing/2014/main" id="{365C1F17-23E8-634A-92BF-C2B526E18203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 algn="r"/>
            <a:fld id="{2CAEFC49-85D9-4DB4-AB1B-12C0A1682267}" type="datetime1">
              <a:rPr lang="de-DE" smtClean="0"/>
              <a:t>10.06.2021</a:t>
            </a:fld>
            <a:endParaRPr lang="de-DE"/>
          </a:p>
        </p:txBody>
      </p:sp>
      <p:sp>
        <p:nvSpPr>
          <p:cNvPr id="14" name="Fußzeilenplatzhalter 13">
            <a:extLst>
              <a:ext uri="{FF2B5EF4-FFF2-40B4-BE49-F238E27FC236}">
                <a16:creationId xmlns="" xmlns:a16="http://schemas.microsoft.com/office/drawing/2014/main" id="{174BDC40-CB9C-1844-AA3C-158DC76766EF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/>
              <a:t>Tutorial: Optimizing a Cycle</a:t>
            </a:r>
            <a:endParaRPr lang="de-DE" b="1"/>
          </a:p>
        </p:txBody>
      </p:sp>
      <p:sp>
        <p:nvSpPr>
          <p:cNvPr id="15" name="Foliennummernplatzhalter 14">
            <a:extLst>
              <a:ext uri="{FF2B5EF4-FFF2-40B4-BE49-F238E27FC236}">
                <a16:creationId xmlns="" xmlns:a16="http://schemas.microsoft.com/office/drawing/2014/main" id="{A3522CDE-30BA-D540-852F-15132EAB3078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l"/>
            <a:fld id="{FC702470-8AE9-4E48-9C5F-817F252A268D}" type="slidenum">
              <a:rPr lang="de-DE"/>
              <a:pPr algn="l"/>
              <a:t>‹Nr.›</a:t>
            </a:fld>
            <a:endParaRPr lang="de-DE"/>
          </a:p>
        </p:txBody>
      </p:sp>
      <p:sp>
        <p:nvSpPr>
          <p:cNvPr id="16" name="Textfeld 15">
            <a:extLst>
              <a:ext uri="{FF2B5EF4-FFF2-40B4-BE49-F238E27FC236}">
                <a16:creationId xmlns="" xmlns:a16="http://schemas.microsoft.com/office/drawing/2014/main" id="{B98ECBA5-300B-FA4F-BF8A-E60E8952D827}"/>
              </a:ext>
            </a:extLst>
          </p:cNvPr>
          <p:cNvSpPr txBox="1"/>
          <p:nvPr userDrawn="1"/>
        </p:nvSpPr>
        <p:spPr>
          <a:xfrm>
            <a:off x="5040000" y="6585667"/>
            <a:ext cx="1800000" cy="18466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l">
              <a:spcAft>
                <a:spcPts val="600"/>
              </a:spcAft>
            </a:pPr>
            <a:r>
              <a:rPr lang="de-DE" sz="1200" dirty="0" err="1">
                <a:solidFill>
                  <a:schemeClr val="bg2">
                    <a:alpha val="50000"/>
                  </a:schemeClr>
                </a:solidFill>
              </a:rPr>
              <a:t>|  © GasTurb GmbH 2020</a:t>
            </a:r>
          </a:p>
        </p:txBody>
      </p:sp>
    </p:spTree>
    <p:extLst>
      <p:ext uri="{BB962C8B-B14F-4D97-AF65-F5344CB8AC3E}">
        <p14:creationId xmlns:p14="http://schemas.microsoft.com/office/powerpoint/2010/main" val="2317933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seit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="" xmlns:a16="http://schemas.microsoft.com/office/drawing/2014/main" id="{91092163-583A-2F4B-BFDE-7EFCB995FA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7" name="Inhaltsplatzhalter 6">
            <a:extLst>
              <a:ext uri="{FF2B5EF4-FFF2-40B4-BE49-F238E27FC236}">
                <a16:creationId xmlns="" xmlns:a16="http://schemas.microsoft.com/office/drawing/2014/main" id="{AA54B71A-998B-3C42-B378-59B7D7C38EB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31800" y="1440000"/>
            <a:ext cx="3960000" cy="4860000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9" name="Inhaltsplatzhalter 6">
            <a:extLst>
              <a:ext uri="{FF2B5EF4-FFF2-40B4-BE49-F238E27FC236}">
                <a16:creationId xmlns="" xmlns:a16="http://schemas.microsoft.com/office/drawing/2014/main" id="{2E02AABC-6200-E643-B58A-7FCDADB10A30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752000" y="1440000"/>
            <a:ext cx="3960000" cy="4860000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="" xmlns:a16="http://schemas.microsoft.com/office/drawing/2014/main" id="{E64D325D-0967-244D-A5A0-D8883BE01077}"/>
              </a:ext>
            </a:extLst>
          </p:cNvPr>
          <p:cNvSpPr txBox="1"/>
          <p:nvPr userDrawn="1"/>
        </p:nvSpPr>
        <p:spPr>
          <a:xfrm>
            <a:off x="6800974" y="6585667"/>
            <a:ext cx="720000" cy="184666"/>
          </a:xfrm>
          <a:prstGeom prst="rect">
            <a:avLst/>
          </a:prstGeom>
          <a:noFill/>
        </p:spPr>
        <p:txBody>
          <a:bodyPr wrap="square" lIns="0" tIns="0" rIns="72000" bIns="0" rtlCol="0" anchor="ctr" anchorCtr="0">
            <a:spAutoFit/>
          </a:bodyPr>
          <a:lstStyle/>
          <a:p>
            <a:pPr algn="r">
              <a:spcAft>
                <a:spcPts val="600"/>
              </a:spcAft>
            </a:pPr>
            <a:r>
              <a:rPr lang="de-DE" sz="1200" b="1" dirty="0" err="1">
                <a:solidFill>
                  <a:schemeClr val="bg2">
                    <a:alpha val="50000"/>
                  </a:schemeClr>
                </a:solidFill>
              </a:rPr>
              <a:t>Slide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="" xmlns:a16="http://schemas.microsoft.com/office/drawing/2014/main" id="{3A438B45-F881-2246-94A0-2FF39D2DCB54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 algn="r"/>
            <a:fld id="{4D81C51E-E8A7-4EB2-8DA4-87B00FDE101E}" type="datetime1">
              <a:rPr lang="de-DE" smtClean="0"/>
              <a:t>10.06.2021</a:t>
            </a:fld>
            <a:endParaRPr lang="de-DE"/>
          </a:p>
        </p:txBody>
      </p:sp>
      <p:sp>
        <p:nvSpPr>
          <p:cNvPr id="11" name="Fußzeilenplatzhalter 10">
            <a:extLst>
              <a:ext uri="{FF2B5EF4-FFF2-40B4-BE49-F238E27FC236}">
                <a16:creationId xmlns="" xmlns:a16="http://schemas.microsoft.com/office/drawing/2014/main" id="{8E2E0CD9-DBFD-C747-BEC0-E4EFED4657F2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/>
              <a:t>Tutorial: Optimizing a Cycle</a:t>
            </a:r>
            <a:endParaRPr lang="de-DE" b="1"/>
          </a:p>
        </p:txBody>
      </p:sp>
      <p:sp>
        <p:nvSpPr>
          <p:cNvPr id="12" name="Foliennummernplatzhalter 11">
            <a:extLst>
              <a:ext uri="{FF2B5EF4-FFF2-40B4-BE49-F238E27FC236}">
                <a16:creationId xmlns="" xmlns:a16="http://schemas.microsoft.com/office/drawing/2014/main" id="{9A7BFD55-777A-734B-954A-4C53C9872BA8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l"/>
            <a:fld id="{FC702470-8AE9-4E48-9C5F-817F252A268D}" type="slidenum">
              <a:rPr lang="de-DE"/>
              <a:pPr algn="l"/>
              <a:t>‹Nr.›</a:t>
            </a:fld>
            <a:endParaRPr lang="de-DE"/>
          </a:p>
        </p:txBody>
      </p:sp>
      <p:sp>
        <p:nvSpPr>
          <p:cNvPr id="13" name="Textfeld 12">
            <a:extLst>
              <a:ext uri="{FF2B5EF4-FFF2-40B4-BE49-F238E27FC236}">
                <a16:creationId xmlns="" xmlns:a16="http://schemas.microsoft.com/office/drawing/2014/main" id="{68F7F9F0-3592-0C4B-8E97-4BDA795EF13F}"/>
              </a:ext>
            </a:extLst>
          </p:cNvPr>
          <p:cNvSpPr txBox="1"/>
          <p:nvPr userDrawn="1"/>
        </p:nvSpPr>
        <p:spPr>
          <a:xfrm>
            <a:off x="5040000" y="6585667"/>
            <a:ext cx="1800000" cy="18466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l">
              <a:spcAft>
                <a:spcPts val="600"/>
              </a:spcAft>
            </a:pPr>
            <a:r>
              <a:rPr lang="de-DE" sz="1200" dirty="0" err="1">
                <a:solidFill>
                  <a:schemeClr val="bg2">
                    <a:alpha val="50000"/>
                  </a:schemeClr>
                </a:solidFill>
              </a:rPr>
              <a:t>|  © GasTurb GmbH 2020</a:t>
            </a:r>
          </a:p>
        </p:txBody>
      </p:sp>
    </p:spTree>
    <p:extLst>
      <p:ext uri="{BB962C8B-B14F-4D97-AF65-F5344CB8AC3E}">
        <p14:creationId xmlns:p14="http://schemas.microsoft.com/office/powerpoint/2010/main" val="4243453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hluß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2">
            <a:extLst>
              <a:ext uri="{FF2B5EF4-FFF2-40B4-BE49-F238E27FC236}">
                <a16:creationId xmlns="" xmlns:a16="http://schemas.microsoft.com/office/drawing/2014/main" id="{2A78F88F-EFCE-F446-97FF-49593E3DA5F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32000" y="1440000"/>
            <a:ext cx="3960000" cy="486000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800" b="1">
                <a:solidFill>
                  <a:srgbClr val="B45AD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err="1"/>
              <a:t>Thank</a:t>
            </a:r>
            <a:r>
              <a:rPr lang="de-DE" dirty="0"/>
              <a:t> </a:t>
            </a:r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br>
              <a:rPr lang="de-DE" dirty="0"/>
            </a:br>
            <a:r>
              <a:rPr lang="de-DE" dirty="0" err="1"/>
              <a:t>your</a:t>
            </a:r>
            <a:r>
              <a:rPr lang="de-DE" dirty="0"/>
              <a:t> </a:t>
            </a:r>
            <a:r>
              <a:rPr lang="de-DE" dirty="0" err="1"/>
              <a:t>attention</a:t>
            </a:r>
            <a:r>
              <a:rPr lang="de-DE" dirty="0"/>
              <a:t>!</a:t>
            </a:r>
          </a:p>
        </p:txBody>
      </p:sp>
      <p:pic>
        <p:nvPicPr>
          <p:cNvPr id="9" name="Grafik 8" descr="Ein Bild, das Text enthält.&#10;&#10;Automatisch generierte Beschreibung">
            <a:extLst>
              <a:ext uri="{FF2B5EF4-FFF2-40B4-BE49-F238E27FC236}">
                <a16:creationId xmlns="" xmlns:a16="http://schemas.microsoft.com/office/drawing/2014/main" id="{ED03E7CB-462F-2244-9992-44CC3AF97FF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328584" y="1435100"/>
            <a:ext cx="4381500" cy="3581400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="" xmlns:a16="http://schemas.microsoft.com/office/drawing/2014/main" id="{7EAD567A-41A3-C448-9B1E-295CFC050791}"/>
              </a:ext>
            </a:extLst>
          </p:cNvPr>
          <p:cNvSpPr txBox="1"/>
          <p:nvPr userDrawn="1"/>
        </p:nvSpPr>
        <p:spPr>
          <a:xfrm>
            <a:off x="6800974" y="6585667"/>
            <a:ext cx="720000" cy="184666"/>
          </a:xfrm>
          <a:prstGeom prst="rect">
            <a:avLst/>
          </a:prstGeom>
          <a:noFill/>
        </p:spPr>
        <p:txBody>
          <a:bodyPr wrap="square" lIns="0" tIns="0" rIns="72000" bIns="0" rtlCol="0" anchor="ctr" anchorCtr="0">
            <a:spAutoFit/>
          </a:bodyPr>
          <a:lstStyle/>
          <a:p>
            <a:pPr algn="r">
              <a:spcAft>
                <a:spcPts val="600"/>
              </a:spcAft>
            </a:pPr>
            <a:r>
              <a:rPr lang="de-DE" sz="1200" b="1" dirty="0" err="1">
                <a:solidFill>
                  <a:schemeClr val="bg2">
                    <a:alpha val="50000"/>
                  </a:schemeClr>
                </a:solidFill>
              </a:rPr>
              <a:t>Slide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="" xmlns:a16="http://schemas.microsoft.com/office/drawing/2014/main" id="{28C1D7D6-89CD-6D4C-8D61-04761664AF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7F8B2699-CBB8-4CB5-9FFF-A46D15A9E6CA}" type="datetime1">
              <a:rPr lang="de-DE" smtClean="0"/>
              <a:t>10.06.2021</a:t>
            </a:fld>
            <a:endParaRPr lang="de-DE"/>
          </a:p>
        </p:txBody>
      </p:sp>
      <p:sp>
        <p:nvSpPr>
          <p:cNvPr id="10" name="Fußzeilenplatzhalter 9">
            <a:extLst>
              <a:ext uri="{FF2B5EF4-FFF2-40B4-BE49-F238E27FC236}">
                <a16:creationId xmlns="" xmlns:a16="http://schemas.microsoft.com/office/drawing/2014/main" id="{A37FBE7D-934D-E64E-8A88-07E474B3B6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Tutorial: Optimizing a Cycle</a:t>
            </a:r>
            <a:endParaRPr lang="de-DE" b="1"/>
          </a:p>
        </p:txBody>
      </p:sp>
      <p:sp>
        <p:nvSpPr>
          <p:cNvPr id="11" name="Foliennummernplatzhalter 10">
            <a:extLst>
              <a:ext uri="{FF2B5EF4-FFF2-40B4-BE49-F238E27FC236}">
                <a16:creationId xmlns="" xmlns:a16="http://schemas.microsoft.com/office/drawing/2014/main" id="{3EE30701-34DD-3844-BF24-BB39A7DFA7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C702470-8AE9-4E48-9C5F-817F252A268D}" type="slidenum">
              <a:rPr lang="de-DE"/>
              <a:pPr algn="l"/>
              <a:t>‹Nr.›</a:t>
            </a:fld>
            <a:endParaRPr lang="de-DE"/>
          </a:p>
        </p:txBody>
      </p:sp>
      <p:sp>
        <p:nvSpPr>
          <p:cNvPr id="12" name="Textfeld 11">
            <a:extLst>
              <a:ext uri="{FF2B5EF4-FFF2-40B4-BE49-F238E27FC236}">
                <a16:creationId xmlns="" xmlns:a16="http://schemas.microsoft.com/office/drawing/2014/main" id="{91A24AD7-99C6-0449-AF46-F2BA76D9558C}"/>
              </a:ext>
            </a:extLst>
          </p:cNvPr>
          <p:cNvSpPr txBox="1"/>
          <p:nvPr userDrawn="1"/>
        </p:nvSpPr>
        <p:spPr>
          <a:xfrm>
            <a:off x="5040000" y="6585667"/>
            <a:ext cx="1800000" cy="18466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l">
              <a:spcAft>
                <a:spcPts val="600"/>
              </a:spcAft>
            </a:pPr>
            <a:r>
              <a:rPr lang="de-DE" sz="1200" dirty="0">
                <a:solidFill>
                  <a:schemeClr val="bg2">
                    <a:alpha val="50000"/>
                  </a:schemeClr>
                </a:solidFill>
              </a:rPr>
              <a:t>|  © GasTurb GmbH </a:t>
            </a:r>
            <a:r>
              <a:rPr lang="de-DE" sz="1200" dirty="0" smtClean="0">
                <a:solidFill>
                  <a:schemeClr val="bg2">
                    <a:alpha val="50000"/>
                  </a:schemeClr>
                </a:solidFill>
              </a:rPr>
              <a:t>2021</a:t>
            </a:r>
            <a:endParaRPr lang="de-DE" sz="1200" dirty="0">
              <a:solidFill>
                <a:schemeClr val="bg2">
                  <a:alpha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84516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14413" y="319888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014413" y="1698697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B9D32-A5F5-4EEE-8776-4B2173970B20}" type="datetime1">
              <a:rPr lang="de-DE" smtClean="0"/>
              <a:t>10.06.2021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Tutorial: Optimizing a Cycle</a:t>
            </a:r>
            <a:endParaRPr lang="en-US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C85B0-BC9C-426C-9911-E9BD28E8AC6E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85121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EA9A2-93F1-4038-A5B2-87906A541183}" type="datetime1">
              <a:rPr lang="de-DE" smtClean="0"/>
              <a:t>10.06.2021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Tutorial: Optimizing a Cycle</a:t>
            </a:r>
            <a:endParaRPr lang="en-US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D7067-A3EC-48B5-AD33-8A0A08ED16FE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2214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3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jp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="" xmlns:a16="http://schemas.microsoft.com/office/drawing/2014/main" id="{29843791-64EE-6344-BCC2-9760E87B2C6F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0" y="0"/>
            <a:ext cx="9144000" cy="950976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="" xmlns:a16="http://schemas.microsoft.com/office/drawing/2014/main" id="{0EA1209B-2654-B740-B779-89B1436F414A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6464300"/>
            <a:ext cx="9144000" cy="3937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2000" y="1440000"/>
            <a:ext cx="3960000" cy="4860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32000" y="0"/>
            <a:ext cx="6660000" cy="900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pic>
        <p:nvPicPr>
          <p:cNvPr id="11" name="Grafik 10" descr="Ein Bild, das Himmel, Ebene, draußen, fliegend enthält.&#10;&#10;Automatisch generierte Beschreibung">
            <a:extLst>
              <a:ext uri="{FF2B5EF4-FFF2-40B4-BE49-F238E27FC236}">
                <a16:creationId xmlns="" xmlns:a16="http://schemas.microsoft.com/office/drawing/2014/main" id="{BC3D0F2B-46A3-0842-A364-9D402A6FB284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7924800" y="6502400"/>
            <a:ext cx="1219200" cy="355600"/>
          </a:xfrm>
          <a:prstGeom prst="rect">
            <a:avLst/>
          </a:prstGeom>
        </p:spPr>
      </p:pic>
      <p:sp>
        <p:nvSpPr>
          <p:cNvPr id="4" name="Datumsplatzhalter 3">
            <a:extLst>
              <a:ext uri="{FF2B5EF4-FFF2-40B4-BE49-F238E27FC236}">
                <a16:creationId xmlns="" xmlns:a16="http://schemas.microsoft.com/office/drawing/2014/main" id="{9E3BC810-BAEC-5E4E-8002-083D9723C8B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780000" y="6498000"/>
            <a:ext cx="1260000" cy="360000"/>
          </a:xfrm>
          <a:prstGeom prst="rect">
            <a:avLst/>
          </a:prstGeom>
        </p:spPr>
        <p:txBody>
          <a:bodyPr vert="horz" lIns="0" tIns="0" rIns="72000" bIns="0" rtlCol="0" anchor="ctr"/>
          <a:lstStyle>
            <a:lvl1pPr algn="r">
              <a:defRPr sz="1200" b="0">
                <a:solidFill>
                  <a:schemeClr val="bg2">
                    <a:alpha val="50000"/>
                  </a:schemeClr>
                </a:solidFill>
              </a:defRPr>
            </a:lvl1pPr>
          </a:lstStyle>
          <a:p>
            <a:fld id="{2F28D0FA-77EB-43AA-855D-2FA9C636B893}" type="datetime1">
              <a:rPr lang="de-DE" smtClean="0"/>
              <a:t>10.06.2021</a:t>
            </a:fld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="" xmlns:a16="http://schemas.microsoft.com/office/drawing/2014/main" id="{2EDBC5D1-4EC5-CF43-8824-44A48F0A8E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524752" y="6498000"/>
            <a:ext cx="360000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 b="1">
                <a:solidFill>
                  <a:schemeClr val="bg2">
                    <a:alpha val="50000"/>
                  </a:schemeClr>
                </a:solidFill>
              </a:defRPr>
            </a:lvl1pPr>
          </a:lstStyle>
          <a:p>
            <a:pPr algn="l"/>
            <a:fld id="{FC702470-8AE9-4E48-9C5F-817F252A268D}" type="slidenum">
              <a:rPr lang="de-DE"/>
              <a:pPr algn="l"/>
              <a:t>‹Nr.›</a:t>
            </a:fld>
            <a:endParaRPr lang="de-DE"/>
          </a:p>
        </p:txBody>
      </p:sp>
      <p:sp>
        <p:nvSpPr>
          <p:cNvPr id="7" name="Fußzeilenplatzhalter 6">
            <a:extLst>
              <a:ext uri="{FF2B5EF4-FFF2-40B4-BE49-F238E27FC236}">
                <a16:creationId xmlns="" xmlns:a16="http://schemas.microsoft.com/office/drawing/2014/main" id="{94A9429E-C0C6-9A46-9554-967910E541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0" y="6498000"/>
            <a:ext cx="3780000" cy="360000"/>
          </a:xfrm>
          <a:prstGeom prst="rect">
            <a:avLst/>
          </a:prstGeom>
        </p:spPr>
        <p:txBody>
          <a:bodyPr vert="horz" lIns="432000" tIns="0" rIns="0" bIns="0" rtlCol="0" anchor="ctr"/>
          <a:lstStyle>
            <a:lvl1pPr algn="l">
              <a:defRPr sz="1200" b="0">
                <a:solidFill>
                  <a:schemeClr val="bg2">
                    <a:alpha val="50000"/>
                  </a:schemeClr>
                </a:solidFill>
              </a:defRPr>
            </a:lvl1pPr>
          </a:lstStyle>
          <a:p>
            <a:r>
              <a:rPr lang="de-DE"/>
              <a:t>Tutorial: Optimizing a Cycle</a:t>
            </a:r>
          </a:p>
        </p:txBody>
      </p:sp>
    </p:spTree>
    <p:extLst>
      <p:ext uri="{BB962C8B-B14F-4D97-AF65-F5344CB8AC3E}">
        <p14:creationId xmlns:p14="http://schemas.microsoft.com/office/powerpoint/2010/main" val="4046836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8" r:id="rId3"/>
    <p:sldLayoutId id="2147483663" r:id="rId4"/>
    <p:sldLayoutId id="2147483664" r:id="rId5"/>
    <p:sldLayoutId id="2147483665" r:id="rId6"/>
    <p:sldLayoutId id="2147483666" r:id="rId7"/>
    <p:sldLayoutId id="2147483667" r:id="rId8"/>
  </p:sldLayoutIdLst>
  <p:hf hdr="0"/>
  <p:txStyles>
    <p:titleStyle>
      <a:lvl1pPr algn="l" defTabSz="914400" rtl="0" eaLnBrk="1" latinLnBrk="0" hangingPunct="1">
        <a:lnSpc>
          <a:spcPts val="2800"/>
        </a:lnSpc>
        <a:spcBef>
          <a:spcPct val="0"/>
        </a:spcBef>
        <a:buNone/>
        <a:defRPr sz="28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spcAft>
          <a:spcPts val="600"/>
        </a:spcAft>
        <a:buFontTx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Tx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Tx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Tx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Tx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7.emf"/><Relationship Id="rId2" Type="http://schemas.openxmlformats.org/officeDocument/2006/relationships/tags" Target="../tags/tag7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7.bin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8.xml"/><Relationship Id="rId7" Type="http://schemas.openxmlformats.org/officeDocument/2006/relationships/image" Target="../media/image7.emf"/><Relationship Id="rId2" Type="http://schemas.openxmlformats.org/officeDocument/2006/relationships/vmlDrawing" Target="../drawings/vmlDrawing8.vml"/><Relationship Id="rId1" Type="http://schemas.openxmlformats.org/officeDocument/2006/relationships/themeOverride" Target="../theme/themeOverride2.xml"/><Relationship Id="rId6" Type="http://schemas.openxmlformats.org/officeDocument/2006/relationships/oleObject" Target="../embeddings/oleObject8.bin"/><Relationship Id="rId5" Type="http://schemas.openxmlformats.org/officeDocument/2006/relationships/image" Target="../media/image17.png"/><Relationship Id="rId4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9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18.png"/><Relationship Id="rId5" Type="http://schemas.openxmlformats.org/officeDocument/2006/relationships/image" Target="../media/image7.emf"/><Relationship Id="rId4" Type="http://schemas.openxmlformats.org/officeDocument/2006/relationships/oleObject" Target="../embeddings/oleObject9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10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7.e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11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7.emf"/><Relationship Id="rId5" Type="http://schemas.openxmlformats.org/officeDocument/2006/relationships/oleObject" Target="../embeddings/oleObject11.bin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12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7.emf"/><Relationship Id="rId5" Type="http://schemas.openxmlformats.org/officeDocument/2006/relationships/oleObject" Target="../embeddings/oleObject12.bin"/><Relationship Id="rId4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13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7.emf"/><Relationship Id="rId5" Type="http://schemas.openxmlformats.org/officeDocument/2006/relationships/oleObject" Target="../embeddings/oleObject13.bin"/><Relationship Id="rId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7.emf"/><Relationship Id="rId2" Type="http://schemas.openxmlformats.org/officeDocument/2006/relationships/tags" Target="../tags/tag14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14.bin"/><Relationship Id="rId5" Type="http://schemas.openxmlformats.org/officeDocument/2006/relationships/image" Target="../media/image22.png"/><Relationship Id="rId4" Type="http://schemas.openxmlformats.org/officeDocument/2006/relationships/notesSlide" Target="../notesSlides/notesSlide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15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7.emf"/><Relationship Id="rId5" Type="http://schemas.openxmlformats.org/officeDocument/2006/relationships/oleObject" Target="../embeddings/oleObject15.bin"/><Relationship Id="rId4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16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7.emf"/><Relationship Id="rId5" Type="http://schemas.openxmlformats.org/officeDocument/2006/relationships/oleObject" Target="../embeddings/oleObject16.bin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slideLayout" Target="../slideLayouts/slideLayout3.xml"/><Relationship Id="rId7" Type="http://schemas.openxmlformats.org/officeDocument/2006/relationships/oleObject" Target="../embeddings/oleObject17.bin"/><Relationship Id="rId2" Type="http://schemas.openxmlformats.org/officeDocument/2006/relationships/tags" Target="../tags/tag17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notesSlide" Target="../notesSlides/notesSlide3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slideLayout" Target="../slideLayouts/slideLayout3.xml"/><Relationship Id="rId7" Type="http://schemas.openxmlformats.org/officeDocument/2006/relationships/oleObject" Target="../embeddings/oleObject18.bin"/><Relationship Id="rId2" Type="http://schemas.openxmlformats.org/officeDocument/2006/relationships/tags" Target="../tags/tag18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notesSlide" Target="../notesSlides/notesSlide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19.xml"/><Relationship Id="rId1" Type="http://schemas.openxmlformats.org/officeDocument/2006/relationships/vmlDrawing" Target="../drawings/vmlDrawing19.vml"/><Relationship Id="rId6" Type="http://schemas.openxmlformats.org/officeDocument/2006/relationships/image" Target="../media/image7.emf"/><Relationship Id="rId5" Type="http://schemas.openxmlformats.org/officeDocument/2006/relationships/oleObject" Target="../embeddings/oleObject19.bin"/><Relationship Id="rId4" Type="http://schemas.openxmlformats.org/officeDocument/2006/relationships/image" Target="../media/image2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20.xml"/><Relationship Id="rId1" Type="http://schemas.openxmlformats.org/officeDocument/2006/relationships/vmlDrawing" Target="../drawings/vmlDrawing20.vml"/><Relationship Id="rId6" Type="http://schemas.openxmlformats.org/officeDocument/2006/relationships/image" Target="../media/image7.emf"/><Relationship Id="rId5" Type="http://schemas.openxmlformats.org/officeDocument/2006/relationships/oleObject" Target="../embeddings/oleObject20.bin"/><Relationship Id="rId4" Type="http://schemas.openxmlformats.org/officeDocument/2006/relationships/image" Target="../media/image2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7.emf"/><Relationship Id="rId2" Type="http://schemas.openxmlformats.org/officeDocument/2006/relationships/tags" Target="../tags/tag21.xml"/><Relationship Id="rId1" Type="http://schemas.openxmlformats.org/officeDocument/2006/relationships/vmlDrawing" Target="../drawings/vmlDrawing21.vml"/><Relationship Id="rId6" Type="http://schemas.openxmlformats.org/officeDocument/2006/relationships/oleObject" Target="../embeddings/oleObject21.bin"/><Relationship Id="rId5" Type="http://schemas.openxmlformats.org/officeDocument/2006/relationships/image" Target="../media/image30.png"/><Relationship Id="rId4" Type="http://schemas.openxmlformats.org/officeDocument/2006/relationships/notesSlide" Target="../notesSlides/notesSlide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22.xml"/><Relationship Id="rId1" Type="http://schemas.openxmlformats.org/officeDocument/2006/relationships/vmlDrawing" Target="../drawings/vmlDrawing22.vml"/><Relationship Id="rId6" Type="http://schemas.openxmlformats.org/officeDocument/2006/relationships/image" Target="../media/image7.emf"/><Relationship Id="rId5" Type="http://schemas.openxmlformats.org/officeDocument/2006/relationships/oleObject" Target="../embeddings/oleObject22.bin"/><Relationship Id="rId4" Type="http://schemas.openxmlformats.org/officeDocument/2006/relationships/image" Target="../media/image3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7.emf"/><Relationship Id="rId2" Type="http://schemas.openxmlformats.org/officeDocument/2006/relationships/tags" Target="../tags/tag23.xml"/><Relationship Id="rId1" Type="http://schemas.openxmlformats.org/officeDocument/2006/relationships/vmlDrawing" Target="../drawings/vmlDrawing23.vml"/><Relationship Id="rId6" Type="http://schemas.openxmlformats.org/officeDocument/2006/relationships/oleObject" Target="../embeddings/oleObject23.bin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7.emf"/><Relationship Id="rId2" Type="http://schemas.openxmlformats.org/officeDocument/2006/relationships/tags" Target="../tags/tag24.xml"/><Relationship Id="rId1" Type="http://schemas.openxmlformats.org/officeDocument/2006/relationships/vmlDrawing" Target="../drawings/vmlDrawing24.vml"/><Relationship Id="rId6" Type="http://schemas.openxmlformats.org/officeDocument/2006/relationships/oleObject" Target="../embeddings/oleObject24.bin"/><Relationship Id="rId5" Type="http://schemas.openxmlformats.org/officeDocument/2006/relationships/image" Target="../media/image34.png"/><Relationship Id="rId4" Type="http://schemas.openxmlformats.org/officeDocument/2006/relationships/notesSlide" Target="../notesSlides/notesSlide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25.xml"/><Relationship Id="rId1" Type="http://schemas.openxmlformats.org/officeDocument/2006/relationships/vmlDrawing" Target="../drawings/vmlDrawing25.vml"/><Relationship Id="rId6" Type="http://schemas.openxmlformats.org/officeDocument/2006/relationships/image" Target="../media/image7.emf"/><Relationship Id="rId5" Type="http://schemas.openxmlformats.org/officeDocument/2006/relationships/oleObject" Target="../embeddings/oleObject25.bin"/><Relationship Id="rId4" Type="http://schemas.openxmlformats.org/officeDocument/2006/relationships/image" Target="../media/image3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26.xml"/><Relationship Id="rId1" Type="http://schemas.openxmlformats.org/officeDocument/2006/relationships/vmlDrawing" Target="../drawings/vmlDrawing26.vml"/><Relationship Id="rId6" Type="http://schemas.openxmlformats.org/officeDocument/2006/relationships/image" Target="../media/image7.emf"/><Relationship Id="rId5" Type="http://schemas.openxmlformats.org/officeDocument/2006/relationships/oleObject" Target="../embeddings/oleObject26.bin"/><Relationship Id="rId4" Type="http://schemas.openxmlformats.org/officeDocument/2006/relationships/image" Target="../media/image3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7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3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7.e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4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7.e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7" Type="http://schemas.openxmlformats.org/officeDocument/2006/relationships/image" Target="../media/image7.emf"/><Relationship Id="rId2" Type="http://schemas.openxmlformats.org/officeDocument/2006/relationships/vmlDrawing" Target="../drawings/vmlDrawing5.vml"/><Relationship Id="rId1" Type="http://schemas.openxmlformats.org/officeDocument/2006/relationships/themeOverride" Target="../theme/themeOverride1.x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13.png"/><Relationship Id="rId4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6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7.e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="" xmlns:a16="http://schemas.microsoft.com/office/drawing/2014/main" id="{596EBE3D-2B60-4EB1-8A31-902573431F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D4227-33DC-403E-A802-33F5A37739D6}" type="datetime1">
              <a:rPr lang="de-DE" smtClean="0"/>
              <a:t>10.06.2021</a:t>
            </a:fld>
            <a:endParaRPr lang="en-US"/>
          </a:p>
        </p:txBody>
      </p:sp>
      <p:sp>
        <p:nvSpPr>
          <p:cNvPr id="4" name="Foliennummernplatzhalter 3">
            <a:extLst>
              <a:ext uri="{FF2B5EF4-FFF2-40B4-BE49-F238E27FC236}">
                <a16:creationId xmlns="" xmlns:a16="http://schemas.microsoft.com/office/drawing/2014/main" id="{8697A647-8EC5-4517-8610-D7CEA23C55E0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783638" y="6497638"/>
            <a:ext cx="360362" cy="360362"/>
          </a:xfrm>
        </p:spPr>
        <p:txBody>
          <a:bodyPr/>
          <a:lstStyle/>
          <a:p>
            <a:fld id="{716C85B0-BC9C-426C-9911-E9BD28E8AC6E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9" name="Untertitel 1">
            <a:extLst>
              <a:ext uri="{FF2B5EF4-FFF2-40B4-BE49-F238E27FC236}">
                <a16:creationId xmlns="" xmlns:a16="http://schemas.microsoft.com/office/drawing/2014/main" id="{33352484-8827-4EB4-90C5-CBB25576C2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2000" y="1440000"/>
            <a:ext cx="3960000" cy="4860000"/>
          </a:xfrm>
        </p:spPr>
        <p:txBody>
          <a:bodyPr/>
          <a:lstStyle/>
          <a:p>
            <a:r>
              <a:rPr lang="de-DE" dirty="0" err="1"/>
              <a:t>Optimizing</a:t>
            </a:r>
            <a:r>
              <a:rPr lang="de-DE" dirty="0"/>
              <a:t> a Cycle</a:t>
            </a:r>
            <a:br>
              <a:rPr lang="de-DE" dirty="0"/>
            </a:br>
            <a:endParaRPr lang="de-DE" dirty="0"/>
          </a:p>
          <a:p>
            <a:r>
              <a:rPr lang="de-DE" sz="2400" dirty="0">
                <a:solidFill>
                  <a:schemeClr val="accent1"/>
                </a:solidFill>
              </a:rPr>
              <a:t>GasTurb 14 Tutorial</a:t>
            </a:r>
          </a:p>
          <a:p>
            <a:endParaRPr lang="de-DE" sz="2400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5" name="Rechteck 4"/>
          <p:cNvSpPr/>
          <p:nvPr/>
        </p:nvSpPr>
        <p:spPr>
          <a:xfrm>
            <a:off x="369856" y="5740094"/>
            <a:ext cx="848656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Hint: </a:t>
            </a:r>
            <a:r>
              <a:rPr lang="en-GB" sz="105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Animations are </a:t>
            </a:r>
            <a:r>
              <a:rPr lang="en-GB" sz="105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used to </a:t>
            </a:r>
            <a:r>
              <a:rPr lang="en-GB" sz="105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show the functionality of GasTurb in this </a:t>
            </a:r>
            <a:r>
              <a:rPr lang="en-GB" sz="105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tutorial</a:t>
            </a:r>
            <a:r>
              <a:rPr lang="en-GB" sz="105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. Therefore, please </a:t>
            </a:r>
            <a:r>
              <a:rPr lang="en-GB" sz="105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select the presentation mode (</a:t>
            </a:r>
            <a:r>
              <a:rPr lang="en-GB" sz="1050" i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Slide Show)</a:t>
            </a:r>
            <a:r>
              <a:rPr lang="en-GB" sz="105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105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to make best use of </a:t>
            </a:r>
            <a:r>
              <a:rPr lang="en-GB" sz="105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this tutorial. </a:t>
            </a:r>
            <a:endParaRPr lang="en-GB" sz="1050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en-GB" sz="9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To </a:t>
            </a:r>
            <a:r>
              <a:rPr lang="en-GB" sz="9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switch from full screen to a window slide show, please select </a:t>
            </a:r>
            <a:r>
              <a:rPr lang="en-GB" sz="900" i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Set Up Slide Show </a:t>
            </a:r>
            <a:r>
              <a:rPr lang="en-GB" sz="9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and switch the </a:t>
            </a:r>
            <a:r>
              <a:rPr lang="en-GB" sz="900" i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lang="en-GB" sz="900" i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how type </a:t>
            </a:r>
            <a:r>
              <a:rPr lang="en-GB" sz="9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to </a:t>
            </a:r>
            <a:r>
              <a:rPr lang="en-GB" sz="900" i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Browsed by an individual</a:t>
            </a:r>
            <a:r>
              <a:rPr lang="en-GB" sz="9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  <a:endParaRPr lang="en-GB" sz="900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7306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ahmen_Fenstergröße" hidden="1">
            <a:extLst>
              <a:ext uri="{FF2B5EF4-FFF2-40B4-BE49-F238E27FC236}">
                <a16:creationId xmlns="" xmlns:a16="http://schemas.microsoft.com/office/drawing/2014/main" id="{8174325B-94C1-438D-B5EE-75406302B552}"/>
              </a:ext>
            </a:extLst>
          </p:cNvPr>
          <p:cNvSpPr/>
          <p:nvPr/>
        </p:nvSpPr>
        <p:spPr>
          <a:xfrm>
            <a:off x="2161185" y="1252110"/>
            <a:ext cx="6192834" cy="46691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3" name="Sprechblase_Position" hidden="1">
            <a:extLst>
              <a:ext uri="{FF2B5EF4-FFF2-40B4-BE49-F238E27FC236}">
                <a16:creationId xmlns="" xmlns:a16="http://schemas.microsoft.com/office/drawing/2014/main" id="{3960A5BE-D701-44D1-874E-39CD27AECE94}"/>
              </a:ext>
            </a:extLst>
          </p:cNvPr>
          <p:cNvSpPr/>
          <p:nvPr/>
        </p:nvSpPr>
        <p:spPr>
          <a:xfrm>
            <a:off x="5045977" y="5000853"/>
            <a:ext cx="3566121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pic>
        <p:nvPicPr>
          <p:cNvPr id="6" name="Grafik 5">
            <a:extLst>
              <a:ext uri="{FF2B5EF4-FFF2-40B4-BE49-F238E27FC236}">
                <a16:creationId xmlns="" xmlns:a16="http://schemas.microsoft.com/office/drawing/2014/main" id="{880A7C39-FF59-4BE9-A97D-23CE2B4442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61185" y="1245769"/>
            <a:ext cx="6192834" cy="46692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7" name="Grafik 6">
            <a:extLst>
              <a:ext uri="{FF2B5EF4-FFF2-40B4-BE49-F238E27FC236}">
                <a16:creationId xmlns="" xmlns:a16="http://schemas.microsoft.com/office/drawing/2014/main" id="{C3DCBEF2-D729-46DC-88EC-450728D02A2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61184" y="1248940"/>
            <a:ext cx="6192834" cy="4669200"/>
          </a:xfrm>
          <a:prstGeom prst="rect">
            <a:avLst/>
          </a:prstGeom>
        </p:spPr>
      </p:pic>
      <p:graphicFrame>
        <p:nvGraphicFramePr>
          <p:cNvPr id="2" name="Objekt 1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03" name="think-cell Folie" r:id="rId6" imgW="360" imgH="360" progId="">
                  <p:embed/>
                </p:oleObj>
              </mc:Choice>
              <mc:Fallback>
                <p:oleObj name="think-cell Folie" r:id="rId6" imgW="360" imgH="360" progId="">
                  <p:embed/>
                  <p:pic>
                    <p:nvPicPr>
                      <p:cNvPr id="2" name="Objekt 1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022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de-DE"/>
              <a:t>The Optimization Window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="" xmlns:a16="http://schemas.microsoft.com/office/drawing/2014/main" id="{3BB6AB2B-1F1E-4B28-99E4-615135E14F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B5A77-39DE-44A6-8CC3-4ECFE8281C52}" type="datetime1">
              <a:rPr lang="de-DE" smtClean="0"/>
              <a:t>10.06.2021</a:t>
            </a:fld>
            <a:endParaRPr lang="en-US"/>
          </a:p>
        </p:txBody>
      </p:sp>
      <p:sp>
        <p:nvSpPr>
          <p:cNvPr id="5" name="Foliennummernplatzhalter 4">
            <a:extLst>
              <a:ext uri="{FF2B5EF4-FFF2-40B4-BE49-F238E27FC236}">
                <a16:creationId xmlns="" xmlns:a16="http://schemas.microsoft.com/office/drawing/2014/main" id="{0D1ABE27-879E-4BC4-BFA9-8DD7E07A74E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6D7067-A3EC-48B5-AD33-8A0A08ED16FE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Tutorial: Optimizing a Cycle</a:t>
            </a:r>
            <a:endParaRPr lang="en-US" dirty="0"/>
          </a:p>
        </p:txBody>
      </p:sp>
      <p:sp>
        <p:nvSpPr>
          <p:cNvPr id="19" name="AutoShape 10"/>
          <p:cNvSpPr>
            <a:spLocks noChangeArrowheads="1"/>
          </p:cNvSpPr>
          <p:nvPr/>
        </p:nvSpPr>
        <p:spPr bwMode="auto">
          <a:xfrm>
            <a:off x="4732782" y="2291084"/>
            <a:ext cx="1590675" cy="485775"/>
          </a:xfrm>
          <a:prstGeom prst="wedgeRoundRectCallout">
            <a:avLst>
              <a:gd name="adj1" fmla="val 15470"/>
              <a:gd name="adj2" fmla="val -141505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altLang="de-DE" sz="1000" dirty="0">
                <a:latin typeface="Arial" charset="0"/>
              </a:rPr>
              <a:t>The upper boundary</a:t>
            </a:r>
          </a:p>
          <a:p>
            <a:pPr algn="ctr"/>
            <a:r>
              <a:rPr lang="en-US" altLang="de-DE" sz="1000" dirty="0">
                <a:latin typeface="Arial" charset="0"/>
              </a:rPr>
              <a:t>(</a:t>
            </a:r>
            <a:r>
              <a:rPr lang="en-US" altLang="de-DE" sz="1000" i="1" dirty="0">
                <a:latin typeface="Arial" charset="0"/>
              </a:rPr>
              <a:t>Max Value)</a:t>
            </a:r>
          </a:p>
          <a:p>
            <a:pPr algn="ctr"/>
            <a:r>
              <a:rPr lang="en-US" altLang="de-DE" sz="1000" dirty="0">
                <a:latin typeface="Arial" charset="0"/>
              </a:rPr>
              <a:t>for the variable</a:t>
            </a:r>
          </a:p>
        </p:txBody>
      </p:sp>
      <p:sp>
        <p:nvSpPr>
          <p:cNvPr id="20" name="AutoShape 11"/>
          <p:cNvSpPr>
            <a:spLocks noChangeArrowheads="1"/>
          </p:cNvSpPr>
          <p:nvPr/>
        </p:nvSpPr>
        <p:spPr bwMode="auto">
          <a:xfrm>
            <a:off x="3614864" y="2815594"/>
            <a:ext cx="1590675" cy="485775"/>
          </a:xfrm>
          <a:prstGeom prst="wedgeRoundRectCallout">
            <a:avLst>
              <a:gd name="adj1" fmla="val -55391"/>
              <a:gd name="adj2" fmla="val -251306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altLang="de-DE" sz="1000" dirty="0">
                <a:latin typeface="Arial" charset="0"/>
              </a:rPr>
              <a:t>The lower boundary</a:t>
            </a:r>
          </a:p>
          <a:p>
            <a:pPr algn="ctr"/>
            <a:r>
              <a:rPr lang="en-US" altLang="de-DE" sz="1000" dirty="0">
                <a:latin typeface="Arial" charset="0"/>
              </a:rPr>
              <a:t>(</a:t>
            </a:r>
            <a:r>
              <a:rPr lang="en-US" altLang="de-DE" sz="1000" i="1" dirty="0">
                <a:latin typeface="Arial" charset="0"/>
              </a:rPr>
              <a:t>Min Value)</a:t>
            </a:r>
          </a:p>
          <a:p>
            <a:pPr algn="ctr"/>
            <a:r>
              <a:rPr lang="en-US" altLang="de-DE" sz="1000" dirty="0">
                <a:latin typeface="Arial" charset="0"/>
              </a:rPr>
              <a:t>for the variable</a:t>
            </a:r>
          </a:p>
        </p:txBody>
      </p:sp>
      <p:sp>
        <p:nvSpPr>
          <p:cNvPr id="21" name="Rectangle 12"/>
          <p:cNvSpPr>
            <a:spLocks noChangeArrowheads="1"/>
          </p:cNvSpPr>
          <p:nvPr/>
        </p:nvSpPr>
        <p:spPr bwMode="auto">
          <a:xfrm>
            <a:off x="5225859" y="4237369"/>
            <a:ext cx="2762250" cy="26161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de-DE" sz="1100" dirty="0">
                <a:latin typeface="Arial" charset="0"/>
              </a:rPr>
              <a:t>Click to run the optimization</a:t>
            </a:r>
          </a:p>
        </p:txBody>
      </p:sp>
      <p:sp>
        <p:nvSpPr>
          <p:cNvPr id="18" name="Freeform 9"/>
          <p:cNvSpPr>
            <a:spLocks/>
          </p:cNvSpPr>
          <p:nvPr/>
        </p:nvSpPr>
        <p:spPr bwMode="auto">
          <a:xfrm rot="20239365">
            <a:off x="4721825" y="4067177"/>
            <a:ext cx="138113" cy="211138"/>
          </a:xfrm>
          <a:custGeom>
            <a:avLst/>
            <a:gdLst>
              <a:gd name="T0" fmla="*/ 72 w 138"/>
              <a:gd name="T1" fmla="*/ 0 h 206"/>
              <a:gd name="T2" fmla="*/ 138 w 138"/>
              <a:gd name="T3" fmla="*/ 149 h 206"/>
              <a:gd name="T4" fmla="*/ 88 w 138"/>
              <a:gd name="T5" fmla="*/ 138 h 206"/>
              <a:gd name="T6" fmla="*/ 89 w 138"/>
              <a:gd name="T7" fmla="*/ 206 h 206"/>
              <a:gd name="T8" fmla="*/ 56 w 138"/>
              <a:gd name="T9" fmla="*/ 206 h 206"/>
              <a:gd name="T10" fmla="*/ 55 w 138"/>
              <a:gd name="T11" fmla="*/ 138 h 206"/>
              <a:gd name="T12" fmla="*/ 0 w 138"/>
              <a:gd name="T13" fmla="*/ 149 h 206"/>
              <a:gd name="T14" fmla="*/ 72 w 138"/>
              <a:gd name="T15" fmla="*/ 0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8" h="206">
                <a:moveTo>
                  <a:pt x="72" y="0"/>
                </a:moveTo>
                <a:lnTo>
                  <a:pt x="138" y="149"/>
                </a:lnTo>
                <a:lnTo>
                  <a:pt x="88" y="138"/>
                </a:lnTo>
                <a:lnTo>
                  <a:pt x="89" y="206"/>
                </a:lnTo>
                <a:lnTo>
                  <a:pt x="56" y="206"/>
                </a:lnTo>
                <a:lnTo>
                  <a:pt x="55" y="138"/>
                </a:lnTo>
                <a:lnTo>
                  <a:pt x="0" y="149"/>
                </a:lnTo>
                <a:lnTo>
                  <a:pt x="72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2" name="Abgerundetes Rechteck 11"/>
          <p:cNvSpPr/>
          <p:nvPr/>
        </p:nvSpPr>
        <p:spPr>
          <a:xfrm>
            <a:off x="5225859" y="4642603"/>
            <a:ext cx="2549316" cy="289441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rgbClr val="1F497D"/>
                </a:solidFill>
                <a:latin typeface="Arial" charset="0"/>
              </a:rPr>
              <a:t>Let us have a look at the result.</a:t>
            </a:r>
          </a:p>
        </p:txBody>
      </p:sp>
    </p:spTree>
    <p:extLst>
      <p:ext uri="{BB962C8B-B14F-4D97-AF65-F5344CB8AC3E}">
        <p14:creationId xmlns:p14="http://schemas.microsoft.com/office/powerpoint/2010/main" val="4133018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3.33333E-6 L -0.25607 -0.32893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812" y="-164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5607 -0.32893 L -0.25399 -0.12685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" y="1009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  <p:bldP spid="18" grpId="0" animBg="1"/>
      <p:bldP spid="18" grpId="1" animBg="1"/>
      <p:bldP spid="18" grpId="2" animBg="1"/>
      <p:bldP spid="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ahmen_Fenstergröße" hidden="1">
            <a:extLst>
              <a:ext uri="{FF2B5EF4-FFF2-40B4-BE49-F238E27FC236}">
                <a16:creationId xmlns="" xmlns:a16="http://schemas.microsoft.com/office/drawing/2014/main" id="{AD16E055-23AD-4357-AFD9-61434B6A2F8A}"/>
              </a:ext>
            </a:extLst>
          </p:cNvPr>
          <p:cNvSpPr/>
          <p:nvPr/>
        </p:nvSpPr>
        <p:spPr>
          <a:xfrm>
            <a:off x="2161185" y="1252110"/>
            <a:ext cx="6192834" cy="46691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9" name="Sprechblase_Position" hidden="1">
            <a:extLst>
              <a:ext uri="{FF2B5EF4-FFF2-40B4-BE49-F238E27FC236}">
                <a16:creationId xmlns="" xmlns:a16="http://schemas.microsoft.com/office/drawing/2014/main" id="{5B18D1F7-792A-44D4-92FE-C34733C5C2A2}"/>
              </a:ext>
            </a:extLst>
          </p:cNvPr>
          <p:cNvSpPr/>
          <p:nvPr/>
        </p:nvSpPr>
        <p:spPr>
          <a:xfrm>
            <a:off x="5045977" y="5000853"/>
            <a:ext cx="3566121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="" xmlns:a16="http://schemas.microsoft.com/office/drawing/2014/main" id="{315C9747-6C7D-4FF4-A452-D3D3EEA7836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60845" y="1251853"/>
            <a:ext cx="6193174" cy="4669456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graphicFrame>
        <p:nvGraphicFramePr>
          <p:cNvPr id="2" name="Objekt 1" hidden="1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26" name="think-cell Folie" r:id="rId6" imgW="360" imgH="360" progId="">
                  <p:embed/>
                </p:oleObj>
              </mc:Choice>
              <mc:Fallback>
                <p:oleObj name="think-cell Folie" r:id="rId6" imgW="360" imgH="360" progId="">
                  <p:embed/>
                  <p:pic>
                    <p:nvPicPr>
                      <p:cNvPr id="2" name="Objekt 1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227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de-DE"/>
              <a:t>SFC Optimum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="" xmlns:a16="http://schemas.microsoft.com/office/drawing/2014/main" id="{A47A4B70-9275-4948-896A-C3EC94FD27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817BA-E991-4887-B6D5-92BEB7C7EBFD}" type="datetime1">
              <a:rPr lang="de-DE" smtClean="0"/>
              <a:t>10.06.2021</a:t>
            </a:fld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="" xmlns:a16="http://schemas.microsoft.com/office/drawing/2014/main" id="{DF94E96E-F017-4D7E-BD56-7456CB6F8E6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6D7067-A3EC-48B5-AD33-8A0A08ED16FE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Tutorial: Optimizing a Cycle</a:t>
            </a:r>
            <a:endParaRPr lang="en-US" dirty="0"/>
          </a:p>
        </p:txBody>
      </p:sp>
      <p:sp>
        <p:nvSpPr>
          <p:cNvPr id="182280" name="Oval 8"/>
          <p:cNvSpPr>
            <a:spLocks noChangeArrowheads="1"/>
          </p:cNvSpPr>
          <p:nvPr/>
        </p:nvSpPr>
        <p:spPr bwMode="auto">
          <a:xfrm>
            <a:off x="5644604" y="3593404"/>
            <a:ext cx="609600" cy="219075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lt1"/>
              </a:solidFill>
            </a:endParaRPr>
          </a:p>
        </p:txBody>
      </p:sp>
      <p:sp>
        <p:nvSpPr>
          <p:cNvPr id="182281" name="Freeform 9"/>
          <p:cNvSpPr>
            <a:spLocks/>
          </p:cNvSpPr>
          <p:nvPr/>
        </p:nvSpPr>
        <p:spPr bwMode="auto">
          <a:xfrm rot="20239365">
            <a:off x="5229923" y="5246165"/>
            <a:ext cx="138113" cy="211138"/>
          </a:xfrm>
          <a:custGeom>
            <a:avLst/>
            <a:gdLst>
              <a:gd name="T0" fmla="*/ 72 w 138"/>
              <a:gd name="T1" fmla="*/ 0 h 206"/>
              <a:gd name="T2" fmla="*/ 138 w 138"/>
              <a:gd name="T3" fmla="*/ 149 h 206"/>
              <a:gd name="T4" fmla="*/ 88 w 138"/>
              <a:gd name="T5" fmla="*/ 138 h 206"/>
              <a:gd name="T6" fmla="*/ 89 w 138"/>
              <a:gd name="T7" fmla="*/ 206 h 206"/>
              <a:gd name="T8" fmla="*/ 56 w 138"/>
              <a:gd name="T9" fmla="*/ 206 h 206"/>
              <a:gd name="T10" fmla="*/ 55 w 138"/>
              <a:gd name="T11" fmla="*/ 138 h 206"/>
              <a:gd name="T12" fmla="*/ 0 w 138"/>
              <a:gd name="T13" fmla="*/ 149 h 206"/>
              <a:gd name="T14" fmla="*/ 72 w 138"/>
              <a:gd name="T15" fmla="*/ 0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8" h="206">
                <a:moveTo>
                  <a:pt x="72" y="0"/>
                </a:moveTo>
                <a:lnTo>
                  <a:pt x="138" y="149"/>
                </a:lnTo>
                <a:lnTo>
                  <a:pt x="88" y="138"/>
                </a:lnTo>
                <a:lnTo>
                  <a:pt x="89" y="206"/>
                </a:lnTo>
                <a:lnTo>
                  <a:pt x="56" y="206"/>
                </a:lnTo>
                <a:lnTo>
                  <a:pt x="55" y="138"/>
                </a:lnTo>
                <a:lnTo>
                  <a:pt x="0" y="149"/>
                </a:lnTo>
                <a:lnTo>
                  <a:pt x="72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0" name="Abgerundetes Rechteck 9"/>
          <p:cNvSpPr/>
          <p:nvPr/>
        </p:nvSpPr>
        <p:spPr>
          <a:xfrm>
            <a:off x="6062782" y="4864645"/>
            <a:ext cx="2549316" cy="851297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rgbClr val="1F497D"/>
                </a:solidFill>
                <a:latin typeface="Arial" charset="0"/>
              </a:rPr>
              <a:t>This result is somewhat unrealistic for a turbojet - among other reasons because the turbine pressure ratio is almost 24.</a:t>
            </a:r>
          </a:p>
        </p:txBody>
      </p:sp>
    </p:spTree>
    <p:extLst>
      <p:ext uri="{BB962C8B-B14F-4D97-AF65-F5344CB8AC3E}">
        <p14:creationId xmlns:p14="http://schemas.microsoft.com/office/powerpoint/2010/main" val="21109902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82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82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4.07407E-6 L -0.32014 -0.54305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822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007" y="-27153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82280" grpId="0" animBg="1"/>
      <p:bldP spid="182281" grpId="0" animBg="1"/>
      <p:bldP spid="182281" grpId="1" animBg="1"/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ahmen_Fenstergröße" hidden="1">
            <a:extLst>
              <a:ext uri="{FF2B5EF4-FFF2-40B4-BE49-F238E27FC236}">
                <a16:creationId xmlns="" xmlns:a16="http://schemas.microsoft.com/office/drawing/2014/main" id="{5B0B3387-7325-48A5-B910-F8A53787CA82}"/>
              </a:ext>
            </a:extLst>
          </p:cNvPr>
          <p:cNvSpPr/>
          <p:nvPr/>
        </p:nvSpPr>
        <p:spPr>
          <a:xfrm>
            <a:off x="2161185" y="1252110"/>
            <a:ext cx="6192834" cy="46691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7" name="Sprechblase_Position" hidden="1">
            <a:extLst>
              <a:ext uri="{FF2B5EF4-FFF2-40B4-BE49-F238E27FC236}">
                <a16:creationId xmlns="" xmlns:a16="http://schemas.microsoft.com/office/drawing/2014/main" id="{6C5023BC-C92B-46C1-A305-9C53BDEF3129}"/>
              </a:ext>
            </a:extLst>
          </p:cNvPr>
          <p:cNvSpPr/>
          <p:nvPr/>
        </p:nvSpPr>
        <p:spPr>
          <a:xfrm>
            <a:off x="5045977" y="5000853"/>
            <a:ext cx="3566121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graphicFrame>
        <p:nvGraphicFramePr>
          <p:cNvPr id="3" name="Objekt 2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50" name="think-cell Folie" r:id="rId4" imgW="360" imgH="360" progId="">
                  <p:embed/>
                </p:oleObj>
              </mc:Choice>
              <mc:Fallback>
                <p:oleObj name="think-cell Folie" r:id="rId4" imgW="360" imgH="360" progId="">
                  <p:embed/>
                  <p:pic>
                    <p:nvPicPr>
                      <p:cNvPr id="3" name="Objekt 2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1" name="Gruppieren 10">
            <a:extLst>
              <a:ext uri="{FF2B5EF4-FFF2-40B4-BE49-F238E27FC236}">
                <a16:creationId xmlns="" xmlns:a16="http://schemas.microsoft.com/office/drawing/2014/main" id="{F5A01A97-2D9F-49F5-B4F2-1F2EFC984F81}"/>
              </a:ext>
            </a:extLst>
          </p:cNvPr>
          <p:cNvGrpSpPr/>
          <p:nvPr/>
        </p:nvGrpSpPr>
        <p:grpSpPr>
          <a:xfrm>
            <a:off x="2161185" y="1252109"/>
            <a:ext cx="6192834" cy="4669200"/>
            <a:chOff x="2161185" y="1252109"/>
            <a:chExt cx="6192834" cy="4669200"/>
          </a:xfrm>
        </p:grpSpPr>
        <p:grpSp>
          <p:nvGrpSpPr>
            <p:cNvPr id="10" name="Gruppieren 9">
              <a:extLst>
                <a:ext uri="{FF2B5EF4-FFF2-40B4-BE49-F238E27FC236}">
                  <a16:creationId xmlns="" xmlns:a16="http://schemas.microsoft.com/office/drawing/2014/main" id="{1586FBC2-9591-4FCB-ACEF-84AC2FB51D03}"/>
                </a:ext>
              </a:extLst>
            </p:cNvPr>
            <p:cNvGrpSpPr/>
            <p:nvPr/>
          </p:nvGrpSpPr>
          <p:grpSpPr>
            <a:xfrm>
              <a:off x="2161185" y="1252109"/>
              <a:ext cx="6192834" cy="4669200"/>
              <a:chOff x="2161185" y="1252109"/>
              <a:chExt cx="6192834" cy="4669200"/>
            </a:xfrm>
          </p:grpSpPr>
          <p:pic>
            <p:nvPicPr>
              <p:cNvPr id="4" name="Grafik 3">
                <a:extLst>
                  <a:ext uri="{FF2B5EF4-FFF2-40B4-BE49-F238E27FC236}">
                    <a16:creationId xmlns="" xmlns:a16="http://schemas.microsoft.com/office/drawing/2014/main" id="{A128B02B-273D-4541-8BEB-618BE7546C8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161185" y="1252109"/>
                <a:ext cx="6192834" cy="4669200"/>
              </a:xfrm>
              <a:prstGeom prst="rect">
                <a:avLst/>
              </a:prstGeom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sp>
            <p:nvSpPr>
              <p:cNvPr id="9" name="Rechteck 8">
                <a:extLst>
                  <a:ext uri="{FF2B5EF4-FFF2-40B4-BE49-F238E27FC236}">
                    <a16:creationId xmlns="" xmlns:a16="http://schemas.microsoft.com/office/drawing/2014/main" id="{7CE5C7A4-F95D-4B0B-B0CC-AFC68863A236}"/>
                  </a:ext>
                </a:extLst>
              </p:cNvPr>
              <p:cNvSpPr/>
              <p:nvPr/>
            </p:nvSpPr>
            <p:spPr>
              <a:xfrm>
                <a:off x="4085850" y="2887980"/>
                <a:ext cx="571500" cy="137160"/>
              </a:xfrm>
              <a:prstGeom prst="rect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lIns="36000" tIns="0" rIns="0" bIns="0" rtlCol="0" anchor="ctr"/>
              <a:lstStyle/>
              <a:p>
                <a:r>
                  <a:rPr lang="de-DE" sz="800" dirty="0" err="1">
                    <a:solidFill>
                      <a:schemeClr val="bg2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Confirm</a:t>
                </a:r>
                <a:endParaRPr lang="de-DE" sz="800" dirty="0">
                  <a:solidFill>
                    <a:schemeClr val="bg2"/>
                  </a:solidFill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  <p:sp>
          <p:nvSpPr>
            <p:cNvPr id="13" name="Rechteck 12">
              <a:extLst>
                <a:ext uri="{FF2B5EF4-FFF2-40B4-BE49-F238E27FC236}">
                  <a16:creationId xmlns="" xmlns:a16="http://schemas.microsoft.com/office/drawing/2014/main" id="{1FE55045-D261-4E0F-9B78-759F3769EB0C}"/>
                </a:ext>
              </a:extLst>
            </p:cNvPr>
            <p:cNvSpPr/>
            <p:nvPr/>
          </p:nvSpPr>
          <p:spPr>
            <a:xfrm>
              <a:off x="5775804" y="3567112"/>
              <a:ext cx="229707" cy="96169"/>
            </a:xfrm>
            <a:prstGeom prst="rect">
              <a:avLst/>
            </a:prstGeom>
            <a:solidFill>
              <a:srgbClr val="E1E1E1"/>
            </a:solidFill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lIns="36000" tIns="0" rIns="0" bIns="0" rtlCol="0" anchor="ctr"/>
            <a:lstStyle/>
            <a:p>
              <a:pPr algn="ctr"/>
              <a:r>
                <a:rPr lang="de-DE" sz="800" dirty="0">
                  <a:solidFill>
                    <a:schemeClr val="bg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Yes</a:t>
              </a:r>
            </a:p>
          </p:txBody>
        </p:sp>
        <p:sp>
          <p:nvSpPr>
            <p:cNvPr id="14" name="Rechteck 13">
              <a:extLst>
                <a:ext uri="{FF2B5EF4-FFF2-40B4-BE49-F238E27FC236}">
                  <a16:creationId xmlns="" xmlns:a16="http://schemas.microsoft.com/office/drawing/2014/main" id="{ADB0B810-3A20-46C7-85AE-6B3FE964BB23}"/>
                </a:ext>
              </a:extLst>
            </p:cNvPr>
            <p:cNvSpPr/>
            <p:nvPr/>
          </p:nvSpPr>
          <p:spPr>
            <a:xfrm>
              <a:off x="6338883" y="3565649"/>
              <a:ext cx="278611" cy="96169"/>
            </a:xfrm>
            <a:prstGeom prst="rect">
              <a:avLst/>
            </a:prstGeom>
            <a:solidFill>
              <a:srgbClr val="E1E1E1"/>
            </a:solidFill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lIns="36000" tIns="0" rIns="0" bIns="0" rtlCol="0" anchor="ctr"/>
            <a:lstStyle/>
            <a:p>
              <a:pPr algn="ctr"/>
              <a:r>
                <a:rPr lang="de-DE" sz="800" dirty="0" err="1">
                  <a:solidFill>
                    <a:schemeClr val="bg2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No</a:t>
              </a:r>
              <a:endParaRPr lang="de-DE" sz="800" dirty="0">
                <a:solidFill>
                  <a:schemeClr val="bg2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18432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de-DE"/>
              <a:t>Repeating the Optimization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="" xmlns:a16="http://schemas.microsoft.com/office/drawing/2014/main" id="{DB0FDD2A-52A1-45BD-A5AB-7ECAF3EDBC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7406C-3592-4443-A342-03F334379555}" type="datetime1">
              <a:rPr lang="de-DE" smtClean="0"/>
              <a:t>10.06.2021</a:t>
            </a:fld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="" xmlns:a16="http://schemas.microsoft.com/office/drawing/2014/main" id="{2DA1B908-712B-4156-83F6-777682397B2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6D7067-A3EC-48B5-AD33-8A0A08ED16FE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Tutorial: Optimizing a Cycle</a:t>
            </a:r>
            <a:endParaRPr lang="en-US" dirty="0"/>
          </a:p>
        </p:txBody>
      </p:sp>
      <p:sp>
        <p:nvSpPr>
          <p:cNvPr id="184327" name="Freeform 7"/>
          <p:cNvSpPr>
            <a:spLocks/>
          </p:cNvSpPr>
          <p:nvPr/>
        </p:nvSpPr>
        <p:spPr bwMode="auto">
          <a:xfrm rot="20239365">
            <a:off x="2384674" y="1828590"/>
            <a:ext cx="138113" cy="211138"/>
          </a:xfrm>
          <a:custGeom>
            <a:avLst/>
            <a:gdLst>
              <a:gd name="T0" fmla="*/ 72 w 138"/>
              <a:gd name="T1" fmla="*/ 0 h 206"/>
              <a:gd name="T2" fmla="*/ 138 w 138"/>
              <a:gd name="T3" fmla="*/ 149 h 206"/>
              <a:gd name="T4" fmla="*/ 88 w 138"/>
              <a:gd name="T5" fmla="*/ 138 h 206"/>
              <a:gd name="T6" fmla="*/ 89 w 138"/>
              <a:gd name="T7" fmla="*/ 206 h 206"/>
              <a:gd name="T8" fmla="*/ 56 w 138"/>
              <a:gd name="T9" fmla="*/ 206 h 206"/>
              <a:gd name="T10" fmla="*/ 55 w 138"/>
              <a:gd name="T11" fmla="*/ 138 h 206"/>
              <a:gd name="T12" fmla="*/ 0 w 138"/>
              <a:gd name="T13" fmla="*/ 149 h 206"/>
              <a:gd name="T14" fmla="*/ 72 w 138"/>
              <a:gd name="T15" fmla="*/ 0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8" h="206">
                <a:moveTo>
                  <a:pt x="72" y="0"/>
                </a:moveTo>
                <a:lnTo>
                  <a:pt x="138" y="149"/>
                </a:lnTo>
                <a:lnTo>
                  <a:pt x="88" y="138"/>
                </a:lnTo>
                <a:lnTo>
                  <a:pt x="89" y="206"/>
                </a:lnTo>
                <a:lnTo>
                  <a:pt x="56" y="206"/>
                </a:lnTo>
                <a:lnTo>
                  <a:pt x="55" y="138"/>
                </a:lnTo>
                <a:lnTo>
                  <a:pt x="0" y="149"/>
                </a:lnTo>
                <a:lnTo>
                  <a:pt x="72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58704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4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0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4.44444E-6 L 0.37899 0.26158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843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941" y="13079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84327" grpId="1" animBg="1"/>
      <p:bldP spid="184327" grpId="2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ahmen_Fenstergröße" hidden="1">
            <a:extLst>
              <a:ext uri="{FF2B5EF4-FFF2-40B4-BE49-F238E27FC236}">
                <a16:creationId xmlns="" xmlns:a16="http://schemas.microsoft.com/office/drawing/2014/main" id="{EAF77F98-0994-4F61-B62C-73F59A1E6B9D}"/>
              </a:ext>
            </a:extLst>
          </p:cNvPr>
          <p:cNvSpPr/>
          <p:nvPr/>
        </p:nvSpPr>
        <p:spPr>
          <a:xfrm>
            <a:off x="2161185" y="1252110"/>
            <a:ext cx="6192834" cy="46691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9" name="Sprechblase_Position" hidden="1">
            <a:extLst>
              <a:ext uri="{FF2B5EF4-FFF2-40B4-BE49-F238E27FC236}">
                <a16:creationId xmlns="" xmlns:a16="http://schemas.microsoft.com/office/drawing/2014/main" id="{2B013E00-8190-434C-8CD8-15EDE5B7A586}"/>
              </a:ext>
            </a:extLst>
          </p:cNvPr>
          <p:cNvSpPr/>
          <p:nvPr/>
        </p:nvSpPr>
        <p:spPr>
          <a:xfrm>
            <a:off x="5045977" y="5000853"/>
            <a:ext cx="3566121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="" xmlns:a16="http://schemas.microsoft.com/office/drawing/2014/main" id="{832DA3A2-6DE5-409F-A922-619E213140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61185" y="1252110"/>
            <a:ext cx="6192834" cy="46692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graphicFrame>
        <p:nvGraphicFramePr>
          <p:cNvPr id="2" name="Objekt 1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3" name="think-cell Folie" r:id="rId5" imgW="360" imgH="360" progId="">
                  <p:embed/>
                </p:oleObj>
              </mc:Choice>
              <mc:Fallback>
                <p:oleObj name="think-cell Folie" r:id="rId5" imgW="360" imgH="360" progId="">
                  <p:embed/>
                  <p:pic>
                    <p:nvPicPr>
                      <p:cNvPr id="2" name="Objekt 1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Repeating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Optimization</a:t>
            </a:r>
            <a:endParaRPr lang="de-DE" dirty="0"/>
          </a:p>
        </p:txBody>
      </p:sp>
      <p:sp>
        <p:nvSpPr>
          <p:cNvPr id="5" name="Datumsplatzhalter 4">
            <a:extLst>
              <a:ext uri="{FF2B5EF4-FFF2-40B4-BE49-F238E27FC236}">
                <a16:creationId xmlns="" xmlns:a16="http://schemas.microsoft.com/office/drawing/2014/main" id="{4AE21B6D-1A30-4FE5-B4AD-F1F8932D19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B388D-C2D1-4CE2-9CF0-ED3A06FD8213}" type="datetime1">
              <a:rPr lang="de-DE" smtClean="0"/>
              <a:t>10.06.2021</a:t>
            </a:fld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="" xmlns:a16="http://schemas.microsoft.com/office/drawing/2014/main" id="{EAF8C7F2-E7F6-4F33-AF31-62DD664995D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6D7067-A3EC-48B5-AD33-8A0A08ED16FE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Tutorial: Optimizing a Cycle</a:t>
            </a:r>
            <a:endParaRPr lang="en-US" dirty="0"/>
          </a:p>
        </p:txBody>
      </p:sp>
      <p:sp>
        <p:nvSpPr>
          <p:cNvPr id="8" name="Freeform 5"/>
          <p:cNvSpPr>
            <a:spLocks/>
          </p:cNvSpPr>
          <p:nvPr/>
        </p:nvSpPr>
        <p:spPr bwMode="auto">
          <a:xfrm rot="20239365">
            <a:off x="4457948" y="3463473"/>
            <a:ext cx="138113" cy="211138"/>
          </a:xfrm>
          <a:custGeom>
            <a:avLst/>
            <a:gdLst>
              <a:gd name="T0" fmla="*/ 72 w 138"/>
              <a:gd name="T1" fmla="*/ 0 h 206"/>
              <a:gd name="T2" fmla="*/ 138 w 138"/>
              <a:gd name="T3" fmla="*/ 149 h 206"/>
              <a:gd name="T4" fmla="*/ 88 w 138"/>
              <a:gd name="T5" fmla="*/ 138 h 206"/>
              <a:gd name="T6" fmla="*/ 89 w 138"/>
              <a:gd name="T7" fmla="*/ 206 h 206"/>
              <a:gd name="T8" fmla="*/ 56 w 138"/>
              <a:gd name="T9" fmla="*/ 206 h 206"/>
              <a:gd name="T10" fmla="*/ 55 w 138"/>
              <a:gd name="T11" fmla="*/ 138 h 206"/>
              <a:gd name="T12" fmla="*/ 0 w 138"/>
              <a:gd name="T13" fmla="*/ 149 h 206"/>
              <a:gd name="T14" fmla="*/ 72 w 138"/>
              <a:gd name="T15" fmla="*/ 0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8" h="206">
                <a:moveTo>
                  <a:pt x="72" y="0"/>
                </a:moveTo>
                <a:lnTo>
                  <a:pt x="138" y="149"/>
                </a:lnTo>
                <a:lnTo>
                  <a:pt x="88" y="138"/>
                </a:lnTo>
                <a:lnTo>
                  <a:pt x="89" y="206"/>
                </a:lnTo>
                <a:lnTo>
                  <a:pt x="56" y="206"/>
                </a:lnTo>
                <a:lnTo>
                  <a:pt x="55" y="138"/>
                </a:lnTo>
                <a:lnTo>
                  <a:pt x="0" y="149"/>
                </a:lnTo>
                <a:lnTo>
                  <a:pt x="72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2961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3.7037E-7 L -0.17587 -0.25093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802" y="-1254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8" grpId="0" animBg="1"/>
      <p:bldP spid="8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ahmen_Fenstergröße" hidden="1">
            <a:extLst>
              <a:ext uri="{FF2B5EF4-FFF2-40B4-BE49-F238E27FC236}">
                <a16:creationId xmlns="" xmlns:a16="http://schemas.microsoft.com/office/drawing/2014/main" id="{803D0D11-C90D-4C1F-A747-267F9AE82321}"/>
              </a:ext>
            </a:extLst>
          </p:cNvPr>
          <p:cNvSpPr/>
          <p:nvPr/>
        </p:nvSpPr>
        <p:spPr>
          <a:xfrm>
            <a:off x="2161185" y="1252110"/>
            <a:ext cx="6192834" cy="46691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2" name="Sprechblase_Position" hidden="1">
            <a:extLst>
              <a:ext uri="{FF2B5EF4-FFF2-40B4-BE49-F238E27FC236}">
                <a16:creationId xmlns="" xmlns:a16="http://schemas.microsoft.com/office/drawing/2014/main" id="{4789E04B-FD71-4E86-98DC-C6416EE0B109}"/>
              </a:ext>
            </a:extLst>
          </p:cNvPr>
          <p:cNvSpPr/>
          <p:nvPr/>
        </p:nvSpPr>
        <p:spPr>
          <a:xfrm>
            <a:off x="5045977" y="5000853"/>
            <a:ext cx="3566121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="" xmlns:a16="http://schemas.microsoft.com/office/drawing/2014/main" id="{8A2F9EF0-2088-413B-A5F7-47ED3A9C19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61185" y="1252110"/>
            <a:ext cx="6192834" cy="46692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graphicFrame>
        <p:nvGraphicFramePr>
          <p:cNvPr id="2" name="Objekt 1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98" name="think-cell Folie" r:id="rId5" imgW="360" imgH="360" progId="">
                  <p:embed/>
                </p:oleObj>
              </mc:Choice>
              <mc:Fallback>
                <p:oleObj name="think-cell Folie" r:id="rId5" imgW="360" imgH="360" progId="">
                  <p:embed/>
                  <p:pic>
                    <p:nvPicPr>
                      <p:cNvPr id="2" name="Objekt 1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510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de-DE" dirty="0"/>
              <a:t>Introducing Constraints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="" xmlns:a16="http://schemas.microsoft.com/office/drawing/2014/main" id="{1453A798-40EA-446B-BAA7-0978825BCE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9A0C4-9AD0-4383-AEA8-C343085065F0}" type="datetime1">
              <a:rPr lang="de-DE" smtClean="0"/>
              <a:t>10.06.2021</a:t>
            </a:fld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="" xmlns:a16="http://schemas.microsoft.com/office/drawing/2014/main" id="{0BCAD11A-9470-4E06-B752-29A8873241F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6D7067-A3EC-48B5-AD33-8A0A08ED16FE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Tutorial: Optimizing a Cycle</a:t>
            </a:r>
            <a:endParaRPr lang="en-US" dirty="0"/>
          </a:p>
        </p:txBody>
      </p:sp>
      <p:sp>
        <p:nvSpPr>
          <p:cNvPr id="175111" name="Freeform 7"/>
          <p:cNvSpPr>
            <a:spLocks/>
          </p:cNvSpPr>
          <p:nvPr/>
        </p:nvSpPr>
        <p:spPr bwMode="auto">
          <a:xfrm rot="20239365">
            <a:off x="3989042" y="2606747"/>
            <a:ext cx="138113" cy="211138"/>
          </a:xfrm>
          <a:custGeom>
            <a:avLst/>
            <a:gdLst>
              <a:gd name="T0" fmla="*/ 72 w 138"/>
              <a:gd name="T1" fmla="*/ 0 h 206"/>
              <a:gd name="T2" fmla="*/ 138 w 138"/>
              <a:gd name="T3" fmla="*/ 149 h 206"/>
              <a:gd name="T4" fmla="*/ 88 w 138"/>
              <a:gd name="T5" fmla="*/ 138 h 206"/>
              <a:gd name="T6" fmla="*/ 89 w 138"/>
              <a:gd name="T7" fmla="*/ 206 h 206"/>
              <a:gd name="T8" fmla="*/ 56 w 138"/>
              <a:gd name="T9" fmla="*/ 206 h 206"/>
              <a:gd name="T10" fmla="*/ 55 w 138"/>
              <a:gd name="T11" fmla="*/ 138 h 206"/>
              <a:gd name="T12" fmla="*/ 0 w 138"/>
              <a:gd name="T13" fmla="*/ 149 h 206"/>
              <a:gd name="T14" fmla="*/ 72 w 138"/>
              <a:gd name="T15" fmla="*/ 0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8" h="206">
                <a:moveTo>
                  <a:pt x="72" y="0"/>
                </a:moveTo>
                <a:lnTo>
                  <a:pt x="138" y="149"/>
                </a:lnTo>
                <a:lnTo>
                  <a:pt x="88" y="138"/>
                </a:lnTo>
                <a:lnTo>
                  <a:pt x="89" y="206"/>
                </a:lnTo>
                <a:lnTo>
                  <a:pt x="56" y="206"/>
                </a:lnTo>
                <a:lnTo>
                  <a:pt x="55" y="138"/>
                </a:lnTo>
                <a:lnTo>
                  <a:pt x="0" y="149"/>
                </a:lnTo>
                <a:lnTo>
                  <a:pt x="72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75113" name="AutoShape 9"/>
          <p:cNvSpPr>
            <a:spLocks noChangeArrowheads="1"/>
          </p:cNvSpPr>
          <p:nvPr/>
        </p:nvSpPr>
        <p:spPr bwMode="auto">
          <a:xfrm>
            <a:off x="5157926" y="2600746"/>
            <a:ext cx="1357768" cy="559704"/>
          </a:xfrm>
          <a:prstGeom prst="wedgeRoundRectCallout">
            <a:avLst>
              <a:gd name="adj1" fmla="val 35434"/>
              <a:gd name="adj2" fmla="val -108978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altLang="de-DE" sz="1000">
                <a:latin typeface="Arial" charset="0"/>
              </a:rPr>
              <a:t>The </a:t>
            </a:r>
            <a:r>
              <a:rPr lang="en-US" altLang="de-DE" sz="1000" i="1">
                <a:latin typeface="Arial" charset="0"/>
              </a:rPr>
              <a:t>Min Value</a:t>
            </a:r>
            <a:r>
              <a:rPr lang="en-US" altLang="de-DE" sz="1000">
                <a:latin typeface="Arial" charset="0"/>
              </a:rPr>
              <a:t> must be lower than the </a:t>
            </a:r>
            <a:r>
              <a:rPr lang="en-US" altLang="de-DE" sz="1000" i="1">
                <a:latin typeface="Arial" charset="0"/>
              </a:rPr>
              <a:t>Start Value</a:t>
            </a:r>
          </a:p>
        </p:txBody>
      </p:sp>
      <p:sp>
        <p:nvSpPr>
          <p:cNvPr id="175114" name="AutoShape 10"/>
          <p:cNvSpPr>
            <a:spLocks noChangeArrowheads="1"/>
          </p:cNvSpPr>
          <p:nvPr/>
        </p:nvSpPr>
        <p:spPr bwMode="auto">
          <a:xfrm>
            <a:off x="6781522" y="2603598"/>
            <a:ext cx="1357768" cy="556852"/>
          </a:xfrm>
          <a:prstGeom prst="wedgeRoundRectCallout">
            <a:avLst>
              <a:gd name="adj1" fmla="val -20144"/>
              <a:gd name="adj2" fmla="val -109956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altLang="de-DE" sz="1000" dirty="0">
                <a:latin typeface="Arial" charset="0"/>
              </a:rPr>
              <a:t>The </a:t>
            </a:r>
            <a:r>
              <a:rPr lang="en-US" altLang="de-DE" sz="1000" i="1" dirty="0">
                <a:latin typeface="Arial" charset="0"/>
              </a:rPr>
              <a:t>Max Value</a:t>
            </a:r>
            <a:r>
              <a:rPr lang="en-US" altLang="de-DE" sz="1000" dirty="0">
                <a:latin typeface="Arial" charset="0"/>
              </a:rPr>
              <a:t> must be higher than the </a:t>
            </a:r>
            <a:r>
              <a:rPr lang="en-US" altLang="de-DE" sz="1000" i="1" dirty="0">
                <a:latin typeface="Arial" charset="0"/>
              </a:rPr>
              <a:t>Start Value</a:t>
            </a:r>
          </a:p>
        </p:txBody>
      </p:sp>
      <p:sp>
        <p:nvSpPr>
          <p:cNvPr id="13" name="Ellipse 12"/>
          <p:cNvSpPr/>
          <p:nvPr/>
        </p:nvSpPr>
        <p:spPr>
          <a:xfrm>
            <a:off x="3791233" y="1616971"/>
            <a:ext cx="734291" cy="183582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Abgerundetes Rechteck 13"/>
          <p:cNvSpPr/>
          <p:nvPr/>
        </p:nvSpPr>
        <p:spPr>
          <a:xfrm>
            <a:off x="5599944" y="3916413"/>
            <a:ext cx="2549316" cy="476726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de-DE" sz="1100" dirty="0">
                <a:solidFill>
                  <a:srgbClr val="1F497D"/>
                </a:solidFill>
                <a:latin typeface="Arial" charset="0"/>
              </a:rPr>
              <a:t>We introduce as </a:t>
            </a:r>
            <a:r>
              <a:rPr lang="en-US" altLang="de-DE" sz="1100" b="1" dirty="0">
                <a:solidFill>
                  <a:srgbClr val="1F497D"/>
                </a:solidFill>
                <a:latin typeface="Arial" charset="0"/>
              </a:rPr>
              <a:t>Constraint </a:t>
            </a:r>
            <a:r>
              <a:rPr lang="en-US" altLang="de-DE" sz="1100" dirty="0">
                <a:solidFill>
                  <a:srgbClr val="1F497D"/>
                </a:solidFill>
                <a:latin typeface="Arial" charset="0"/>
              </a:rPr>
              <a:t>the </a:t>
            </a:r>
            <a:r>
              <a:rPr lang="en-US" altLang="de-DE" sz="1100" i="1" dirty="0">
                <a:solidFill>
                  <a:srgbClr val="1F497D"/>
                </a:solidFill>
                <a:latin typeface="Arial" charset="0"/>
              </a:rPr>
              <a:t>Turbine Pressure Ratio</a:t>
            </a:r>
            <a:r>
              <a:rPr lang="en-US" altLang="de-DE" sz="1100" dirty="0">
                <a:solidFill>
                  <a:srgbClr val="1F497D"/>
                </a:solidFill>
                <a:latin typeface="Arial" charset="0"/>
              </a:rPr>
              <a:t>.</a:t>
            </a:r>
            <a:endParaRPr lang="en-US" altLang="de-DE" sz="1100" b="1" dirty="0">
              <a:solidFill>
                <a:srgbClr val="1F497D"/>
              </a:solidFill>
              <a:latin typeface="Arial" charset="0"/>
            </a:endParaRPr>
          </a:p>
        </p:txBody>
      </p:sp>
      <p:sp>
        <p:nvSpPr>
          <p:cNvPr id="15" name="Abgerundetes Rechteck 14"/>
          <p:cNvSpPr/>
          <p:nvPr/>
        </p:nvSpPr>
        <p:spPr>
          <a:xfrm>
            <a:off x="5589974" y="4461919"/>
            <a:ext cx="2549316" cy="1413153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de-DE" sz="1100" dirty="0">
                <a:solidFill>
                  <a:srgbClr val="1F497D"/>
                </a:solidFill>
                <a:latin typeface="Arial" charset="0"/>
              </a:rPr>
              <a:t>We enter for the upper boundary (</a:t>
            </a:r>
            <a:r>
              <a:rPr lang="en-US" altLang="de-DE" sz="1100" i="1" dirty="0">
                <a:solidFill>
                  <a:srgbClr val="1F497D"/>
                </a:solidFill>
                <a:latin typeface="Arial" charset="0"/>
              </a:rPr>
              <a:t>Max Value</a:t>
            </a:r>
            <a:r>
              <a:rPr lang="en-US" altLang="de-DE" sz="1100" dirty="0">
                <a:solidFill>
                  <a:srgbClr val="1F497D"/>
                </a:solidFill>
                <a:latin typeface="Arial" charset="0"/>
              </a:rPr>
              <a:t>) </a:t>
            </a:r>
            <a:r>
              <a:rPr lang="en-US" altLang="de-DE" sz="1100" b="1" dirty="0">
                <a:solidFill>
                  <a:srgbClr val="1F497D"/>
                </a:solidFill>
                <a:latin typeface="Arial" charset="0"/>
              </a:rPr>
              <a:t>4.</a:t>
            </a:r>
            <a:r>
              <a:rPr lang="en-US" altLang="de-DE" sz="1100" dirty="0">
                <a:solidFill>
                  <a:srgbClr val="1F497D"/>
                </a:solidFill>
                <a:latin typeface="Arial" charset="0"/>
              </a:rPr>
              <a:t> This is a reasonable limit for a single stage turbine.</a:t>
            </a:r>
          </a:p>
          <a:p>
            <a:pPr algn="ctr"/>
            <a:r>
              <a:rPr lang="en-US" altLang="de-DE" sz="1100" dirty="0">
                <a:solidFill>
                  <a:srgbClr val="1F497D"/>
                </a:solidFill>
                <a:latin typeface="Arial" charset="0"/>
              </a:rPr>
              <a:t> </a:t>
            </a:r>
            <a:r>
              <a:rPr lang="en-US" altLang="de-DE" sz="900" dirty="0">
                <a:solidFill>
                  <a:srgbClr val="1F497D"/>
                </a:solidFill>
                <a:latin typeface="Arial" charset="0"/>
              </a:rPr>
              <a:t>The Min Value is of no relevance for this optimization problem.</a:t>
            </a:r>
            <a:r>
              <a:rPr lang="en-US" altLang="de-DE" sz="1100" dirty="0">
                <a:solidFill>
                  <a:srgbClr val="1F497D"/>
                </a:solidFill>
                <a:latin typeface="Arial" charset="0"/>
              </a:rPr>
              <a:t> </a:t>
            </a:r>
          </a:p>
          <a:p>
            <a:pPr algn="ctr"/>
            <a:endParaRPr lang="en-US" altLang="de-DE" sz="1100" dirty="0">
              <a:solidFill>
                <a:srgbClr val="1F497D"/>
              </a:solidFill>
              <a:latin typeface="Arial" charset="0"/>
            </a:endParaRPr>
          </a:p>
          <a:p>
            <a:pPr algn="ctr"/>
            <a:r>
              <a:rPr lang="en-US" altLang="de-DE" sz="1100" dirty="0">
                <a:solidFill>
                  <a:srgbClr val="1F497D"/>
                </a:solidFill>
                <a:latin typeface="Arial" charset="0"/>
              </a:rPr>
              <a:t>Then we re-run the optimization.</a:t>
            </a:r>
            <a:endParaRPr lang="en-US" altLang="de-DE" sz="1100" b="1" dirty="0">
              <a:solidFill>
                <a:srgbClr val="1F497D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6157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75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3.7037E-7 L 0.16875 -0.06759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751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438" y="-33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75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75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6875 -0.06759 L -0.14705 -0.12639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1751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799" y="-294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75111" grpId="0" animBg="1"/>
      <p:bldP spid="175111" grpId="1" animBg="1"/>
      <p:bldP spid="175111" grpId="2" animBg="1"/>
      <p:bldP spid="175113" grpId="0" animBg="1"/>
      <p:bldP spid="175114" grpId="0" animBg="1"/>
      <p:bldP spid="13" grpId="0" animBg="1"/>
      <p:bldP spid="14" grpId="0" animBg="1"/>
      <p:bldP spid="1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ahmen_Fenstergröße" hidden="1">
            <a:extLst>
              <a:ext uri="{FF2B5EF4-FFF2-40B4-BE49-F238E27FC236}">
                <a16:creationId xmlns="" xmlns:a16="http://schemas.microsoft.com/office/drawing/2014/main" id="{C2CBBCCE-22C2-4527-AE33-CF847FD95E56}"/>
              </a:ext>
            </a:extLst>
          </p:cNvPr>
          <p:cNvSpPr/>
          <p:nvPr/>
        </p:nvSpPr>
        <p:spPr>
          <a:xfrm>
            <a:off x="2161185" y="1252110"/>
            <a:ext cx="6192834" cy="46691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9" name="Sprechblase_Position" hidden="1">
            <a:extLst>
              <a:ext uri="{FF2B5EF4-FFF2-40B4-BE49-F238E27FC236}">
                <a16:creationId xmlns="" xmlns:a16="http://schemas.microsoft.com/office/drawing/2014/main" id="{77435EA0-53FF-4405-B93F-CAA641C19BCB}"/>
              </a:ext>
            </a:extLst>
          </p:cNvPr>
          <p:cNvSpPr/>
          <p:nvPr/>
        </p:nvSpPr>
        <p:spPr>
          <a:xfrm>
            <a:off x="5045977" y="5000853"/>
            <a:ext cx="3566121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pic>
        <p:nvPicPr>
          <p:cNvPr id="7" name="Grafik 6">
            <a:extLst>
              <a:ext uri="{FF2B5EF4-FFF2-40B4-BE49-F238E27FC236}">
                <a16:creationId xmlns="" xmlns:a16="http://schemas.microsoft.com/office/drawing/2014/main" id="{363136CB-33C3-46B5-A6FF-E9D02A17EFB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61185" y="1252111"/>
            <a:ext cx="6192834" cy="46692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graphicFrame>
        <p:nvGraphicFramePr>
          <p:cNvPr id="2" name="Objekt 1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22" name="think-cell Folie" r:id="rId5" imgW="360" imgH="360" progId="">
                  <p:embed/>
                </p:oleObj>
              </mc:Choice>
              <mc:Fallback>
                <p:oleObj name="think-cell Folie" r:id="rId5" imgW="360" imgH="360" progId="">
                  <p:embed/>
                  <p:pic>
                    <p:nvPicPr>
                      <p:cNvPr id="2" name="Objekt 1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842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de-DE" dirty="0"/>
              <a:t>End of the Constrained Optimization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="" xmlns:a16="http://schemas.microsoft.com/office/drawing/2014/main" id="{58BFBE98-8F82-4ED9-9AD5-C290AE12D5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BDB65-E445-48AF-B109-431F460C4F7F}" type="datetime1">
              <a:rPr lang="de-DE" smtClean="0"/>
              <a:t>10.06.2021</a:t>
            </a:fld>
            <a:endParaRPr lang="en-US"/>
          </a:p>
        </p:txBody>
      </p:sp>
      <p:sp>
        <p:nvSpPr>
          <p:cNvPr id="5" name="Foliennummernplatzhalter 4">
            <a:extLst>
              <a:ext uri="{FF2B5EF4-FFF2-40B4-BE49-F238E27FC236}">
                <a16:creationId xmlns="" xmlns:a16="http://schemas.microsoft.com/office/drawing/2014/main" id="{A592A490-77A5-4EBD-85CA-0A2F28B7BAE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6D7067-A3EC-48B5-AD33-8A0A08ED16FE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Tutorial: Optimizing a Cycle</a:t>
            </a:r>
            <a:endParaRPr lang="en-US" dirty="0"/>
          </a:p>
        </p:txBody>
      </p:sp>
      <p:sp>
        <p:nvSpPr>
          <p:cNvPr id="188424" name="AutoShape 8"/>
          <p:cNvSpPr>
            <a:spLocks noChangeArrowheads="1"/>
          </p:cNvSpPr>
          <p:nvPr/>
        </p:nvSpPr>
        <p:spPr bwMode="auto">
          <a:xfrm>
            <a:off x="4301758" y="2180041"/>
            <a:ext cx="1763709" cy="504825"/>
          </a:xfrm>
          <a:prstGeom prst="wedgeRoundRectCallout">
            <a:avLst>
              <a:gd name="adj1" fmla="val -30831"/>
              <a:gd name="adj2" fmla="val -109341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altLang="de-DE" sz="900" dirty="0">
                <a:latin typeface="Arial" charset="0"/>
              </a:rPr>
              <a:t>The value of the optimization variable is within the Min and Max Values</a:t>
            </a:r>
            <a:endParaRPr lang="en-US" altLang="de-DE" sz="900" i="1" dirty="0">
              <a:latin typeface="Arial" charset="0"/>
            </a:endParaRPr>
          </a:p>
        </p:txBody>
      </p:sp>
      <p:sp>
        <p:nvSpPr>
          <p:cNvPr id="188425" name="AutoShape 9"/>
          <p:cNvSpPr>
            <a:spLocks noChangeArrowheads="1"/>
          </p:cNvSpPr>
          <p:nvPr/>
        </p:nvSpPr>
        <p:spPr bwMode="auto">
          <a:xfrm>
            <a:off x="6392180" y="2182839"/>
            <a:ext cx="1762125" cy="504825"/>
          </a:xfrm>
          <a:prstGeom prst="wedgeRoundRectCallout">
            <a:avLst>
              <a:gd name="adj1" fmla="val 51801"/>
              <a:gd name="adj2" fmla="val -102199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altLang="de-DE" sz="900" dirty="0">
                <a:latin typeface="Arial" charset="0"/>
              </a:rPr>
              <a:t>The value of the optimization constraint is equal to the Max Value</a:t>
            </a:r>
            <a:endParaRPr lang="en-US" altLang="de-DE" sz="900" i="1" dirty="0">
              <a:latin typeface="Arial" charset="0"/>
            </a:endParaRPr>
          </a:p>
        </p:txBody>
      </p:sp>
      <p:sp>
        <p:nvSpPr>
          <p:cNvPr id="188422" name="Freeform 6"/>
          <p:cNvSpPr>
            <a:spLocks/>
          </p:cNvSpPr>
          <p:nvPr/>
        </p:nvSpPr>
        <p:spPr bwMode="auto">
          <a:xfrm rot="20239365">
            <a:off x="7353440" y="5066714"/>
            <a:ext cx="138113" cy="211138"/>
          </a:xfrm>
          <a:custGeom>
            <a:avLst/>
            <a:gdLst>
              <a:gd name="T0" fmla="*/ 72 w 138"/>
              <a:gd name="T1" fmla="*/ 0 h 206"/>
              <a:gd name="T2" fmla="*/ 138 w 138"/>
              <a:gd name="T3" fmla="*/ 149 h 206"/>
              <a:gd name="T4" fmla="*/ 88 w 138"/>
              <a:gd name="T5" fmla="*/ 138 h 206"/>
              <a:gd name="T6" fmla="*/ 89 w 138"/>
              <a:gd name="T7" fmla="*/ 206 h 206"/>
              <a:gd name="T8" fmla="*/ 56 w 138"/>
              <a:gd name="T9" fmla="*/ 206 h 206"/>
              <a:gd name="T10" fmla="*/ 55 w 138"/>
              <a:gd name="T11" fmla="*/ 138 h 206"/>
              <a:gd name="T12" fmla="*/ 0 w 138"/>
              <a:gd name="T13" fmla="*/ 149 h 206"/>
              <a:gd name="T14" fmla="*/ 72 w 138"/>
              <a:gd name="T15" fmla="*/ 0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8" h="206">
                <a:moveTo>
                  <a:pt x="72" y="0"/>
                </a:moveTo>
                <a:lnTo>
                  <a:pt x="138" y="149"/>
                </a:lnTo>
                <a:lnTo>
                  <a:pt x="88" y="138"/>
                </a:lnTo>
                <a:lnTo>
                  <a:pt x="89" y="206"/>
                </a:lnTo>
                <a:lnTo>
                  <a:pt x="56" y="206"/>
                </a:lnTo>
                <a:lnTo>
                  <a:pt x="55" y="138"/>
                </a:lnTo>
                <a:lnTo>
                  <a:pt x="0" y="149"/>
                </a:lnTo>
                <a:lnTo>
                  <a:pt x="72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1835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8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withGroup">
                            <p:stCondLst>
                              <p:cond delay="1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88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88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3.33333E-6 L -0.53802 -0.27848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884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910" y="-13935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88424" grpId="0" animBg="1"/>
      <p:bldP spid="188425" grpId="0" animBg="1"/>
      <p:bldP spid="188422" grpId="0" animBg="1"/>
      <p:bldP spid="188422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prechblase_Position" hidden="1">
            <a:extLst>
              <a:ext uri="{FF2B5EF4-FFF2-40B4-BE49-F238E27FC236}">
                <a16:creationId xmlns="" xmlns:a16="http://schemas.microsoft.com/office/drawing/2014/main" id="{8575B2D4-1E3F-40D8-AD2B-F9CB1CA5E5B2}"/>
              </a:ext>
            </a:extLst>
          </p:cNvPr>
          <p:cNvSpPr/>
          <p:nvPr/>
        </p:nvSpPr>
        <p:spPr>
          <a:xfrm>
            <a:off x="5045977" y="5000853"/>
            <a:ext cx="3566121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sp>
        <p:nvSpPr>
          <p:cNvPr id="12" name="Rahmen_Fenstergröße" hidden="1">
            <a:extLst>
              <a:ext uri="{FF2B5EF4-FFF2-40B4-BE49-F238E27FC236}">
                <a16:creationId xmlns="" xmlns:a16="http://schemas.microsoft.com/office/drawing/2014/main" id="{345EC931-EAEC-4C91-9F34-F2B6372F0E38}"/>
              </a:ext>
            </a:extLst>
          </p:cNvPr>
          <p:cNvSpPr/>
          <p:nvPr/>
        </p:nvSpPr>
        <p:spPr>
          <a:xfrm>
            <a:off x="2161185" y="1252110"/>
            <a:ext cx="6192834" cy="46691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6" name="Grafik 5">
            <a:extLst>
              <a:ext uri="{FF2B5EF4-FFF2-40B4-BE49-F238E27FC236}">
                <a16:creationId xmlns="" xmlns:a16="http://schemas.microsoft.com/office/drawing/2014/main" id="{92B560CB-1600-4715-8327-7802F81A89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61185" y="1252109"/>
            <a:ext cx="6192834" cy="46692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graphicFrame>
        <p:nvGraphicFramePr>
          <p:cNvPr id="2" name="Objekt 1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46" name="think-cell Folie" r:id="rId5" imgW="360" imgH="360" progId="">
                  <p:embed/>
                </p:oleObj>
              </mc:Choice>
              <mc:Fallback>
                <p:oleObj name="think-cell Folie" r:id="rId5" imgW="360" imgH="360" progId="">
                  <p:embed/>
                  <p:pic>
                    <p:nvPicPr>
                      <p:cNvPr id="2" name="Objekt 1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0470" name="Oval 6"/>
          <p:cNvSpPr>
            <a:spLocks noChangeArrowheads="1"/>
          </p:cNvSpPr>
          <p:nvPr/>
        </p:nvSpPr>
        <p:spPr bwMode="auto">
          <a:xfrm>
            <a:off x="5645807" y="3608368"/>
            <a:ext cx="657225" cy="200025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lt1"/>
              </a:solidFill>
            </a:endParaRPr>
          </a:p>
        </p:txBody>
      </p:sp>
      <p:sp>
        <p:nvSpPr>
          <p:cNvPr id="190471" name="AutoShape 7"/>
          <p:cNvSpPr>
            <a:spLocks noChangeArrowheads="1"/>
          </p:cNvSpPr>
          <p:nvPr/>
        </p:nvSpPr>
        <p:spPr bwMode="auto">
          <a:xfrm>
            <a:off x="6425270" y="4429514"/>
            <a:ext cx="1933575" cy="247650"/>
          </a:xfrm>
          <a:prstGeom prst="wedgeRoundRectCallout">
            <a:avLst>
              <a:gd name="adj1" fmla="val -65597"/>
              <a:gd name="adj2" fmla="val -306412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altLang="de-DE" sz="1000">
                <a:latin typeface="Arial" charset="0"/>
              </a:rPr>
              <a:t>Turbine Pressure Ratio is 4</a:t>
            </a:r>
            <a:endParaRPr lang="en-US" altLang="de-DE" sz="1000" i="1">
              <a:latin typeface="Arial" charset="0"/>
            </a:endParaRPr>
          </a:p>
        </p:txBody>
      </p:sp>
      <p:sp>
        <p:nvSpPr>
          <p:cNvPr id="7" name="Titel 6">
            <a:extLst>
              <a:ext uri="{FF2B5EF4-FFF2-40B4-BE49-F238E27FC236}">
                <a16:creationId xmlns="" xmlns:a16="http://schemas.microsoft.com/office/drawing/2014/main" id="{32D503DA-3FF3-4978-9E82-CB38AAD96D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>
            <a:extLst>
              <a:ext uri="{FF2B5EF4-FFF2-40B4-BE49-F238E27FC236}">
                <a16:creationId xmlns="" xmlns:a16="http://schemas.microsoft.com/office/drawing/2014/main" id="{54B3C247-D2C2-4F8E-8428-5C2F528ACA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2F2D7-D76D-469B-ADC0-117E3F23C671}" type="datetime1">
              <a:rPr lang="de-DE" smtClean="0"/>
              <a:t>10.06.2021</a:t>
            </a:fld>
            <a:endParaRPr lang="en-US"/>
          </a:p>
        </p:txBody>
      </p:sp>
      <p:sp>
        <p:nvSpPr>
          <p:cNvPr id="5" name="Foliennummernplatzhalter 4">
            <a:extLst>
              <a:ext uri="{FF2B5EF4-FFF2-40B4-BE49-F238E27FC236}">
                <a16:creationId xmlns="" xmlns:a16="http://schemas.microsoft.com/office/drawing/2014/main" id="{4E1F0AF6-5C8C-4091-8F19-DCD6C0E85CA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6D7067-A3EC-48B5-AD33-8A0A08ED16FE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Tutorial: Optimizing a Cycle</a:t>
            </a:r>
            <a:endParaRPr lang="en-US" dirty="0"/>
          </a:p>
        </p:txBody>
      </p:sp>
      <p:sp>
        <p:nvSpPr>
          <p:cNvPr id="10" name="Abgerundetes Rechteck 9"/>
          <p:cNvSpPr/>
          <p:nvPr/>
        </p:nvSpPr>
        <p:spPr>
          <a:xfrm>
            <a:off x="2231476" y="3376602"/>
            <a:ext cx="2549316" cy="2349579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de-DE" sz="1100" dirty="0">
                <a:solidFill>
                  <a:srgbClr val="1F497D"/>
                </a:solidFill>
                <a:latin typeface="Arial" charset="0"/>
              </a:rPr>
              <a:t>This introduction to optimization was very simple. The problem could have been solved also with a simple parametric study.</a:t>
            </a:r>
          </a:p>
          <a:p>
            <a:pPr algn="ctr"/>
            <a:endParaRPr lang="en-US" altLang="de-DE" sz="1100" dirty="0">
              <a:solidFill>
                <a:srgbClr val="1F497D"/>
              </a:solidFill>
              <a:latin typeface="Arial" charset="0"/>
            </a:endParaRPr>
          </a:p>
          <a:p>
            <a:pPr algn="ctr"/>
            <a:r>
              <a:rPr lang="en-US" altLang="de-DE" sz="1100" dirty="0">
                <a:solidFill>
                  <a:srgbClr val="1F497D"/>
                </a:solidFill>
                <a:latin typeface="Arial" charset="0"/>
              </a:rPr>
              <a:t>Next we go for a more complex task which would require many parametric studies for finding the optimal solution. </a:t>
            </a:r>
          </a:p>
          <a:p>
            <a:pPr algn="ctr"/>
            <a:endParaRPr lang="en-US" altLang="de-DE" sz="1100" dirty="0">
              <a:solidFill>
                <a:srgbClr val="1F497D"/>
              </a:solidFill>
              <a:latin typeface="Arial" charset="0"/>
            </a:endParaRPr>
          </a:p>
          <a:p>
            <a:pPr algn="ctr"/>
            <a:r>
              <a:rPr lang="en-US" altLang="de-DE" sz="1100" dirty="0">
                <a:solidFill>
                  <a:srgbClr val="1F497D"/>
                </a:solidFill>
                <a:latin typeface="Arial" charset="0"/>
              </a:rPr>
              <a:t>Applying numerical optimization leads quickly to the result.</a:t>
            </a:r>
          </a:p>
        </p:txBody>
      </p:sp>
      <p:sp>
        <p:nvSpPr>
          <p:cNvPr id="9" name="Rectangle 4">
            <a:extLst>
              <a:ext uri="{FF2B5EF4-FFF2-40B4-BE49-F238E27FC236}">
                <a16:creationId xmlns="" xmlns:a16="http://schemas.microsoft.com/office/drawing/2014/main" id="{A5EA95C9-1DA6-4D4A-908B-7BCB34392CC0}"/>
              </a:ext>
            </a:extLst>
          </p:cNvPr>
          <p:cNvSpPr txBox="1">
            <a:spLocks noChangeArrowheads="1"/>
          </p:cNvSpPr>
          <p:nvPr/>
        </p:nvSpPr>
        <p:spPr>
          <a:xfrm>
            <a:off x="1006679" y="107542"/>
            <a:ext cx="8078598" cy="767009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ts val="2800"/>
              </a:lnSpc>
              <a:spcBef>
                <a:spcPct val="0"/>
              </a:spcBef>
              <a:buNone/>
              <a:defRPr sz="28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de-DE" dirty="0"/>
              <a:t>Result of the Constrained Optimization</a:t>
            </a:r>
          </a:p>
        </p:txBody>
      </p:sp>
    </p:spTree>
    <p:extLst>
      <p:ext uri="{BB962C8B-B14F-4D97-AF65-F5344CB8AC3E}">
        <p14:creationId xmlns:p14="http://schemas.microsoft.com/office/powerpoint/2010/main" val="3127372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0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90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90470" grpId="0" animBg="1"/>
      <p:bldP spid="190471" grpId="0" animBg="1"/>
      <p:bldP spid="1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67" name="Picture 3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1184" y="1252109"/>
            <a:ext cx="6192833" cy="466919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ahmen_Fenstergröße" hidden="1">
            <a:extLst>
              <a:ext uri="{FF2B5EF4-FFF2-40B4-BE49-F238E27FC236}">
                <a16:creationId xmlns="" xmlns:a16="http://schemas.microsoft.com/office/drawing/2014/main" id="{7B886EDB-44AC-4537-A421-D08AE3E6C199}"/>
              </a:ext>
            </a:extLst>
          </p:cNvPr>
          <p:cNvSpPr/>
          <p:nvPr/>
        </p:nvSpPr>
        <p:spPr>
          <a:xfrm>
            <a:off x="2161185" y="1252110"/>
            <a:ext cx="6192834" cy="46691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2" name="Sprechblase_Position" hidden="1">
            <a:extLst>
              <a:ext uri="{FF2B5EF4-FFF2-40B4-BE49-F238E27FC236}">
                <a16:creationId xmlns="" xmlns:a16="http://schemas.microsoft.com/office/drawing/2014/main" id="{5E54D2D6-57A6-476A-93FD-89421690FDE2}"/>
              </a:ext>
            </a:extLst>
          </p:cNvPr>
          <p:cNvSpPr/>
          <p:nvPr/>
        </p:nvSpPr>
        <p:spPr>
          <a:xfrm>
            <a:off x="5045977" y="5000853"/>
            <a:ext cx="3566121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graphicFrame>
        <p:nvGraphicFramePr>
          <p:cNvPr id="3" name="Objekt 2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70" name="think-cell Folie" r:id="rId6" imgW="360" imgH="360" progId="">
                  <p:embed/>
                </p:oleObj>
              </mc:Choice>
              <mc:Fallback>
                <p:oleObj name="think-cell Folie" r:id="rId6" imgW="360" imgH="360" progId="">
                  <p:embed/>
                  <p:pic>
                    <p:nvPicPr>
                      <p:cNvPr id="3" name="Objekt 2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76" name="Rectangle 3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GasTurb 14 Main Window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="" xmlns:a16="http://schemas.microsoft.com/office/drawing/2014/main" id="{7EE5AA12-CECB-41AC-9B45-FFAAE19909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7DFE7-421F-4489-839D-BDEEE1EAC858}" type="datetime1">
              <a:rPr lang="de-DE" smtClean="0"/>
              <a:t>10.06.2021</a:t>
            </a:fld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="" xmlns:a16="http://schemas.microsoft.com/office/drawing/2014/main" id="{21068619-6B29-4CC0-BDC2-029A36C7AC4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6D7067-A3EC-48B5-AD33-8A0A08ED16FE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Tutorial: Optimizing a Cycle</a:t>
            </a:r>
            <a:endParaRPr lang="en-US" dirty="0"/>
          </a:p>
        </p:txBody>
      </p:sp>
      <p:sp>
        <p:nvSpPr>
          <p:cNvPr id="6153" name="Freeform 9"/>
          <p:cNvSpPr>
            <a:spLocks/>
          </p:cNvSpPr>
          <p:nvPr/>
        </p:nvSpPr>
        <p:spPr bwMode="auto">
          <a:xfrm rot="20239365">
            <a:off x="4830795" y="3863408"/>
            <a:ext cx="138113" cy="211138"/>
          </a:xfrm>
          <a:custGeom>
            <a:avLst/>
            <a:gdLst>
              <a:gd name="T0" fmla="*/ 72 w 138"/>
              <a:gd name="T1" fmla="*/ 0 h 206"/>
              <a:gd name="T2" fmla="*/ 138 w 138"/>
              <a:gd name="T3" fmla="*/ 149 h 206"/>
              <a:gd name="T4" fmla="*/ 88 w 138"/>
              <a:gd name="T5" fmla="*/ 138 h 206"/>
              <a:gd name="T6" fmla="*/ 89 w 138"/>
              <a:gd name="T7" fmla="*/ 206 h 206"/>
              <a:gd name="T8" fmla="*/ 56 w 138"/>
              <a:gd name="T9" fmla="*/ 206 h 206"/>
              <a:gd name="T10" fmla="*/ 55 w 138"/>
              <a:gd name="T11" fmla="*/ 138 h 206"/>
              <a:gd name="T12" fmla="*/ 0 w 138"/>
              <a:gd name="T13" fmla="*/ 149 h 206"/>
              <a:gd name="T14" fmla="*/ 72 w 138"/>
              <a:gd name="T15" fmla="*/ 0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8" h="206">
                <a:moveTo>
                  <a:pt x="72" y="0"/>
                </a:moveTo>
                <a:lnTo>
                  <a:pt x="138" y="149"/>
                </a:lnTo>
                <a:lnTo>
                  <a:pt x="88" y="138"/>
                </a:lnTo>
                <a:lnTo>
                  <a:pt x="89" y="206"/>
                </a:lnTo>
                <a:lnTo>
                  <a:pt x="56" y="206"/>
                </a:lnTo>
                <a:lnTo>
                  <a:pt x="55" y="138"/>
                </a:lnTo>
                <a:lnTo>
                  <a:pt x="0" y="149"/>
                </a:lnTo>
                <a:lnTo>
                  <a:pt x="72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" name="Ellipse 9"/>
          <p:cNvSpPr/>
          <p:nvPr/>
        </p:nvSpPr>
        <p:spPr>
          <a:xfrm>
            <a:off x="3592038" y="1566439"/>
            <a:ext cx="734291" cy="347713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Ellipse 10"/>
          <p:cNvSpPr/>
          <p:nvPr/>
        </p:nvSpPr>
        <p:spPr>
          <a:xfrm>
            <a:off x="4905865" y="2680027"/>
            <a:ext cx="1145754" cy="837282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bgerundetes Rechteck 14"/>
          <p:cNvSpPr/>
          <p:nvPr/>
        </p:nvSpPr>
        <p:spPr>
          <a:xfrm>
            <a:off x="2880957" y="4474880"/>
            <a:ext cx="2549316" cy="1413153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de-DE" sz="1100" dirty="0">
                <a:solidFill>
                  <a:srgbClr val="1F497D"/>
                </a:solidFill>
                <a:latin typeface="Arial" charset="0"/>
              </a:rPr>
              <a:t>The file opening menu will appear automatically, </a:t>
            </a:r>
          </a:p>
          <a:p>
            <a:pPr algn="ctr"/>
            <a:r>
              <a:rPr lang="en-US" altLang="de-DE" sz="1100" dirty="0">
                <a:solidFill>
                  <a:srgbClr val="1F497D"/>
                </a:solidFill>
                <a:latin typeface="Arial" charset="0"/>
              </a:rPr>
              <a:t>read the file </a:t>
            </a:r>
          </a:p>
          <a:p>
            <a:pPr algn="ctr"/>
            <a:r>
              <a:rPr lang="en-US" altLang="de-DE" sz="1100" b="1" dirty="0" err="1">
                <a:solidFill>
                  <a:srgbClr val="1F497D"/>
                </a:solidFill>
                <a:latin typeface="Arial" charset="0"/>
              </a:rPr>
              <a:t>Demo_gtf.CYG</a:t>
            </a:r>
            <a:endParaRPr lang="en-US" altLang="de-DE" sz="1100" b="1" dirty="0">
              <a:solidFill>
                <a:srgbClr val="1F497D"/>
              </a:solidFill>
              <a:latin typeface="Arial" charset="0"/>
            </a:endParaRPr>
          </a:p>
          <a:p>
            <a:pPr algn="ctr"/>
            <a:endParaRPr lang="en-US" altLang="de-DE" sz="1100" dirty="0">
              <a:solidFill>
                <a:srgbClr val="1F497D"/>
              </a:solidFill>
              <a:latin typeface="Arial" charset="0"/>
            </a:endParaRPr>
          </a:p>
          <a:p>
            <a:pPr algn="ctr"/>
            <a:r>
              <a:rPr lang="en-US" altLang="de-DE" sz="1100" dirty="0">
                <a:solidFill>
                  <a:srgbClr val="1F497D"/>
                </a:solidFill>
                <a:latin typeface="Arial" charset="0"/>
              </a:rPr>
              <a:t>After reading the data, the design input window opens.</a:t>
            </a:r>
          </a:p>
        </p:txBody>
      </p:sp>
      <p:sp>
        <p:nvSpPr>
          <p:cNvPr id="16" name="Abgerundetes Rechteck 15"/>
          <p:cNvSpPr/>
          <p:nvPr/>
        </p:nvSpPr>
        <p:spPr>
          <a:xfrm>
            <a:off x="5750920" y="3486275"/>
            <a:ext cx="2549316" cy="476726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rgbClr val="1F497D"/>
                </a:solidFill>
                <a:latin typeface="Arial" pitchFamily="34" charset="0"/>
                <a:cs typeface="Arial" pitchFamily="34" charset="0"/>
              </a:rPr>
              <a:t>We will consider a</a:t>
            </a:r>
            <a:r>
              <a:rPr lang="en-US" sz="1100" b="1" dirty="0">
                <a:solidFill>
                  <a:srgbClr val="1F497D"/>
                </a:solidFill>
                <a:latin typeface="Arial" pitchFamily="34" charset="0"/>
                <a:cs typeface="Arial" pitchFamily="34" charset="0"/>
              </a:rPr>
              <a:t> Geared</a:t>
            </a:r>
            <a:r>
              <a:rPr lang="en-US" sz="1100" dirty="0">
                <a:solidFill>
                  <a:srgbClr val="1F497D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100" b="1" dirty="0">
                <a:solidFill>
                  <a:srgbClr val="1F497D"/>
                </a:solidFill>
                <a:latin typeface="Arial" pitchFamily="34" charset="0"/>
                <a:cs typeface="Arial" pitchFamily="34" charset="0"/>
              </a:rPr>
              <a:t>Unmixed Flow Turbofan</a:t>
            </a:r>
            <a:r>
              <a:rPr lang="en-US" sz="1100" dirty="0">
                <a:solidFill>
                  <a:srgbClr val="1F497D"/>
                </a:solidFill>
                <a:latin typeface="Arial" pitchFamily="34" charset="0"/>
                <a:cs typeface="Arial" pitchFamily="34" charset="0"/>
              </a:rPr>
              <a:t>.</a:t>
            </a:r>
            <a:endParaRPr lang="en-US" sz="1100" b="1" dirty="0">
              <a:solidFill>
                <a:srgbClr val="1F497D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6410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3.7037E-6 L -0.1993 -0.10208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965" y="-5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6153" grpId="0" animBg="1"/>
      <p:bldP spid="6153" grpId="1" animBg="1"/>
      <p:bldP spid="10" grpId="0" animBg="1"/>
      <p:bldP spid="11" grpId="0" animBg="1"/>
      <p:bldP spid="15" grpId="0" animBg="1"/>
      <p:bldP spid="1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ahmen_Fenstergröße" hidden="1">
            <a:extLst>
              <a:ext uri="{FF2B5EF4-FFF2-40B4-BE49-F238E27FC236}">
                <a16:creationId xmlns="" xmlns:a16="http://schemas.microsoft.com/office/drawing/2014/main" id="{810DEAB9-472C-406A-B3BB-5E9F58586293}"/>
              </a:ext>
            </a:extLst>
          </p:cNvPr>
          <p:cNvSpPr/>
          <p:nvPr/>
        </p:nvSpPr>
        <p:spPr>
          <a:xfrm>
            <a:off x="2161185" y="1252110"/>
            <a:ext cx="6192834" cy="46691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9" name="Sprechblase_Position" hidden="1">
            <a:extLst>
              <a:ext uri="{FF2B5EF4-FFF2-40B4-BE49-F238E27FC236}">
                <a16:creationId xmlns="" xmlns:a16="http://schemas.microsoft.com/office/drawing/2014/main" id="{6B1B0237-3C96-4B79-A2C9-8B822335DF17}"/>
              </a:ext>
            </a:extLst>
          </p:cNvPr>
          <p:cNvSpPr/>
          <p:nvPr/>
        </p:nvSpPr>
        <p:spPr>
          <a:xfrm>
            <a:off x="5045977" y="5000853"/>
            <a:ext cx="3566121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="" xmlns:a16="http://schemas.microsoft.com/office/drawing/2014/main" id="{769FC97E-0EC8-4C24-8F7B-225D6A6C81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61186" y="1252110"/>
            <a:ext cx="6192833" cy="4669199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graphicFrame>
        <p:nvGraphicFramePr>
          <p:cNvPr id="3" name="Objekt 2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94" name="think-cell Folie" r:id="rId5" imgW="360" imgH="360" progId="">
                  <p:embed/>
                </p:oleObj>
              </mc:Choice>
              <mc:Fallback>
                <p:oleObj name="think-cell Folie" r:id="rId5" imgW="360" imgH="360" progId="">
                  <p:embed/>
                  <p:pic>
                    <p:nvPicPr>
                      <p:cNvPr id="3" name="Objekt 2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92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Input Data Page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="" xmlns:a16="http://schemas.microsoft.com/office/drawing/2014/main" id="{A5DD3C53-E02B-4217-8AB3-D6B5662FFC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36229-4CD7-4CF9-B6C6-2737E352CF47}" type="datetime1">
              <a:rPr lang="de-DE" smtClean="0"/>
              <a:t>10.06.2021</a:t>
            </a:fld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="" xmlns:a16="http://schemas.microsoft.com/office/drawing/2014/main" id="{62E227AA-4AAE-4ACF-85DE-5F550E9596E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6D7067-A3EC-48B5-AD33-8A0A08ED16FE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Tutorial: Optimizing a Cycle</a:t>
            </a:r>
            <a:endParaRPr lang="en-US" dirty="0"/>
          </a:p>
        </p:txBody>
      </p:sp>
      <p:sp>
        <p:nvSpPr>
          <p:cNvPr id="16398" name="AutoShape 14"/>
          <p:cNvSpPr>
            <a:spLocks noChangeArrowheads="1"/>
          </p:cNvSpPr>
          <p:nvPr/>
        </p:nvSpPr>
        <p:spPr bwMode="auto">
          <a:xfrm flipH="1">
            <a:off x="1981033" y="2112010"/>
            <a:ext cx="219075" cy="152400"/>
          </a:xfrm>
          <a:prstGeom prst="leftArrow">
            <a:avLst>
              <a:gd name="adj1" fmla="val 50000"/>
              <a:gd name="adj2" fmla="val 35938"/>
            </a:avLst>
          </a:prstGeom>
          <a:solidFill>
            <a:schemeClr val="accent4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400" name="Freeform 16"/>
          <p:cNvSpPr>
            <a:spLocks/>
          </p:cNvSpPr>
          <p:nvPr/>
        </p:nvSpPr>
        <p:spPr bwMode="auto">
          <a:xfrm rot="20239365">
            <a:off x="4515457" y="3816512"/>
            <a:ext cx="138113" cy="211138"/>
          </a:xfrm>
          <a:custGeom>
            <a:avLst/>
            <a:gdLst>
              <a:gd name="T0" fmla="*/ 72 w 138"/>
              <a:gd name="T1" fmla="*/ 0 h 206"/>
              <a:gd name="T2" fmla="*/ 138 w 138"/>
              <a:gd name="T3" fmla="*/ 149 h 206"/>
              <a:gd name="T4" fmla="*/ 88 w 138"/>
              <a:gd name="T5" fmla="*/ 138 h 206"/>
              <a:gd name="T6" fmla="*/ 89 w 138"/>
              <a:gd name="T7" fmla="*/ 206 h 206"/>
              <a:gd name="T8" fmla="*/ 56 w 138"/>
              <a:gd name="T9" fmla="*/ 206 h 206"/>
              <a:gd name="T10" fmla="*/ 55 w 138"/>
              <a:gd name="T11" fmla="*/ 138 h 206"/>
              <a:gd name="T12" fmla="*/ 0 w 138"/>
              <a:gd name="T13" fmla="*/ 149 h 206"/>
              <a:gd name="T14" fmla="*/ 72 w 138"/>
              <a:gd name="T15" fmla="*/ 0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8" h="206">
                <a:moveTo>
                  <a:pt x="72" y="0"/>
                </a:moveTo>
                <a:lnTo>
                  <a:pt x="138" y="149"/>
                </a:lnTo>
                <a:lnTo>
                  <a:pt x="88" y="138"/>
                </a:lnTo>
                <a:lnTo>
                  <a:pt x="89" y="206"/>
                </a:lnTo>
                <a:lnTo>
                  <a:pt x="56" y="206"/>
                </a:lnTo>
                <a:lnTo>
                  <a:pt x="55" y="138"/>
                </a:lnTo>
                <a:lnTo>
                  <a:pt x="0" y="149"/>
                </a:lnTo>
                <a:lnTo>
                  <a:pt x="72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" name="Abgerundetes Rechteck 9"/>
          <p:cNvSpPr/>
          <p:nvPr/>
        </p:nvSpPr>
        <p:spPr>
          <a:xfrm>
            <a:off x="4413552" y="5189844"/>
            <a:ext cx="1170720" cy="476726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rgbClr val="1F497D"/>
                </a:solidFill>
                <a:latin typeface="Arial" pitchFamily="34" charset="0"/>
                <a:cs typeface="Arial" pitchFamily="34" charset="0"/>
              </a:rPr>
              <a:t>First we run a single cycle</a:t>
            </a:r>
          </a:p>
        </p:txBody>
      </p:sp>
    </p:spTree>
    <p:extLst>
      <p:ext uri="{BB962C8B-B14F-4D97-AF65-F5344CB8AC3E}">
        <p14:creationId xmlns:p14="http://schemas.microsoft.com/office/powerpoint/2010/main" val="560236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6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7.40741E-7 L -0.15226 -0.29838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622" y="-14931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6400" grpId="0" animBg="1"/>
      <p:bldP spid="16400" grpId="1" animBg="1"/>
      <p:bldP spid="1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ahmen_Fenstergröße" hidden="1">
            <a:extLst>
              <a:ext uri="{FF2B5EF4-FFF2-40B4-BE49-F238E27FC236}">
                <a16:creationId xmlns="" xmlns:a16="http://schemas.microsoft.com/office/drawing/2014/main" id="{93488C29-3033-45E8-AD1D-8DC2FE7CE497}"/>
              </a:ext>
            </a:extLst>
          </p:cNvPr>
          <p:cNvSpPr/>
          <p:nvPr/>
        </p:nvSpPr>
        <p:spPr>
          <a:xfrm>
            <a:off x="2161185" y="1252110"/>
            <a:ext cx="6192834" cy="46691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9" name="Sprechblase_Position" hidden="1">
            <a:extLst>
              <a:ext uri="{FF2B5EF4-FFF2-40B4-BE49-F238E27FC236}">
                <a16:creationId xmlns="" xmlns:a16="http://schemas.microsoft.com/office/drawing/2014/main" id="{520C8145-DE6D-4885-B1AA-69C010014DE7}"/>
              </a:ext>
            </a:extLst>
          </p:cNvPr>
          <p:cNvSpPr/>
          <p:nvPr/>
        </p:nvSpPr>
        <p:spPr>
          <a:xfrm>
            <a:off x="5045977" y="5000853"/>
            <a:ext cx="3566121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="" xmlns:a16="http://schemas.microsoft.com/office/drawing/2014/main" id="{B39CADBC-24CC-4A88-B039-E27DA34D6C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61185" y="1252110"/>
            <a:ext cx="6192834" cy="46692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graphicFrame>
        <p:nvGraphicFramePr>
          <p:cNvPr id="5" name="Objekt 4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17" name="think-cell Folie" r:id="rId5" imgW="360" imgH="360" progId="">
                  <p:embed/>
                </p:oleObj>
              </mc:Choice>
              <mc:Fallback>
                <p:oleObj name="think-cell Folie" r:id="rId5" imgW="360" imgH="360" progId="">
                  <p:embed/>
                  <p:pic>
                    <p:nvPicPr>
                      <p:cNvPr id="5" name="Objekt 4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0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de-DE" dirty="0"/>
              <a:t>Starting Point of the Optimization</a:t>
            </a:r>
            <a:endParaRPr lang="en-US" dirty="0"/>
          </a:p>
        </p:txBody>
      </p:sp>
      <p:sp>
        <p:nvSpPr>
          <p:cNvPr id="3" name="Datumsplatzhalter 2">
            <a:extLst>
              <a:ext uri="{FF2B5EF4-FFF2-40B4-BE49-F238E27FC236}">
                <a16:creationId xmlns="" xmlns:a16="http://schemas.microsoft.com/office/drawing/2014/main" id="{DD31F6CB-BB26-4F07-9FAC-8BF04F3984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46C43-5653-45EB-96FE-B4824649E3D3}" type="datetime1">
              <a:rPr lang="de-DE" smtClean="0"/>
              <a:t>10.06.2021</a:t>
            </a:fld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="" xmlns:a16="http://schemas.microsoft.com/office/drawing/2014/main" id="{309F9C2C-C743-4A09-AB95-0464FDB0251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6D7067-A3EC-48B5-AD33-8A0A08ED16FE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Tutorial: Optimizing a Cycle</a:t>
            </a:r>
            <a:endParaRPr lang="en-US" dirty="0"/>
          </a:p>
        </p:txBody>
      </p:sp>
      <p:sp>
        <p:nvSpPr>
          <p:cNvPr id="21517" name="Freeform 13"/>
          <p:cNvSpPr>
            <a:spLocks/>
          </p:cNvSpPr>
          <p:nvPr/>
        </p:nvSpPr>
        <p:spPr bwMode="auto">
          <a:xfrm rot="20239365">
            <a:off x="3904903" y="4735529"/>
            <a:ext cx="138113" cy="211138"/>
          </a:xfrm>
          <a:custGeom>
            <a:avLst/>
            <a:gdLst>
              <a:gd name="T0" fmla="*/ 72 w 138"/>
              <a:gd name="T1" fmla="*/ 0 h 206"/>
              <a:gd name="T2" fmla="*/ 138 w 138"/>
              <a:gd name="T3" fmla="*/ 149 h 206"/>
              <a:gd name="T4" fmla="*/ 88 w 138"/>
              <a:gd name="T5" fmla="*/ 138 h 206"/>
              <a:gd name="T6" fmla="*/ 89 w 138"/>
              <a:gd name="T7" fmla="*/ 206 h 206"/>
              <a:gd name="T8" fmla="*/ 56 w 138"/>
              <a:gd name="T9" fmla="*/ 206 h 206"/>
              <a:gd name="T10" fmla="*/ 55 w 138"/>
              <a:gd name="T11" fmla="*/ 138 h 206"/>
              <a:gd name="T12" fmla="*/ 0 w 138"/>
              <a:gd name="T13" fmla="*/ 149 h 206"/>
              <a:gd name="T14" fmla="*/ 72 w 138"/>
              <a:gd name="T15" fmla="*/ 0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8" h="206">
                <a:moveTo>
                  <a:pt x="72" y="0"/>
                </a:moveTo>
                <a:lnTo>
                  <a:pt x="138" y="149"/>
                </a:lnTo>
                <a:lnTo>
                  <a:pt x="88" y="138"/>
                </a:lnTo>
                <a:lnTo>
                  <a:pt x="89" y="206"/>
                </a:lnTo>
                <a:lnTo>
                  <a:pt x="56" y="206"/>
                </a:lnTo>
                <a:lnTo>
                  <a:pt x="55" y="138"/>
                </a:lnTo>
                <a:lnTo>
                  <a:pt x="0" y="149"/>
                </a:lnTo>
                <a:lnTo>
                  <a:pt x="72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Abgerundetes Rechteck 7"/>
          <p:cNvSpPr/>
          <p:nvPr/>
        </p:nvSpPr>
        <p:spPr>
          <a:xfrm>
            <a:off x="4316252" y="5062276"/>
            <a:ext cx="2336800" cy="664012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de-DE" sz="1100" dirty="0">
                <a:solidFill>
                  <a:srgbClr val="1F497D"/>
                </a:solidFill>
                <a:latin typeface="Arial" charset="0"/>
              </a:rPr>
              <a:t>After closing this window click </a:t>
            </a:r>
            <a:r>
              <a:rPr lang="en-US" altLang="de-DE" sz="1100" b="1" dirty="0">
                <a:solidFill>
                  <a:srgbClr val="1F497D"/>
                </a:solidFill>
                <a:latin typeface="Arial" charset="0"/>
              </a:rPr>
              <a:t>Optimization</a:t>
            </a:r>
            <a:r>
              <a:rPr lang="en-US" altLang="de-DE" sz="1100" dirty="0">
                <a:solidFill>
                  <a:srgbClr val="1F497D"/>
                </a:solidFill>
                <a:latin typeface="Arial" charset="0"/>
              </a:rPr>
              <a:t>.</a:t>
            </a:r>
          </a:p>
          <a:p>
            <a:pPr algn="ctr"/>
            <a:r>
              <a:rPr lang="en-US" altLang="de-DE" sz="1100" dirty="0">
                <a:solidFill>
                  <a:srgbClr val="1F497D"/>
                </a:solidFill>
                <a:latin typeface="Arial" charset="0"/>
              </a:rPr>
              <a:t>Then, hit the </a:t>
            </a:r>
            <a:r>
              <a:rPr lang="en-US" altLang="de-DE" sz="1100" b="1" dirty="0">
                <a:solidFill>
                  <a:srgbClr val="1F497D"/>
                </a:solidFill>
                <a:latin typeface="Arial" charset="0"/>
              </a:rPr>
              <a:t>Optimize </a:t>
            </a:r>
            <a:r>
              <a:rPr lang="en-US" altLang="de-DE" sz="1100" dirty="0">
                <a:solidFill>
                  <a:srgbClr val="1F497D"/>
                </a:solidFill>
                <a:latin typeface="Arial" charset="0"/>
              </a:rPr>
              <a:t>button.</a:t>
            </a:r>
          </a:p>
        </p:txBody>
      </p:sp>
    </p:spTree>
    <p:extLst>
      <p:ext uri="{BB962C8B-B14F-4D97-AF65-F5344CB8AC3E}">
        <p14:creationId xmlns:p14="http://schemas.microsoft.com/office/powerpoint/2010/main" val="3783742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2.96296E-6 L -0.16337 -0.46135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177" y="-23079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1517" grpId="0" animBg="1"/>
      <p:bldP spid="21517" grpId="1" animBg="1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1185" y="1252111"/>
            <a:ext cx="6192834" cy="46692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ahmen_Fenstergröße" hidden="1">
            <a:extLst>
              <a:ext uri="{FF2B5EF4-FFF2-40B4-BE49-F238E27FC236}">
                <a16:creationId xmlns="" xmlns:a16="http://schemas.microsoft.com/office/drawing/2014/main" id="{239A6C68-E0FD-4916-8FFC-EA1E97BB7488}"/>
              </a:ext>
            </a:extLst>
          </p:cNvPr>
          <p:cNvSpPr/>
          <p:nvPr/>
        </p:nvSpPr>
        <p:spPr>
          <a:xfrm>
            <a:off x="2161185" y="1252110"/>
            <a:ext cx="6192834" cy="46691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3" name="Sprechblase_Position" hidden="1">
            <a:extLst>
              <a:ext uri="{FF2B5EF4-FFF2-40B4-BE49-F238E27FC236}">
                <a16:creationId xmlns="" xmlns:a16="http://schemas.microsoft.com/office/drawing/2014/main" id="{7F55A47D-B2A4-4FF6-A810-AAFEE37F74F1}"/>
              </a:ext>
            </a:extLst>
          </p:cNvPr>
          <p:cNvSpPr/>
          <p:nvPr/>
        </p:nvSpPr>
        <p:spPr>
          <a:xfrm>
            <a:off x="5045977" y="5000853"/>
            <a:ext cx="3566121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sp>
        <p:nvSpPr>
          <p:cNvPr id="6176" name="Rectangle 3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GasTurb 14 Main Window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="" xmlns:a16="http://schemas.microsoft.com/office/drawing/2014/main" id="{E2E05546-FD1D-4178-8740-B0C9CF5964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0FC54-52B2-4415-8E17-455311481AFE}" type="datetime1">
              <a:rPr lang="de-DE" smtClean="0"/>
              <a:t>10.06.2021</a:t>
            </a:fld>
            <a:endParaRPr lang="en-US"/>
          </a:p>
        </p:txBody>
      </p:sp>
      <p:sp>
        <p:nvSpPr>
          <p:cNvPr id="4" name="Foliennummernplatzhalter 3">
            <a:extLst>
              <a:ext uri="{FF2B5EF4-FFF2-40B4-BE49-F238E27FC236}">
                <a16:creationId xmlns="" xmlns:a16="http://schemas.microsoft.com/office/drawing/2014/main" id="{D65032D2-6ADA-4E0A-AD69-53A440A79D3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6D7067-A3EC-48B5-AD33-8A0A08ED16FE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Tutorial: Optimizing a Cycle</a:t>
            </a:r>
            <a:endParaRPr lang="en-US" dirty="0"/>
          </a:p>
        </p:txBody>
      </p:sp>
      <p:sp>
        <p:nvSpPr>
          <p:cNvPr id="6153" name="Freeform 9"/>
          <p:cNvSpPr>
            <a:spLocks/>
          </p:cNvSpPr>
          <p:nvPr/>
        </p:nvSpPr>
        <p:spPr bwMode="auto">
          <a:xfrm rot="20239365">
            <a:off x="4830795" y="3863408"/>
            <a:ext cx="138113" cy="211138"/>
          </a:xfrm>
          <a:custGeom>
            <a:avLst/>
            <a:gdLst>
              <a:gd name="T0" fmla="*/ 72 w 138"/>
              <a:gd name="T1" fmla="*/ 0 h 206"/>
              <a:gd name="T2" fmla="*/ 138 w 138"/>
              <a:gd name="T3" fmla="*/ 149 h 206"/>
              <a:gd name="T4" fmla="*/ 88 w 138"/>
              <a:gd name="T5" fmla="*/ 138 h 206"/>
              <a:gd name="T6" fmla="*/ 89 w 138"/>
              <a:gd name="T7" fmla="*/ 206 h 206"/>
              <a:gd name="T8" fmla="*/ 56 w 138"/>
              <a:gd name="T9" fmla="*/ 206 h 206"/>
              <a:gd name="T10" fmla="*/ 55 w 138"/>
              <a:gd name="T11" fmla="*/ 138 h 206"/>
              <a:gd name="T12" fmla="*/ 0 w 138"/>
              <a:gd name="T13" fmla="*/ 149 h 206"/>
              <a:gd name="T14" fmla="*/ 72 w 138"/>
              <a:gd name="T15" fmla="*/ 0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8" h="206">
                <a:moveTo>
                  <a:pt x="72" y="0"/>
                </a:moveTo>
                <a:lnTo>
                  <a:pt x="138" y="149"/>
                </a:lnTo>
                <a:lnTo>
                  <a:pt x="88" y="138"/>
                </a:lnTo>
                <a:lnTo>
                  <a:pt x="89" y="206"/>
                </a:lnTo>
                <a:lnTo>
                  <a:pt x="56" y="206"/>
                </a:lnTo>
                <a:lnTo>
                  <a:pt x="55" y="138"/>
                </a:lnTo>
                <a:lnTo>
                  <a:pt x="0" y="149"/>
                </a:lnTo>
                <a:lnTo>
                  <a:pt x="72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" name="Ellipse 9"/>
          <p:cNvSpPr/>
          <p:nvPr/>
        </p:nvSpPr>
        <p:spPr>
          <a:xfrm>
            <a:off x="3592693" y="1574389"/>
            <a:ext cx="734291" cy="347713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Ellipse 10"/>
          <p:cNvSpPr/>
          <p:nvPr/>
        </p:nvSpPr>
        <p:spPr>
          <a:xfrm>
            <a:off x="3876366" y="1911420"/>
            <a:ext cx="1064405" cy="831872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Abgerundetes Rechteck 11"/>
          <p:cNvSpPr/>
          <p:nvPr/>
        </p:nvSpPr>
        <p:spPr>
          <a:xfrm>
            <a:off x="5797078" y="3844945"/>
            <a:ext cx="2336800" cy="476726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rgbClr val="1F497D"/>
                </a:solidFill>
                <a:latin typeface="Arial" charset="0"/>
              </a:rPr>
              <a:t>For this tutorial we will use a </a:t>
            </a:r>
            <a:r>
              <a:rPr lang="en-US" sz="1100" b="1" dirty="0">
                <a:solidFill>
                  <a:srgbClr val="1F497D"/>
                </a:solidFill>
                <a:latin typeface="Arial" charset="0"/>
              </a:rPr>
              <a:t>Turbojet</a:t>
            </a:r>
            <a:r>
              <a:rPr lang="en-US" sz="1100" dirty="0">
                <a:solidFill>
                  <a:srgbClr val="1F497D"/>
                </a:solidFill>
                <a:latin typeface="Arial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52584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968 0.12431 L -0.20885 -0.11041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58" y="-11736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6153" grpId="0" animBg="1"/>
      <p:bldP spid="6153" grpId="1" animBg="1"/>
      <p:bldP spid="10" grpId="0" animBg="1"/>
      <p:bldP spid="11" grpId="0" animBg="1"/>
      <p:bldP spid="1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ahmen_Fenstergröße" hidden="1">
            <a:extLst>
              <a:ext uri="{FF2B5EF4-FFF2-40B4-BE49-F238E27FC236}">
                <a16:creationId xmlns="" xmlns:a16="http://schemas.microsoft.com/office/drawing/2014/main" id="{D0D9669A-E57A-4E34-BDD9-B44B1EF87A03}"/>
              </a:ext>
            </a:extLst>
          </p:cNvPr>
          <p:cNvSpPr/>
          <p:nvPr/>
        </p:nvSpPr>
        <p:spPr>
          <a:xfrm>
            <a:off x="2161185" y="1252110"/>
            <a:ext cx="6192834" cy="46691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0" name="Sprechblase_Position" hidden="1">
            <a:extLst>
              <a:ext uri="{FF2B5EF4-FFF2-40B4-BE49-F238E27FC236}">
                <a16:creationId xmlns="" xmlns:a16="http://schemas.microsoft.com/office/drawing/2014/main" id="{45F5B38C-B999-4323-B83D-C12885F7F60C}"/>
              </a:ext>
            </a:extLst>
          </p:cNvPr>
          <p:cNvSpPr/>
          <p:nvPr/>
        </p:nvSpPr>
        <p:spPr>
          <a:xfrm>
            <a:off x="5045977" y="5000853"/>
            <a:ext cx="3566121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pic>
        <p:nvPicPr>
          <p:cNvPr id="6" name="Grafik 5">
            <a:extLst>
              <a:ext uri="{FF2B5EF4-FFF2-40B4-BE49-F238E27FC236}">
                <a16:creationId xmlns="" xmlns:a16="http://schemas.microsoft.com/office/drawing/2014/main" id="{FC17B5A0-9889-4ADB-89AD-0DC89E8435F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61185" y="1252111"/>
            <a:ext cx="6192834" cy="46692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7" name="Grafik 6">
            <a:extLst>
              <a:ext uri="{FF2B5EF4-FFF2-40B4-BE49-F238E27FC236}">
                <a16:creationId xmlns="" xmlns:a16="http://schemas.microsoft.com/office/drawing/2014/main" id="{1A4D17D7-6EC0-48B0-BE75-A7716299D4F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61185" y="1252110"/>
            <a:ext cx="6192834" cy="4669200"/>
          </a:xfrm>
          <a:prstGeom prst="rect">
            <a:avLst/>
          </a:prstGeom>
        </p:spPr>
      </p:pic>
      <p:graphicFrame>
        <p:nvGraphicFramePr>
          <p:cNvPr id="2" name="Objekt 1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45" name="think-cell Folie" r:id="rId7" imgW="360" imgH="360" progId="">
                  <p:embed/>
                </p:oleObj>
              </mc:Choice>
              <mc:Fallback>
                <p:oleObj name="think-cell Folie" r:id="rId7" imgW="360" imgH="360" progId="">
                  <p:embed/>
                  <p:pic>
                    <p:nvPicPr>
                      <p:cNvPr id="2" name="Objekt 1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9687" name="AutoShape 7"/>
          <p:cNvSpPr>
            <a:spLocks noChangeArrowheads="1"/>
          </p:cNvSpPr>
          <p:nvPr/>
        </p:nvSpPr>
        <p:spPr bwMode="auto">
          <a:xfrm>
            <a:off x="3180171" y="2796640"/>
            <a:ext cx="1438275" cy="533400"/>
          </a:xfrm>
          <a:prstGeom prst="wedgeRoundRectCallout">
            <a:avLst>
              <a:gd name="adj1" fmla="val 83333"/>
              <a:gd name="adj2" fmla="val -144046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altLang="de-DE" sz="1000">
                <a:latin typeface="Arial" charset="0"/>
              </a:rPr>
              <a:t>There are </a:t>
            </a:r>
            <a:r>
              <a:rPr lang="en-US" altLang="de-DE" sz="1000" b="1">
                <a:latin typeface="Arial" charset="0"/>
              </a:rPr>
              <a:t>five </a:t>
            </a:r>
            <a:r>
              <a:rPr lang="en-US" altLang="de-DE" sz="1000">
                <a:latin typeface="Arial" charset="0"/>
              </a:rPr>
              <a:t>optimization variables…</a:t>
            </a:r>
            <a:endParaRPr lang="en-US" altLang="de-DE" sz="1000" i="1">
              <a:latin typeface="Arial" charset="0"/>
            </a:endParaRPr>
          </a:p>
        </p:txBody>
      </p:sp>
      <p:sp>
        <p:nvSpPr>
          <p:cNvPr id="199688" name="AutoShape 8"/>
          <p:cNvSpPr>
            <a:spLocks noChangeArrowheads="1"/>
          </p:cNvSpPr>
          <p:nvPr/>
        </p:nvSpPr>
        <p:spPr bwMode="auto">
          <a:xfrm>
            <a:off x="3088096" y="2923640"/>
            <a:ext cx="1438275" cy="533400"/>
          </a:xfrm>
          <a:prstGeom prst="wedgeRoundRectCallout">
            <a:avLst>
              <a:gd name="adj1" fmla="val 89292"/>
              <a:gd name="adj2" fmla="val -167264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altLang="de-DE" sz="1000" dirty="0">
                <a:latin typeface="Arial" charset="0"/>
              </a:rPr>
              <a:t>… and </a:t>
            </a:r>
            <a:r>
              <a:rPr lang="en-US" altLang="de-DE" sz="1000" b="1" dirty="0">
                <a:latin typeface="Arial" charset="0"/>
              </a:rPr>
              <a:t>three</a:t>
            </a:r>
            <a:r>
              <a:rPr lang="en-US" altLang="de-DE" sz="1000" dirty="0">
                <a:latin typeface="Arial" charset="0"/>
              </a:rPr>
              <a:t> Constraints.</a:t>
            </a:r>
            <a:endParaRPr lang="en-US" altLang="de-DE" sz="1000" i="1" dirty="0">
              <a:latin typeface="Arial" charset="0"/>
            </a:endParaRPr>
          </a:p>
        </p:txBody>
      </p:sp>
      <p:sp>
        <p:nvSpPr>
          <p:cNvPr id="12" name="Titel 2">
            <a:extLst>
              <a:ext uri="{FF2B5EF4-FFF2-40B4-BE49-F238E27FC236}">
                <a16:creationId xmlns="" xmlns:a16="http://schemas.microsoft.com/office/drawing/2014/main" id="{3D2CCFAD-33F3-46EB-8DFD-83A68E6858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Optimization</a:t>
            </a:r>
            <a:r>
              <a:rPr lang="de-DE" dirty="0"/>
              <a:t> Input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="" xmlns:a16="http://schemas.microsoft.com/office/drawing/2014/main" id="{80BE8109-5AFD-49F0-9A4F-341858D37C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424FD-EEA2-4B8E-B11A-7E930733283E}" type="datetime1">
              <a:rPr lang="de-DE" smtClean="0"/>
              <a:t>10.06.2021</a:t>
            </a:fld>
            <a:endParaRPr lang="en-US"/>
          </a:p>
        </p:txBody>
      </p:sp>
      <p:sp>
        <p:nvSpPr>
          <p:cNvPr id="5" name="Foliennummernplatzhalter 4">
            <a:extLst>
              <a:ext uri="{FF2B5EF4-FFF2-40B4-BE49-F238E27FC236}">
                <a16:creationId xmlns="" xmlns:a16="http://schemas.microsoft.com/office/drawing/2014/main" id="{4FE2824E-0FAE-4ADB-A930-77692AFA143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6D7067-A3EC-48B5-AD33-8A0A08ED16FE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Tutorial: Optimizing a Cycle</a:t>
            </a:r>
            <a:endParaRPr lang="en-US" dirty="0"/>
          </a:p>
        </p:txBody>
      </p:sp>
      <p:sp>
        <p:nvSpPr>
          <p:cNvPr id="11" name="AutoShape 8"/>
          <p:cNvSpPr>
            <a:spLocks noChangeArrowheads="1"/>
          </p:cNvSpPr>
          <p:nvPr/>
        </p:nvSpPr>
        <p:spPr bwMode="auto">
          <a:xfrm>
            <a:off x="6007222" y="1311849"/>
            <a:ext cx="1438275" cy="533400"/>
          </a:xfrm>
          <a:prstGeom prst="wedgeRoundRectCallout">
            <a:avLst>
              <a:gd name="adj1" fmla="val -109096"/>
              <a:gd name="adj2" fmla="val 22753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altLang="de-DE" sz="1000" dirty="0">
                <a:latin typeface="Arial" charset="0"/>
              </a:rPr>
              <a:t>The Figure of Merit is again SFC</a:t>
            </a:r>
          </a:p>
        </p:txBody>
      </p:sp>
    </p:spTree>
    <p:extLst>
      <p:ext uri="{BB962C8B-B14F-4D97-AF65-F5344CB8AC3E}">
        <p14:creationId xmlns:p14="http://schemas.microsoft.com/office/powerpoint/2010/main" val="2137404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96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3" dur="500"/>
                                        <p:tgtEl>
                                          <p:spTgt spid="1996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9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996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99687" grpId="0" animBg="1"/>
      <p:bldP spid="199687" grpId="1" animBg="1"/>
      <p:bldP spid="199688" grpId="0" animBg="1"/>
      <p:bldP spid="1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prechblase_Position" hidden="1">
            <a:extLst>
              <a:ext uri="{FF2B5EF4-FFF2-40B4-BE49-F238E27FC236}">
                <a16:creationId xmlns="" xmlns:a16="http://schemas.microsoft.com/office/drawing/2014/main" id="{F0982323-F7D9-49B3-A805-69EED618365E}"/>
              </a:ext>
            </a:extLst>
          </p:cNvPr>
          <p:cNvSpPr/>
          <p:nvPr/>
        </p:nvSpPr>
        <p:spPr>
          <a:xfrm>
            <a:off x="5045977" y="5000853"/>
            <a:ext cx="3566121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sp>
        <p:nvSpPr>
          <p:cNvPr id="14" name="Rahmen_Fenstergröße" hidden="1">
            <a:extLst>
              <a:ext uri="{FF2B5EF4-FFF2-40B4-BE49-F238E27FC236}">
                <a16:creationId xmlns="" xmlns:a16="http://schemas.microsoft.com/office/drawing/2014/main" id="{5BF47E0F-4AEF-41E2-BD80-4B46D508D4BF}"/>
              </a:ext>
            </a:extLst>
          </p:cNvPr>
          <p:cNvSpPr/>
          <p:nvPr/>
        </p:nvSpPr>
        <p:spPr>
          <a:xfrm>
            <a:off x="2161185" y="1252110"/>
            <a:ext cx="6192834" cy="46691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4" name="Grafik 3">
            <a:extLst>
              <a:ext uri="{FF2B5EF4-FFF2-40B4-BE49-F238E27FC236}">
                <a16:creationId xmlns="" xmlns:a16="http://schemas.microsoft.com/office/drawing/2014/main" id="{B287A793-146F-451C-9F91-89E758A89E8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61185" y="1252110"/>
            <a:ext cx="6192834" cy="46692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6" name="Grafik 5">
            <a:extLst>
              <a:ext uri="{FF2B5EF4-FFF2-40B4-BE49-F238E27FC236}">
                <a16:creationId xmlns="" xmlns:a16="http://schemas.microsoft.com/office/drawing/2014/main" id="{54C22220-F636-4449-9645-C46F0D8766F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55220" y="1252112"/>
            <a:ext cx="6198799" cy="4669197"/>
          </a:xfrm>
          <a:prstGeom prst="rect">
            <a:avLst/>
          </a:prstGeom>
        </p:spPr>
      </p:pic>
      <p:graphicFrame>
        <p:nvGraphicFramePr>
          <p:cNvPr id="5" name="Objekt 4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66" name="think-cell Folie" r:id="rId7" imgW="360" imgH="360" progId="">
                  <p:embed/>
                </p:oleObj>
              </mc:Choice>
              <mc:Fallback>
                <p:oleObj name="think-cell Folie" r:id="rId7" imgW="360" imgH="360" progId="">
                  <p:embed/>
                  <p:pic>
                    <p:nvPicPr>
                      <p:cNvPr id="5" name="Objekt 4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Optimization</a:t>
            </a:r>
            <a:r>
              <a:rPr lang="de-DE" dirty="0"/>
              <a:t> Status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="" xmlns:a16="http://schemas.microsoft.com/office/drawing/2014/main" id="{4FC1ADE3-97E9-4C88-A5D6-62D6756D5E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73EEC-E557-4403-B3BC-AAD556EA36B5}" type="datetime1">
              <a:rPr lang="de-DE" smtClean="0"/>
              <a:t>10.06.2021</a:t>
            </a:fld>
            <a:endParaRPr lang="en-US"/>
          </a:p>
        </p:txBody>
      </p:sp>
      <p:sp>
        <p:nvSpPr>
          <p:cNvPr id="8" name="Foliennummernplatzhalter 7">
            <a:extLst>
              <a:ext uri="{FF2B5EF4-FFF2-40B4-BE49-F238E27FC236}">
                <a16:creationId xmlns="" xmlns:a16="http://schemas.microsoft.com/office/drawing/2014/main" id="{37136A4C-F251-43FB-AA79-845ECE32635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6D7067-A3EC-48B5-AD33-8A0A08ED16FE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Tutorial: Optimizing a Cycle</a:t>
            </a:r>
            <a:endParaRPr lang="en-US" dirty="0"/>
          </a:p>
        </p:txBody>
      </p:sp>
      <p:sp>
        <p:nvSpPr>
          <p:cNvPr id="11" name="Freeform 7"/>
          <p:cNvSpPr>
            <a:spLocks/>
          </p:cNvSpPr>
          <p:nvPr/>
        </p:nvSpPr>
        <p:spPr bwMode="auto">
          <a:xfrm rot="20239365">
            <a:off x="4046468" y="4005780"/>
            <a:ext cx="138113" cy="211138"/>
          </a:xfrm>
          <a:custGeom>
            <a:avLst/>
            <a:gdLst>
              <a:gd name="T0" fmla="*/ 72 w 138"/>
              <a:gd name="T1" fmla="*/ 0 h 206"/>
              <a:gd name="T2" fmla="*/ 138 w 138"/>
              <a:gd name="T3" fmla="*/ 149 h 206"/>
              <a:gd name="T4" fmla="*/ 88 w 138"/>
              <a:gd name="T5" fmla="*/ 138 h 206"/>
              <a:gd name="T6" fmla="*/ 89 w 138"/>
              <a:gd name="T7" fmla="*/ 206 h 206"/>
              <a:gd name="T8" fmla="*/ 56 w 138"/>
              <a:gd name="T9" fmla="*/ 206 h 206"/>
              <a:gd name="T10" fmla="*/ 55 w 138"/>
              <a:gd name="T11" fmla="*/ 138 h 206"/>
              <a:gd name="T12" fmla="*/ 0 w 138"/>
              <a:gd name="T13" fmla="*/ 149 h 206"/>
              <a:gd name="T14" fmla="*/ 72 w 138"/>
              <a:gd name="T15" fmla="*/ 0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8" h="206">
                <a:moveTo>
                  <a:pt x="72" y="0"/>
                </a:moveTo>
                <a:lnTo>
                  <a:pt x="138" y="149"/>
                </a:lnTo>
                <a:lnTo>
                  <a:pt x="88" y="138"/>
                </a:lnTo>
                <a:lnTo>
                  <a:pt x="89" y="206"/>
                </a:lnTo>
                <a:lnTo>
                  <a:pt x="56" y="206"/>
                </a:lnTo>
                <a:lnTo>
                  <a:pt x="55" y="138"/>
                </a:lnTo>
                <a:lnTo>
                  <a:pt x="0" y="149"/>
                </a:lnTo>
                <a:lnTo>
                  <a:pt x="72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5" name="Abgerundetes Rechteck 14"/>
          <p:cNvSpPr/>
          <p:nvPr/>
        </p:nvSpPr>
        <p:spPr>
          <a:xfrm>
            <a:off x="4554109" y="2803020"/>
            <a:ext cx="1472587" cy="476726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de-DE" sz="1100" dirty="0">
                <a:solidFill>
                  <a:srgbClr val="1F497D"/>
                </a:solidFill>
                <a:latin typeface="Arial" charset="0"/>
              </a:rPr>
              <a:t>Let us have a look at the optimum</a:t>
            </a:r>
          </a:p>
        </p:txBody>
      </p:sp>
      <p:sp>
        <p:nvSpPr>
          <p:cNvPr id="13" name="Abgerundetes Rechteck 12"/>
          <p:cNvSpPr/>
          <p:nvPr/>
        </p:nvSpPr>
        <p:spPr>
          <a:xfrm>
            <a:off x="6276883" y="1977750"/>
            <a:ext cx="2335215" cy="476726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de-DE" sz="1100" dirty="0">
                <a:solidFill>
                  <a:srgbClr val="1F497D"/>
                </a:solidFill>
                <a:latin typeface="Arial" charset="0"/>
              </a:rPr>
              <a:t>Status at the end of the optimization</a:t>
            </a:r>
          </a:p>
        </p:txBody>
      </p:sp>
    </p:spTree>
    <p:extLst>
      <p:ext uri="{BB962C8B-B14F-4D97-AF65-F5344CB8AC3E}">
        <p14:creationId xmlns:p14="http://schemas.microsoft.com/office/powerpoint/2010/main" val="969476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44444E-6 L -0.175 -0.12107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750" y="-6065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1" grpId="0" animBg="1"/>
      <p:bldP spid="11" grpId="1" animBg="1"/>
      <p:bldP spid="15" grpId="0" animBg="1"/>
      <p:bldP spid="1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ahmen_Fenstergröße" hidden="1">
            <a:extLst>
              <a:ext uri="{FF2B5EF4-FFF2-40B4-BE49-F238E27FC236}">
                <a16:creationId xmlns="" xmlns:a16="http://schemas.microsoft.com/office/drawing/2014/main" id="{D023EB19-6B5E-4141-B2B0-E69D5FEE1936}"/>
              </a:ext>
            </a:extLst>
          </p:cNvPr>
          <p:cNvSpPr/>
          <p:nvPr/>
        </p:nvSpPr>
        <p:spPr>
          <a:xfrm>
            <a:off x="2161185" y="1252110"/>
            <a:ext cx="6192834" cy="46691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7" name="Sprechblase_Position" hidden="1">
            <a:extLst>
              <a:ext uri="{FF2B5EF4-FFF2-40B4-BE49-F238E27FC236}">
                <a16:creationId xmlns="" xmlns:a16="http://schemas.microsoft.com/office/drawing/2014/main" id="{9CD65FF6-316A-4124-98AF-8A1797E64C99}"/>
              </a:ext>
            </a:extLst>
          </p:cNvPr>
          <p:cNvSpPr/>
          <p:nvPr/>
        </p:nvSpPr>
        <p:spPr>
          <a:xfrm>
            <a:off x="5045977" y="5000853"/>
            <a:ext cx="3566121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="" xmlns:a16="http://schemas.microsoft.com/office/drawing/2014/main" id="{BDE79114-6BFC-4FDB-A9E2-EE7EEECE42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61186" y="1252110"/>
            <a:ext cx="6192833" cy="4669199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graphicFrame>
        <p:nvGraphicFramePr>
          <p:cNvPr id="2" name="Objekt 1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89" name="think-cell Folie" r:id="rId5" imgW="360" imgH="360" progId="">
                  <p:embed/>
                </p:oleObj>
              </mc:Choice>
              <mc:Fallback>
                <p:oleObj name="think-cell Folie" r:id="rId5" imgW="360" imgH="360" progId="">
                  <p:embed/>
                  <p:pic>
                    <p:nvPicPr>
                      <p:cNvPr id="2" name="Objekt 1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378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de-DE"/>
              <a:t>Result of the Optimization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="" xmlns:a16="http://schemas.microsoft.com/office/drawing/2014/main" id="{C9ED201F-E63C-4DC9-A568-B81933EEDA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B98E8-7FE3-4F5B-A180-6AF06B1AE1A5}" type="datetime1">
              <a:rPr lang="de-DE" smtClean="0"/>
              <a:t>10.06.2021</a:t>
            </a:fld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="" xmlns:a16="http://schemas.microsoft.com/office/drawing/2014/main" id="{8747A41B-19B9-4246-99D6-CDEA3D48BB6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6D7067-A3EC-48B5-AD33-8A0A08ED16FE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Tutorial: Optimizing a Cycle</a:t>
            </a:r>
            <a:endParaRPr lang="en-US" dirty="0"/>
          </a:p>
        </p:txBody>
      </p:sp>
      <p:sp>
        <p:nvSpPr>
          <p:cNvPr id="203783" name="Oval 7"/>
          <p:cNvSpPr>
            <a:spLocks noChangeArrowheads="1"/>
          </p:cNvSpPr>
          <p:nvPr/>
        </p:nvSpPr>
        <p:spPr bwMode="auto">
          <a:xfrm>
            <a:off x="5631478" y="4513737"/>
            <a:ext cx="657225" cy="200025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lt1"/>
              </a:solidFill>
            </a:endParaRPr>
          </a:p>
        </p:txBody>
      </p:sp>
      <p:sp>
        <p:nvSpPr>
          <p:cNvPr id="203784" name="Oval 8"/>
          <p:cNvSpPr>
            <a:spLocks noChangeArrowheads="1"/>
          </p:cNvSpPr>
          <p:nvPr/>
        </p:nvSpPr>
        <p:spPr bwMode="auto">
          <a:xfrm>
            <a:off x="4478685" y="3238945"/>
            <a:ext cx="657225" cy="200025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lt1"/>
              </a:solidFill>
            </a:endParaRPr>
          </a:p>
        </p:txBody>
      </p:sp>
      <p:sp>
        <p:nvSpPr>
          <p:cNvPr id="203785" name="Oval 9"/>
          <p:cNvSpPr>
            <a:spLocks noChangeArrowheads="1"/>
          </p:cNvSpPr>
          <p:nvPr/>
        </p:nvSpPr>
        <p:spPr bwMode="auto">
          <a:xfrm>
            <a:off x="7140387" y="1940033"/>
            <a:ext cx="657225" cy="200025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lt1"/>
              </a:solidFill>
            </a:endParaRPr>
          </a:p>
        </p:txBody>
      </p:sp>
      <p:sp>
        <p:nvSpPr>
          <p:cNvPr id="203787" name="AutoShape 11"/>
          <p:cNvSpPr>
            <a:spLocks noChangeArrowheads="1"/>
          </p:cNvSpPr>
          <p:nvPr/>
        </p:nvSpPr>
        <p:spPr bwMode="auto">
          <a:xfrm>
            <a:off x="6356966" y="5209062"/>
            <a:ext cx="1895475" cy="276225"/>
          </a:xfrm>
          <a:prstGeom prst="wedgeRoundRectCallout">
            <a:avLst>
              <a:gd name="adj1" fmla="val -61389"/>
              <a:gd name="adj2" fmla="val -238505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altLang="de-DE" sz="1000" i="1" dirty="0">
                <a:latin typeface="Arial" charset="0"/>
              </a:rPr>
              <a:t>LPT Pressure Ratio &lt;=12</a:t>
            </a:r>
          </a:p>
        </p:txBody>
      </p:sp>
      <p:sp>
        <p:nvSpPr>
          <p:cNvPr id="203788" name="AutoShape 12"/>
          <p:cNvSpPr>
            <a:spLocks noChangeArrowheads="1"/>
          </p:cNvSpPr>
          <p:nvPr/>
        </p:nvSpPr>
        <p:spPr bwMode="auto">
          <a:xfrm>
            <a:off x="5318473" y="3750120"/>
            <a:ext cx="1104900" cy="276225"/>
          </a:xfrm>
          <a:prstGeom prst="wedgeRoundRectCallout">
            <a:avLst>
              <a:gd name="adj1" fmla="val -73852"/>
              <a:gd name="adj2" fmla="val -169542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altLang="de-DE" sz="1000" i="1" dirty="0">
                <a:latin typeface="Arial" charset="0"/>
              </a:rPr>
              <a:t>T45 &lt;=1300K</a:t>
            </a:r>
          </a:p>
        </p:txBody>
      </p:sp>
      <p:sp>
        <p:nvSpPr>
          <p:cNvPr id="203789" name="AutoShape 13"/>
          <p:cNvSpPr>
            <a:spLocks noChangeArrowheads="1"/>
          </p:cNvSpPr>
          <p:nvPr/>
        </p:nvSpPr>
        <p:spPr bwMode="auto">
          <a:xfrm>
            <a:off x="7107148" y="2495403"/>
            <a:ext cx="1504950" cy="276225"/>
          </a:xfrm>
          <a:prstGeom prst="wedgeRoundRectCallout">
            <a:avLst>
              <a:gd name="adj1" fmla="val -24660"/>
              <a:gd name="adj2" fmla="val -159845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altLang="de-DE" sz="1000" i="1" dirty="0">
                <a:latin typeface="Arial" charset="0"/>
              </a:rPr>
              <a:t>Net Thrust &gt;= 31 </a:t>
            </a:r>
            <a:r>
              <a:rPr lang="en-US" altLang="de-DE" sz="1000" i="1" dirty="0" err="1">
                <a:latin typeface="Arial" charset="0"/>
              </a:rPr>
              <a:t>kN</a:t>
            </a:r>
            <a:endParaRPr lang="en-US" altLang="de-DE" sz="1000" i="1" dirty="0">
              <a:latin typeface="Arial" charset="0"/>
            </a:endParaRPr>
          </a:p>
        </p:txBody>
      </p:sp>
      <p:sp>
        <p:nvSpPr>
          <p:cNvPr id="203790" name="Oval 14"/>
          <p:cNvSpPr>
            <a:spLocks noChangeArrowheads="1"/>
          </p:cNvSpPr>
          <p:nvPr/>
        </p:nvSpPr>
        <p:spPr bwMode="auto">
          <a:xfrm>
            <a:off x="7075230" y="2032485"/>
            <a:ext cx="971301" cy="200025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lt1"/>
              </a:solidFill>
            </a:endParaRPr>
          </a:p>
        </p:txBody>
      </p:sp>
      <p:sp>
        <p:nvSpPr>
          <p:cNvPr id="15" name="Abgerundetes Rechteck 14"/>
          <p:cNvSpPr/>
          <p:nvPr/>
        </p:nvSpPr>
        <p:spPr>
          <a:xfrm>
            <a:off x="3873474" y="5238571"/>
            <a:ext cx="1455494" cy="476726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de-DE" sz="1100" dirty="0">
                <a:solidFill>
                  <a:srgbClr val="1F497D"/>
                </a:solidFill>
                <a:latin typeface="Arial" charset="0"/>
              </a:rPr>
              <a:t>The solution fulfills the Constraints</a:t>
            </a:r>
          </a:p>
        </p:txBody>
      </p:sp>
      <p:sp>
        <p:nvSpPr>
          <p:cNvPr id="16" name="Abgerundetes Rechteck 15"/>
          <p:cNvSpPr/>
          <p:nvPr/>
        </p:nvSpPr>
        <p:spPr>
          <a:xfrm>
            <a:off x="4226165" y="2018677"/>
            <a:ext cx="2636239" cy="476726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de-DE" sz="1100" dirty="0">
                <a:solidFill>
                  <a:srgbClr val="1F497D"/>
                </a:solidFill>
                <a:latin typeface="Arial" charset="0"/>
              </a:rPr>
              <a:t>The SFC was previously 16.6, </a:t>
            </a:r>
          </a:p>
          <a:p>
            <a:pPr algn="ctr"/>
            <a:r>
              <a:rPr lang="en-US" altLang="de-DE" sz="1100" dirty="0">
                <a:solidFill>
                  <a:srgbClr val="1F497D"/>
                </a:solidFill>
                <a:latin typeface="Arial" charset="0"/>
              </a:rPr>
              <a:t>Optimization has reduced it by 4.8%.</a:t>
            </a:r>
          </a:p>
        </p:txBody>
      </p:sp>
    </p:spTree>
    <p:extLst>
      <p:ext uri="{BB962C8B-B14F-4D97-AF65-F5344CB8AC3E}">
        <p14:creationId xmlns:p14="http://schemas.microsoft.com/office/powerpoint/2010/main" val="243319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03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037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with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037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037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with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037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037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5" dur="500"/>
                                        <p:tgtEl>
                                          <p:spTgt spid="2037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3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8" dur="500"/>
                                        <p:tgtEl>
                                          <p:spTgt spid="2037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3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1" dur="500"/>
                                        <p:tgtEl>
                                          <p:spTgt spid="2037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3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4" dur="500"/>
                                        <p:tgtEl>
                                          <p:spTgt spid="2037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3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7" dur="500"/>
                                        <p:tgtEl>
                                          <p:spTgt spid="2037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3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0" dur="500"/>
                                        <p:tgtEl>
                                          <p:spTgt spid="2037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3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2037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03783" grpId="0" animBg="1"/>
      <p:bldP spid="203783" grpId="1" animBg="1"/>
      <p:bldP spid="203784" grpId="0" animBg="1"/>
      <p:bldP spid="203784" grpId="1" animBg="1"/>
      <p:bldP spid="203785" grpId="0" animBg="1"/>
      <p:bldP spid="203785" grpId="1" animBg="1"/>
      <p:bldP spid="203787" grpId="0" animBg="1"/>
      <p:bldP spid="203787" grpId="1" animBg="1"/>
      <p:bldP spid="203788" grpId="0" animBg="1"/>
      <p:bldP spid="203788" grpId="1" animBg="1"/>
      <p:bldP spid="203789" grpId="0" animBg="1"/>
      <p:bldP spid="203789" grpId="1" animBg="1"/>
      <p:bldP spid="203790" grpId="0" animBg="1"/>
      <p:bldP spid="15" grpId="0" animBg="1"/>
      <p:bldP spid="15" grpId="1" animBg="1"/>
      <p:bldP spid="1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ahmen_Fenstergröße" hidden="1">
            <a:extLst>
              <a:ext uri="{FF2B5EF4-FFF2-40B4-BE49-F238E27FC236}">
                <a16:creationId xmlns="" xmlns:a16="http://schemas.microsoft.com/office/drawing/2014/main" id="{8C0D84E7-84CD-4F68-BD02-7350978A0FCE}"/>
              </a:ext>
            </a:extLst>
          </p:cNvPr>
          <p:cNvSpPr/>
          <p:nvPr/>
        </p:nvSpPr>
        <p:spPr>
          <a:xfrm>
            <a:off x="2161185" y="1252110"/>
            <a:ext cx="6192834" cy="46691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9" name="Sprechblase_Position" hidden="1">
            <a:extLst>
              <a:ext uri="{FF2B5EF4-FFF2-40B4-BE49-F238E27FC236}">
                <a16:creationId xmlns="" xmlns:a16="http://schemas.microsoft.com/office/drawing/2014/main" id="{20705379-A932-4D24-B7AB-1F2645ECE103}"/>
              </a:ext>
            </a:extLst>
          </p:cNvPr>
          <p:cNvSpPr/>
          <p:nvPr/>
        </p:nvSpPr>
        <p:spPr>
          <a:xfrm>
            <a:off x="5045977" y="5000853"/>
            <a:ext cx="3566121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pic>
        <p:nvPicPr>
          <p:cNvPr id="11" name="Grafik 10">
            <a:extLst>
              <a:ext uri="{FF2B5EF4-FFF2-40B4-BE49-F238E27FC236}">
                <a16:creationId xmlns="" xmlns:a16="http://schemas.microsoft.com/office/drawing/2014/main" id="{8D846276-1FA5-433F-95A1-50F2DD7A8A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61185" y="1252110"/>
            <a:ext cx="6192833" cy="4669199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graphicFrame>
        <p:nvGraphicFramePr>
          <p:cNvPr id="4" name="Objekt 3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3" name="think-cell Folie" r:id="rId5" imgW="360" imgH="360" progId="">
                  <p:embed/>
                </p:oleObj>
              </mc:Choice>
              <mc:Fallback>
                <p:oleObj name="think-cell Folie" r:id="rId5" imgW="360" imgH="360" progId="">
                  <p:embed/>
                  <p:pic>
                    <p:nvPicPr>
                      <p:cNvPr id="4" name="Objekt 3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de-DE" dirty="0"/>
              <a:t>Optimization Input</a:t>
            </a:r>
            <a:endParaRPr lang="de-DE" dirty="0"/>
          </a:p>
        </p:txBody>
      </p:sp>
      <p:sp>
        <p:nvSpPr>
          <p:cNvPr id="5" name="Datumsplatzhalter 4">
            <a:extLst>
              <a:ext uri="{FF2B5EF4-FFF2-40B4-BE49-F238E27FC236}">
                <a16:creationId xmlns="" xmlns:a16="http://schemas.microsoft.com/office/drawing/2014/main" id="{0D3FA1DC-FCD1-43DD-88A8-CF00BF0E62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0D330-32F5-4AA6-B6B0-C29DA3C9CF25}" type="datetime1">
              <a:rPr lang="de-DE" smtClean="0"/>
              <a:t>10.06.2021</a:t>
            </a:fld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="" xmlns:a16="http://schemas.microsoft.com/office/drawing/2014/main" id="{20ED137D-5436-4357-81A8-0EEFAAB12C4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6D7067-A3EC-48B5-AD33-8A0A08ED16FE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Tutorial: Optimizing a Cycle</a:t>
            </a:r>
            <a:endParaRPr lang="en-US" dirty="0"/>
          </a:p>
        </p:txBody>
      </p:sp>
      <p:sp>
        <p:nvSpPr>
          <p:cNvPr id="8" name="AutoShape 8"/>
          <p:cNvSpPr>
            <a:spLocks noChangeArrowheads="1"/>
          </p:cNvSpPr>
          <p:nvPr/>
        </p:nvSpPr>
        <p:spPr bwMode="auto">
          <a:xfrm>
            <a:off x="6602323" y="2362200"/>
            <a:ext cx="2009775" cy="1066800"/>
          </a:xfrm>
          <a:prstGeom prst="cloudCallout">
            <a:avLst>
              <a:gd name="adj1" fmla="val -36114"/>
              <a:gd name="adj2" fmla="val -90305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r>
              <a:rPr lang="en-US" altLang="de-DE" sz="1100" dirty="0">
                <a:solidFill>
                  <a:srgbClr val="1F497D"/>
                </a:solidFill>
                <a:latin typeface="Arial" charset="0"/>
              </a:rPr>
              <a:t>Do all of these constraints really apply to </a:t>
            </a:r>
            <a:r>
              <a:rPr lang="en-US" altLang="de-DE" sz="1100" b="1" dirty="0">
                <a:solidFill>
                  <a:srgbClr val="1F497D"/>
                </a:solidFill>
                <a:latin typeface="Arial" charset="0"/>
              </a:rPr>
              <a:t>Cruise</a:t>
            </a:r>
            <a:r>
              <a:rPr lang="en-US" altLang="de-DE" sz="1100" dirty="0">
                <a:solidFill>
                  <a:srgbClr val="1F497D"/>
                </a:solidFill>
                <a:latin typeface="Arial" charset="0"/>
              </a:rPr>
              <a:t> conditions?</a:t>
            </a:r>
          </a:p>
        </p:txBody>
      </p:sp>
      <p:sp>
        <p:nvSpPr>
          <p:cNvPr id="10" name="Abgerundetes Rechteck 9"/>
          <p:cNvSpPr/>
          <p:nvPr/>
        </p:nvSpPr>
        <p:spPr>
          <a:xfrm>
            <a:off x="3251176" y="4828206"/>
            <a:ext cx="1814417" cy="851297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de-DE" sz="1100" dirty="0">
                <a:solidFill>
                  <a:srgbClr val="1F497D"/>
                </a:solidFill>
                <a:latin typeface="Arial" charset="0"/>
              </a:rPr>
              <a:t>We have optimized the cycle for minimum SFC at cruise conditions. However, …</a:t>
            </a:r>
          </a:p>
        </p:txBody>
      </p:sp>
      <p:sp>
        <p:nvSpPr>
          <p:cNvPr id="12" name="Abgerundetes Rechteck 11"/>
          <p:cNvSpPr/>
          <p:nvPr/>
        </p:nvSpPr>
        <p:spPr>
          <a:xfrm>
            <a:off x="5219419" y="3741467"/>
            <a:ext cx="3392679" cy="1975009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de-DE" sz="1100" b="1" dirty="0">
                <a:solidFill>
                  <a:srgbClr val="1F497D"/>
                </a:solidFill>
                <a:latin typeface="Arial" charset="0"/>
              </a:rPr>
              <a:t>No !</a:t>
            </a:r>
            <a:r>
              <a:rPr lang="en-US" altLang="de-DE" sz="1100" dirty="0">
                <a:solidFill>
                  <a:srgbClr val="1F497D"/>
                </a:solidFill>
                <a:latin typeface="Arial" charset="0"/>
              </a:rPr>
              <a:t> </a:t>
            </a:r>
          </a:p>
          <a:p>
            <a:pPr algn="ctr"/>
            <a:r>
              <a:rPr lang="en-US" altLang="de-DE" sz="1100" dirty="0">
                <a:solidFill>
                  <a:srgbClr val="1F497D"/>
                </a:solidFill>
                <a:latin typeface="Arial" charset="0"/>
              </a:rPr>
              <a:t>the LPT Inlet Temperature T45 Limit must not be exceeded during a hot day Take-Off.</a:t>
            </a:r>
          </a:p>
          <a:p>
            <a:pPr algn="ctr"/>
            <a:endParaRPr lang="en-US" altLang="de-DE" sz="1100" dirty="0">
              <a:solidFill>
                <a:srgbClr val="1F497D"/>
              </a:solidFill>
              <a:latin typeface="Arial" charset="0"/>
            </a:endParaRPr>
          </a:p>
          <a:p>
            <a:pPr algn="ctr"/>
            <a:r>
              <a:rPr lang="en-US" altLang="de-DE" sz="1100" dirty="0">
                <a:solidFill>
                  <a:srgbClr val="1F497D"/>
                </a:solidFill>
                <a:latin typeface="Arial" charset="0"/>
              </a:rPr>
              <a:t>Next we will show how this can be taken into account. </a:t>
            </a:r>
          </a:p>
          <a:p>
            <a:pPr algn="ctr"/>
            <a:endParaRPr lang="en-US" altLang="de-DE" sz="1100" dirty="0">
              <a:solidFill>
                <a:srgbClr val="1F497D"/>
              </a:solidFill>
              <a:latin typeface="Arial" charset="0"/>
            </a:endParaRPr>
          </a:p>
          <a:p>
            <a:pPr algn="ctr"/>
            <a:r>
              <a:rPr lang="en-US" altLang="de-DE" sz="1100" dirty="0">
                <a:solidFill>
                  <a:srgbClr val="1F497D"/>
                </a:solidFill>
                <a:latin typeface="Arial" charset="0"/>
              </a:rPr>
              <a:t>Go back to the  </a:t>
            </a:r>
            <a:r>
              <a:rPr lang="en-US" altLang="de-DE" sz="1100" dirty="0" err="1">
                <a:solidFill>
                  <a:srgbClr val="1F497D"/>
                </a:solidFill>
                <a:latin typeface="Arial" charset="0"/>
              </a:rPr>
              <a:t>GasTurb</a:t>
            </a:r>
            <a:r>
              <a:rPr lang="en-US" altLang="de-DE" sz="1100" dirty="0">
                <a:solidFill>
                  <a:srgbClr val="1F497D"/>
                </a:solidFill>
                <a:latin typeface="Arial" charset="0"/>
              </a:rPr>
              <a:t> Main Window. </a:t>
            </a:r>
          </a:p>
          <a:p>
            <a:pPr algn="ctr"/>
            <a:r>
              <a:rPr lang="en-US" altLang="de-DE" sz="1100" dirty="0">
                <a:solidFill>
                  <a:srgbClr val="1F497D"/>
                </a:solidFill>
                <a:latin typeface="Arial" charset="0"/>
              </a:rPr>
              <a:t>When asked to restore the old data, chose “Yes”.</a:t>
            </a:r>
          </a:p>
        </p:txBody>
      </p:sp>
    </p:spTree>
    <p:extLst>
      <p:ext uri="{BB962C8B-B14F-4D97-AF65-F5344CB8AC3E}">
        <p14:creationId xmlns:p14="http://schemas.microsoft.com/office/powerpoint/2010/main" val="1508949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8" grpId="0" animBg="1"/>
      <p:bldP spid="10" grpId="0" animBg="1"/>
      <p:bldP spid="10" grpId="1" animBg="1"/>
      <p:bldP spid="1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35" name="Picture 3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1185" y="1252110"/>
            <a:ext cx="6192834" cy="46692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ahmen_Fenstergröße" hidden="1">
            <a:extLst>
              <a:ext uri="{FF2B5EF4-FFF2-40B4-BE49-F238E27FC236}">
                <a16:creationId xmlns="" xmlns:a16="http://schemas.microsoft.com/office/drawing/2014/main" id="{5F00AFA6-DA05-44B8-8A07-99EFE133FB11}"/>
              </a:ext>
            </a:extLst>
          </p:cNvPr>
          <p:cNvSpPr/>
          <p:nvPr/>
        </p:nvSpPr>
        <p:spPr>
          <a:xfrm>
            <a:off x="2161185" y="1252110"/>
            <a:ext cx="6192834" cy="46691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0" name="Sprechblase_Position" hidden="1">
            <a:extLst>
              <a:ext uri="{FF2B5EF4-FFF2-40B4-BE49-F238E27FC236}">
                <a16:creationId xmlns="" xmlns:a16="http://schemas.microsoft.com/office/drawing/2014/main" id="{D7B68A22-B72B-4201-AC85-8DCA55CF4543}"/>
              </a:ext>
            </a:extLst>
          </p:cNvPr>
          <p:cNvSpPr/>
          <p:nvPr/>
        </p:nvSpPr>
        <p:spPr>
          <a:xfrm>
            <a:off x="5045977" y="5000853"/>
            <a:ext cx="3566121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graphicFrame>
        <p:nvGraphicFramePr>
          <p:cNvPr id="3" name="Objekt 2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38" name="think-cell Folie" r:id="rId6" imgW="360" imgH="360" progId="">
                  <p:embed/>
                </p:oleObj>
              </mc:Choice>
              <mc:Fallback>
                <p:oleObj name="think-cell Folie" r:id="rId6" imgW="360" imgH="360" progId="">
                  <p:embed/>
                  <p:pic>
                    <p:nvPicPr>
                      <p:cNvPr id="3" name="Objekt 2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76" name="Rectangle 3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GasTurb 14 Main Window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="" xmlns:a16="http://schemas.microsoft.com/office/drawing/2014/main" id="{C219037D-7913-41BF-973F-CFC3B6313F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D01A6-3007-4383-84BF-F63EF4241A99}" type="datetime1">
              <a:rPr lang="de-DE" smtClean="0"/>
              <a:t>10.06.2021</a:t>
            </a:fld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="" xmlns:a16="http://schemas.microsoft.com/office/drawing/2014/main" id="{2B7ED4C3-A9BE-46EF-8A60-A03ED376232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6D7067-A3EC-48B5-AD33-8A0A08ED16FE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Tutorial: Optimizing a Cycle</a:t>
            </a:r>
            <a:endParaRPr lang="en-US" dirty="0"/>
          </a:p>
        </p:txBody>
      </p:sp>
      <p:sp>
        <p:nvSpPr>
          <p:cNvPr id="6149" name="Rectangle 5">
            <a:hlinkHover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283075" y="3479800"/>
            <a:ext cx="576263" cy="19685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sz="1600">
              <a:latin typeface="Arial" charset="0"/>
            </a:endParaRPr>
          </a:p>
        </p:txBody>
      </p:sp>
      <p:sp>
        <p:nvSpPr>
          <p:cNvPr id="6153" name="Freeform 9"/>
          <p:cNvSpPr>
            <a:spLocks/>
          </p:cNvSpPr>
          <p:nvPr/>
        </p:nvSpPr>
        <p:spPr bwMode="auto">
          <a:xfrm rot="20239365">
            <a:off x="4947031" y="4436834"/>
            <a:ext cx="138113" cy="211138"/>
          </a:xfrm>
          <a:custGeom>
            <a:avLst/>
            <a:gdLst>
              <a:gd name="T0" fmla="*/ 72 w 138"/>
              <a:gd name="T1" fmla="*/ 0 h 206"/>
              <a:gd name="T2" fmla="*/ 138 w 138"/>
              <a:gd name="T3" fmla="*/ 149 h 206"/>
              <a:gd name="T4" fmla="*/ 88 w 138"/>
              <a:gd name="T5" fmla="*/ 138 h 206"/>
              <a:gd name="T6" fmla="*/ 89 w 138"/>
              <a:gd name="T7" fmla="*/ 206 h 206"/>
              <a:gd name="T8" fmla="*/ 56 w 138"/>
              <a:gd name="T9" fmla="*/ 206 h 206"/>
              <a:gd name="T10" fmla="*/ 55 w 138"/>
              <a:gd name="T11" fmla="*/ 138 h 206"/>
              <a:gd name="T12" fmla="*/ 0 w 138"/>
              <a:gd name="T13" fmla="*/ 149 h 206"/>
              <a:gd name="T14" fmla="*/ 72 w 138"/>
              <a:gd name="T15" fmla="*/ 0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8" h="206">
                <a:moveTo>
                  <a:pt x="72" y="0"/>
                </a:moveTo>
                <a:lnTo>
                  <a:pt x="138" y="149"/>
                </a:lnTo>
                <a:lnTo>
                  <a:pt x="88" y="138"/>
                </a:lnTo>
                <a:lnTo>
                  <a:pt x="89" y="206"/>
                </a:lnTo>
                <a:lnTo>
                  <a:pt x="56" y="206"/>
                </a:lnTo>
                <a:lnTo>
                  <a:pt x="55" y="138"/>
                </a:lnTo>
                <a:lnTo>
                  <a:pt x="0" y="149"/>
                </a:lnTo>
                <a:lnTo>
                  <a:pt x="72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Abgerundetes Rechteck 11"/>
          <p:cNvSpPr/>
          <p:nvPr/>
        </p:nvSpPr>
        <p:spPr>
          <a:xfrm>
            <a:off x="5797079" y="3844945"/>
            <a:ext cx="2336800" cy="289441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rgbClr val="1F497D"/>
                </a:solidFill>
                <a:latin typeface="Arial" pitchFamily="34" charset="0"/>
                <a:cs typeface="Arial" pitchFamily="34" charset="0"/>
              </a:rPr>
              <a:t>Select </a:t>
            </a:r>
            <a:r>
              <a:rPr lang="en-US" sz="1100" b="1" dirty="0">
                <a:solidFill>
                  <a:srgbClr val="1F497D"/>
                </a:solidFill>
                <a:latin typeface="Arial" pitchFamily="34" charset="0"/>
                <a:cs typeface="Arial" pitchFamily="34" charset="0"/>
              </a:rPr>
              <a:t>Off Design</a:t>
            </a:r>
            <a:r>
              <a:rPr lang="en-US" sz="1100" dirty="0">
                <a:solidFill>
                  <a:srgbClr val="1F497D"/>
                </a:solidFill>
                <a:latin typeface="Arial" pitchFamily="34" charset="0"/>
                <a:cs typeface="Arial" pitchFamily="34" charset="0"/>
              </a:rPr>
              <a:t>…</a:t>
            </a:r>
          </a:p>
        </p:txBody>
      </p:sp>
      <p:sp>
        <p:nvSpPr>
          <p:cNvPr id="15" name="Abgerundetes Rechteck 14"/>
          <p:cNvSpPr/>
          <p:nvPr/>
        </p:nvSpPr>
        <p:spPr>
          <a:xfrm>
            <a:off x="5797079" y="4234049"/>
            <a:ext cx="2336800" cy="289441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rgbClr val="1F497D"/>
                </a:solidFill>
                <a:latin typeface="Arial" pitchFamily="34" charset="0"/>
                <a:cs typeface="Arial" pitchFamily="34" charset="0"/>
              </a:rPr>
              <a:t>…and </a:t>
            </a:r>
            <a:r>
              <a:rPr lang="en-US" sz="1100" b="1" dirty="0">
                <a:solidFill>
                  <a:srgbClr val="1F497D"/>
                </a:solidFill>
                <a:latin typeface="Arial" pitchFamily="34" charset="0"/>
                <a:cs typeface="Arial" pitchFamily="34" charset="0"/>
              </a:rPr>
              <a:t>Standard Maps</a:t>
            </a:r>
          </a:p>
        </p:txBody>
      </p:sp>
    </p:spTree>
    <p:extLst>
      <p:ext uri="{BB962C8B-B14F-4D97-AF65-F5344CB8AC3E}">
        <p14:creationId xmlns:p14="http://schemas.microsoft.com/office/powerpoint/2010/main" val="2547146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7.40741E-7 L -0.20018 -0.05949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191" y="-2847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6153" grpId="0" animBg="1"/>
      <p:bldP spid="6153" grpId="1" animBg="1"/>
      <p:bldP spid="12" grpId="0" animBg="1"/>
      <p:bldP spid="1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ahmen_Fenstergröße" hidden="1">
            <a:extLst>
              <a:ext uri="{FF2B5EF4-FFF2-40B4-BE49-F238E27FC236}">
                <a16:creationId xmlns="" xmlns:a16="http://schemas.microsoft.com/office/drawing/2014/main" id="{5150D8AC-912A-4058-BC7A-1B467C37A802}"/>
              </a:ext>
            </a:extLst>
          </p:cNvPr>
          <p:cNvSpPr/>
          <p:nvPr/>
        </p:nvSpPr>
        <p:spPr>
          <a:xfrm>
            <a:off x="2161185" y="1252110"/>
            <a:ext cx="6192834" cy="46691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8" name="Sprechblase_Position" hidden="1">
            <a:extLst>
              <a:ext uri="{FF2B5EF4-FFF2-40B4-BE49-F238E27FC236}">
                <a16:creationId xmlns="" xmlns:a16="http://schemas.microsoft.com/office/drawing/2014/main" id="{503F6834-C000-4379-B7E8-A1B16084E013}"/>
              </a:ext>
            </a:extLst>
          </p:cNvPr>
          <p:cNvSpPr/>
          <p:nvPr/>
        </p:nvSpPr>
        <p:spPr>
          <a:xfrm>
            <a:off x="5045977" y="5000853"/>
            <a:ext cx="3566121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="" xmlns:a16="http://schemas.microsoft.com/office/drawing/2014/main" id="{843223BC-07CB-48E5-B14A-10B48C0114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61185" y="1252107"/>
            <a:ext cx="6192833" cy="4669199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graphicFrame>
        <p:nvGraphicFramePr>
          <p:cNvPr id="7" name="Objekt 6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63" name="think-cell Folie" r:id="rId5" imgW="360" imgH="360" progId="">
                  <p:embed/>
                </p:oleObj>
              </mc:Choice>
              <mc:Fallback>
                <p:oleObj name="think-cell Folie" r:id="rId5" imgW="360" imgH="360" progId="">
                  <p:embed/>
                  <p:pic>
                    <p:nvPicPr>
                      <p:cNvPr id="7" name="Objekt 6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de-DE" dirty="0"/>
              <a:t>Select the Mission Option</a:t>
            </a: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="" xmlns:a16="http://schemas.microsoft.com/office/drawing/2014/main" id="{A3F9412B-38E5-4140-B6C9-529EBE2A0E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C71C0-CD67-4E70-99EC-2817A6E681EC}" type="datetime1">
              <a:rPr lang="de-DE" smtClean="0"/>
              <a:t>10.06.2021</a:t>
            </a:fld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="" xmlns:a16="http://schemas.microsoft.com/office/drawing/2014/main" id="{B20F3222-2840-4592-97F0-409895199EB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6D7067-A3EC-48B5-AD33-8A0A08ED16FE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Tutorial: Optimizing a Cycle</a:t>
            </a:r>
            <a:endParaRPr lang="en-US" dirty="0"/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 rot="20239365">
            <a:off x="4904818" y="3371414"/>
            <a:ext cx="138113" cy="211138"/>
          </a:xfrm>
          <a:custGeom>
            <a:avLst/>
            <a:gdLst>
              <a:gd name="T0" fmla="*/ 72 w 138"/>
              <a:gd name="T1" fmla="*/ 0 h 206"/>
              <a:gd name="T2" fmla="*/ 138 w 138"/>
              <a:gd name="T3" fmla="*/ 149 h 206"/>
              <a:gd name="T4" fmla="*/ 88 w 138"/>
              <a:gd name="T5" fmla="*/ 138 h 206"/>
              <a:gd name="T6" fmla="*/ 89 w 138"/>
              <a:gd name="T7" fmla="*/ 206 h 206"/>
              <a:gd name="T8" fmla="*/ 56 w 138"/>
              <a:gd name="T9" fmla="*/ 206 h 206"/>
              <a:gd name="T10" fmla="*/ 55 w 138"/>
              <a:gd name="T11" fmla="*/ 138 h 206"/>
              <a:gd name="T12" fmla="*/ 0 w 138"/>
              <a:gd name="T13" fmla="*/ 149 h 206"/>
              <a:gd name="T14" fmla="*/ 72 w 138"/>
              <a:gd name="T15" fmla="*/ 0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8" h="206">
                <a:moveTo>
                  <a:pt x="72" y="0"/>
                </a:moveTo>
                <a:lnTo>
                  <a:pt x="138" y="149"/>
                </a:lnTo>
                <a:lnTo>
                  <a:pt x="88" y="138"/>
                </a:lnTo>
                <a:lnTo>
                  <a:pt x="89" y="206"/>
                </a:lnTo>
                <a:lnTo>
                  <a:pt x="56" y="206"/>
                </a:lnTo>
                <a:lnTo>
                  <a:pt x="55" y="138"/>
                </a:lnTo>
                <a:lnTo>
                  <a:pt x="0" y="149"/>
                </a:lnTo>
                <a:lnTo>
                  <a:pt x="72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7304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4.44444E-6 L -0.18663 -0.23402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340" y="-11713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5" grpId="0" animBg="1"/>
      <p:bldP spid="5" grpId="1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ahmen_Fenstergröße" hidden="1">
            <a:extLst>
              <a:ext uri="{FF2B5EF4-FFF2-40B4-BE49-F238E27FC236}">
                <a16:creationId xmlns="" xmlns:a16="http://schemas.microsoft.com/office/drawing/2014/main" id="{90FF1B16-87C6-4922-A64D-0BAA75289B0E}"/>
              </a:ext>
            </a:extLst>
          </p:cNvPr>
          <p:cNvSpPr/>
          <p:nvPr/>
        </p:nvSpPr>
        <p:spPr>
          <a:xfrm>
            <a:off x="2161185" y="1252110"/>
            <a:ext cx="6192834" cy="46691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5" name="Sprechblase_Position" hidden="1">
            <a:extLst>
              <a:ext uri="{FF2B5EF4-FFF2-40B4-BE49-F238E27FC236}">
                <a16:creationId xmlns="" xmlns:a16="http://schemas.microsoft.com/office/drawing/2014/main" id="{6D751A62-9FCC-44BF-9314-BA750ACBAA9C}"/>
              </a:ext>
            </a:extLst>
          </p:cNvPr>
          <p:cNvSpPr/>
          <p:nvPr/>
        </p:nvSpPr>
        <p:spPr>
          <a:xfrm>
            <a:off x="5045977" y="5000853"/>
            <a:ext cx="3566121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="" xmlns:a16="http://schemas.microsoft.com/office/drawing/2014/main" id="{595EB5D3-6B26-4081-94F2-33B2B71317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61185" y="1252110"/>
            <a:ext cx="6192831" cy="466919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7" name="Grafik 6">
            <a:extLst>
              <a:ext uri="{FF2B5EF4-FFF2-40B4-BE49-F238E27FC236}">
                <a16:creationId xmlns="" xmlns:a16="http://schemas.microsoft.com/office/drawing/2014/main" id="{C6FF0C00-3790-49EC-96C4-9E20780D1E8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61185" y="1252110"/>
            <a:ext cx="6192834" cy="4669200"/>
          </a:xfrm>
          <a:prstGeom prst="rect">
            <a:avLst/>
          </a:prstGeom>
        </p:spPr>
      </p:pic>
      <p:graphicFrame>
        <p:nvGraphicFramePr>
          <p:cNvPr id="2" name="Objekt 1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86" name="think-cell Folie" r:id="rId6" imgW="360" imgH="360" progId="">
                  <p:embed/>
                </p:oleObj>
              </mc:Choice>
              <mc:Fallback>
                <p:oleObj name="think-cell Folie" r:id="rId6" imgW="360" imgH="360" progId="">
                  <p:embed/>
                  <p:pic>
                    <p:nvPicPr>
                      <p:cNvPr id="2" name="Objekt 1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09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de-DE"/>
              <a:t>Mission Input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="" xmlns:a16="http://schemas.microsoft.com/office/drawing/2014/main" id="{DEE87181-D1E9-4BDE-A1F8-3357CF73FE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D1FE5-C0B0-427E-B9D7-F856F3F85360}" type="datetime1">
              <a:rPr lang="de-DE" smtClean="0"/>
              <a:t>10.06.2021</a:t>
            </a:fld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="" xmlns:a16="http://schemas.microsoft.com/office/drawing/2014/main" id="{DBBD665B-6B8E-4E14-A482-D282ADF4512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6D7067-A3EC-48B5-AD33-8A0A08ED16FE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Tutorial: Optimizing a Cycle</a:t>
            </a:r>
            <a:endParaRPr lang="en-US" dirty="0"/>
          </a:p>
        </p:txBody>
      </p:sp>
      <p:sp>
        <p:nvSpPr>
          <p:cNvPr id="210952" name="AutoShape 8"/>
          <p:cNvSpPr>
            <a:spLocks noChangeArrowheads="1"/>
          </p:cNvSpPr>
          <p:nvPr/>
        </p:nvSpPr>
        <p:spPr bwMode="auto">
          <a:xfrm>
            <a:off x="5112000" y="1957938"/>
            <a:ext cx="219075" cy="152400"/>
          </a:xfrm>
          <a:prstGeom prst="leftArrow">
            <a:avLst>
              <a:gd name="adj1" fmla="val 50000"/>
              <a:gd name="adj2" fmla="val 3593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10953" name="AutoShape 9"/>
          <p:cNvSpPr>
            <a:spLocks noChangeArrowheads="1"/>
          </p:cNvSpPr>
          <p:nvPr/>
        </p:nvSpPr>
        <p:spPr bwMode="auto">
          <a:xfrm>
            <a:off x="5112000" y="2103377"/>
            <a:ext cx="219075" cy="152400"/>
          </a:xfrm>
          <a:prstGeom prst="leftArrow">
            <a:avLst>
              <a:gd name="adj1" fmla="val 50000"/>
              <a:gd name="adj2" fmla="val 3593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10954" name="AutoShape 10"/>
          <p:cNvSpPr>
            <a:spLocks noChangeArrowheads="1"/>
          </p:cNvSpPr>
          <p:nvPr/>
        </p:nvSpPr>
        <p:spPr bwMode="auto">
          <a:xfrm>
            <a:off x="5103292" y="2328631"/>
            <a:ext cx="219075" cy="152400"/>
          </a:xfrm>
          <a:prstGeom prst="leftArrow">
            <a:avLst>
              <a:gd name="adj1" fmla="val 50000"/>
              <a:gd name="adj2" fmla="val 3593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10955" name="AutoShape 11"/>
          <p:cNvSpPr>
            <a:spLocks noChangeArrowheads="1"/>
          </p:cNvSpPr>
          <p:nvPr/>
        </p:nvSpPr>
        <p:spPr bwMode="auto">
          <a:xfrm>
            <a:off x="5103292" y="4437423"/>
            <a:ext cx="219075" cy="152400"/>
          </a:xfrm>
          <a:prstGeom prst="leftArrow">
            <a:avLst>
              <a:gd name="adj1" fmla="val 50000"/>
              <a:gd name="adj2" fmla="val 3593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3" name="Abgerundetes Rechteck 12"/>
          <p:cNvSpPr/>
          <p:nvPr/>
        </p:nvSpPr>
        <p:spPr>
          <a:xfrm>
            <a:off x="6167694" y="2512053"/>
            <a:ext cx="2336800" cy="851297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de-DE" sz="1100" dirty="0">
                <a:solidFill>
                  <a:srgbClr val="1F497D"/>
                </a:solidFill>
                <a:latin typeface="Arial" charset="0"/>
              </a:rPr>
              <a:t>Choose a Single Point Mission and enter the Take-Off operating conditions as well as the required thrust of 145kN</a:t>
            </a:r>
          </a:p>
        </p:txBody>
      </p:sp>
      <p:sp>
        <p:nvSpPr>
          <p:cNvPr id="14" name="Abgerundetes Rechteck 13"/>
          <p:cNvSpPr/>
          <p:nvPr/>
        </p:nvSpPr>
        <p:spPr>
          <a:xfrm>
            <a:off x="6167694" y="1826712"/>
            <a:ext cx="2444404" cy="2349579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de-DE" sz="1100" dirty="0">
                <a:solidFill>
                  <a:srgbClr val="1F497D"/>
                </a:solidFill>
                <a:latin typeface="Arial" charset="0"/>
              </a:rPr>
              <a:t>Run the Single Point Mission and check if the off-design iteration converges. </a:t>
            </a:r>
          </a:p>
          <a:p>
            <a:pPr algn="ctr"/>
            <a:endParaRPr lang="en-US" altLang="de-DE" sz="1100" dirty="0">
              <a:solidFill>
                <a:srgbClr val="1F497D"/>
              </a:solidFill>
              <a:latin typeface="Arial" charset="0"/>
            </a:endParaRPr>
          </a:p>
          <a:p>
            <a:pPr algn="ctr"/>
            <a:r>
              <a:rPr lang="en-US" altLang="de-DE" sz="1100" dirty="0">
                <a:solidFill>
                  <a:srgbClr val="1F497D"/>
                </a:solidFill>
                <a:latin typeface="Arial" charset="0"/>
              </a:rPr>
              <a:t>Close the Mission Windows and go back to the GasTurb14 Main Window. Switch back to the Calculation Mode Design and select Performance. </a:t>
            </a:r>
          </a:p>
          <a:p>
            <a:pPr algn="ctr"/>
            <a:endParaRPr lang="en-US" altLang="de-DE" sz="1100" dirty="0">
              <a:solidFill>
                <a:srgbClr val="1F497D"/>
              </a:solidFill>
              <a:latin typeface="Arial" charset="0"/>
            </a:endParaRPr>
          </a:p>
          <a:p>
            <a:pPr algn="ctr"/>
            <a:r>
              <a:rPr lang="en-US" altLang="de-DE" sz="1100" dirty="0">
                <a:solidFill>
                  <a:srgbClr val="1F497D"/>
                </a:solidFill>
                <a:latin typeface="Arial" charset="0"/>
              </a:rPr>
              <a:t>In the Design Input Window click Optimization and Run.</a:t>
            </a:r>
          </a:p>
        </p:txBody>
      </p:sp>
    </p:spTree>
    <p:extLst>
      <p:ext uri="{BB962C8B-B14F-4D97-AF65-F5344CB8AC3E}">
        <p14:creationId xmlns:p14="http://schemas.microsoft.com/office/powerpoint/2010/main" val="2862305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09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09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09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109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withGroup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109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109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109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09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10952" grpId="0" animBg="1"/>
      <p:bldP spid="210952" grpId="1" animBg="1"/>
      <p:bldP spid="210953" grpId="0" animBg="1"/>
      <p:bldP spid="210953" grpId="1" animBg="1"/>
      <p:bldP spid="210954" grpId="0" animBg="1"/>
      <p:bldP spid="210954" grpId="1" animBg="1"/>
      <p:bldP spid="210955" grpId="0" animBg="1"/>
      <p:bldP spid="13" grpId="0" animBg="1"/>
      <p:bldP spid="13" grpId="1" animBg="1"/>
      <p:bldP spid="14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prechblase_Position" hidden="1">
            <a:extLst>
              <a:ext uri="{FF2B5EF4-FFF2-40B4-BE49-F238E27FC236}">
                <a16:creationId xmlns="" xmlns:a16="http://schemas.microsoft.com/office/drawing/2014/main" id="{7C9126B8-D137-414B-80CE-F8A2B276F2C1}"/>
              </a:ext>
            </a:extLst>
          </p:cNvPr>
          <p:cNvSpPr/>
          <p:nvPr/>
        </p:nvSpPr>
        <p:spPr>
          <a:xfrm>
            <a:off x="5045977" y="5000853"/>
            <a:ext cx="3566121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sp>
        <p:nvSpPr>
          <p:cNvPr id="11" name="Rahmen_Fenstergröße" hidden="1">
            <a:extLst>
              <a:ext uri="{FF2B5EF4-FFF2-40B4-BE49-F238E27FC236}">
                <a16:creationId xmlns="" xmlns:a16="http://schemas.microsoft.com/office/drawing/2014/main" id="{92B012D6-D47C-46B3-BFFB-4A009A9E4E24}"/>
              </a:ext>
            </a:extLst>
          </p:cNvPr>
          <p:cNvSpPr/>
          <p:nvPr/>
        </p:nvSpPr>
        <p:spPr>
          <a:xfrm>
            <a:off x="2161185" y="1252110"/>
            <a:ext cx="6192834" cy="46691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5" name="Grafik 4">
            <a:extLst>
              <a:ext uri="{FF2B5EF4-FFF2-40B4-BE49-F238E27FC236}">
                <a16:creationId xmlns="" xmlns:a16="http://schemas.microsoft.com/office/drawing/2014/main" id="{5999C1A5-A2D5-4F04-B8C8-2016B1B20C8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61185" y="1252109"/>
            <a:ext cx="6192834" cy="46692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graphicFrame>
        <p:nvGraphicFramePr>
          <p:cNvPr id="2" name="Objekt 1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09" name="think-cell Folie" r:id="rId6" imgW="360" imgH="360" progId="">
                  <p:embed/>
                </p:oleObj>
              </mc:Choice>
              <mc:Fallback>
                <p:oleObj name="think-cell Folie" r:id="rId6" imgW="360" imgH="360" progId="">
                  <p:embed/>
                  <p:pic>
                    <p:nvPicPr>
                      <p:cNvPr id="2" name="Objekt 1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914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de-DE"/>
              <a:t>Design and Off-Design Constraints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="" xmlns:a16="http://schemas.microsoft.com/office/drawing/2014/main" id="{D48DCAAC-A8FD-474F-AA52-6A700385E8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2860A-E40C-4A67-BE6A-BCB46337859F}" type="datetime1">
              <a:rPr lang="de-DE" smtClean="0"/>
              <a:t>10.06.2021</a:t>
            </a:fld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="" xmlns:a16="http://schemas.microsoft.com/office/drawing/2014/main" id="{9E270A4C-C565-4F3E-BC50-793F467068B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6D7067-A3EC-48B5-AD33-8A0A08ED16FE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Tutorial: Optimizing a Cycle</a:t>
            </a:r>
            <a:endParaRPr lang="en-US" dirty="0"/>
          </a:p>
        </p:txBody>
      </p:sp>
      <p:sp>
        <p:nvSpPr>
          <p:cNvPr id="219142" name="AutoShape 6"/>
          <p:cNvSpPr>
            <a:spLocks noChangeArrowheads="1"/>
          </p:cNvSpPr>
          <p:nvPr/>
        </p:nvSpPr>
        <p:spPr bwMode="auto">
          <a:xfrm>
            <a:off x="6555295" y="2672551"/>
            <a:ext cx="1657350" cy="542925"/>
          </a:xfrm>
          <a:prstGeom prst="wedgeRoundRectCallout">
            <a:avLst>
              <a:gd name="adj1" fmla="val 36398"/>
              <a:gd name="adj2" fmla="val -117838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altLang="de-DE" sz="1000" dirty="0">
                <a:latin typeface="Arial" charset="0"/>
              </a:rPr>
              <a:t>These dropdown lists are visible only if a mission is defined.</a:t>
            </a:r>
          </a:p>
        </p:txBody>
      </p:sp>
      <p:sp>
        <p:nvSpPr>
          <p:cNvPr id="219143" name="AutoShape 7"/>
          <p:cNvSpPr>
            <a:spLocks noChangeArrowheads="1"/>
          </p:cNvSpPr>
          <p:nvPr/>
        </p:nvSpPr>
        <p:spPr bwMode="auto">
          <a:xfrm>
            <a:off x="6859498" y="1102774"/>
            <a:ext cx="1752600" cy="546100"/>
          </a:xfrm>
          <a:prstGeom prst="wedgeRoundRectCallout">
            <a:avLst>
              <a:gd name="adj1" fmla="val 19329"/>
              <a:gd name="adj2" fmla="val 118541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altLang="de-DE" sz="1000" dirty="0">
                <a:latin typeface="Arial" charset="0"/>
              </a:rPr>
              <a:t>Select “Case 1” to apply the T45 constraint to the off-design condition.</a:t>
            </a:r>
          </a:p>
        </p:txBody>
      </p:sp>
      <p:sp>
        <p:nvSpPr>
          <p:cNvPr id="219144" name="Freeform 8"/>
          <p:cNvSpPr>
            <a:spLocks/>
          </p:cNvSpPr>
          <p:nvPr/>
        </p:nvSpPr>
        <p:spPr bwMode="auto">
          <a:xfrm rot="20239365">
            <a:off x="4375766" y="3546022"/>
            <a:ext cx="138113" cy="211138"/>
          </a:xfrm>
          <a:custGeom>
            <a:avLst/>
            <a:gdLst>
              <a:gd name="T0" fmla="*/ 72 w 138"/>
              <a:gd name="T1" fmla="*/ 0 h 206"/>
              <a:gd name="T2" fmla="*/ 138 w 138"/>
              <a:gd name="T3" fmla="*/ 149 h 206"/>
              <a:gd name="T4" fmla="*/ 88 w 138"/>
              <a:gd name="T5" fmla="*/ 138 h 206"/>
              <a:gd name="T6" fmla="*/ 89 w 138"/>
              <a:gd name="T7" fmla="*/ 206 h 206"/>
              <a:gd name="T8" fmla="*/ 56 w 138"/>
              <a:gd name="T9" fmla="*/ 206 h 206"/>
              <a:gd name="T10" fmla="*/ 55 w 138"/>
              <a:gd name="T11" fmla="*/ 138 h 206"/>
              <a:gd name="T12" fmla="*/ 0 w 138"/>
              <a:gd name="T13" fmla="*/ 149 h 206"/>
              <a:gd name="T14" fmla="*/ 72 w 138"/>
              <a:gd name="T15" fmla="*/ 0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8" h="206">
                <a:moveTo>
                  <a:pt x="72" y="0"/>
                </a:moveTo>
                <a:lnTo>
                  <a:pt x="138" y="149"/>
                </a:lnTo>
                <a:lnTo>
                  <a:pt x="88" y="138"/>
                </a:lnTo>
                <a:lnTo>
                  <a:pt x="89" y="206"/>
                </a:lnTo>
                <a:lnTo>
                  <a:pt x="56" y="206"/>
                </a:lnTo>
                <a:lnTo>
                  <a:pt x="55" y="138"/>
                </a:lnTo>
                <a:lnTo>
                  <a:pt x="0" y="149"/>
                </a:lnTo>
                <a:lnTo>
                  <a:pt x="72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19146" name="AutoShape 10"/>
          <p:cNvSpPr>
            <a:spLocks noChangeArrowheads="1"/>
          </p:cNvSpPr>
          <p:nvPr/>
        </p:nvSpPr>
        <p:spPr bwMode="auto">
          <a:xfrm>
            <a:off x="4856410" y="1102774"/>
            <a:ext cx="904875" cy="447675"/>
          </a:xfrm>
          <a:prstGeom prst="wedgeRoundRectCallout">
            <a:avLst>
              <a:gd name="adj1" fmla="val -119296"/>
              <a:gd name="adj2" fmla="val 61347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altLang="de-DE" sz="1000">
                <a:latin typeface="Arial" charset="0"/>
              </a:rPr>
              <a:t>Click Constraints</a:t>
            </a:r>
          </a:p>
        </p:txBody>
      </p:sp>
    </p:spTree>
    <p:extLst>
      <p:ext uri="{BB962C8B-B14F-4D97-AF65-F5344CB8AC3E}">
        <p14:creationId xmlns:p14="http://schemas.microsoft.com/office/powerpoint/2010/main" val="1486606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9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219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19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219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2.59259E-6 L -0.18125 -0.25949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2191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063" y="-12986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19142" grpId="0" animBg="1"/>
      <p:bldP spid="219142" grpId="1" animBg="1"/>
      <p:bldP spid="219143" grpId="0" animBg="1"/>
      <p:bldP spid="219144" grpId="0" animBg="1"/>
      <p:bldP spid="219144" grpId="1" animBg="1"/>
      <p:bldP spid="219146" grpId="0" animBg="1"/>
      <p:bldP spid="219146" grpId="1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prechblase_Position" hidden="1">
            <a:extLst>
              <a:ext uri="{FF2B5EF4-FFF2-40B4-BE49-F238E27FC236}">
                <a16:creationId xmlns="" xmlns:a16="http://schemas.microsoft.com/office/drawing/2014/main" id="{76DAA59D-BD54-4DFE-8CCF-88586CC63B2D}"/>
              </a:ext>
            </a:extLst>
          </p:cNvPr>
          <p:cNvSpPr/>
          <p:nvPr/>
        </p:nvSpPr>
        <p:spPr>
          <a:xfrm>
            <a:off x="5045977" y="5000853"/>
            <a:ext cx="3566121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sp>
        <p:nvSpPr>
          <p:cNvPr id="9" name="Rahmen_Fenstergröße" hidden="1">
            <a:extLst>
              <a:ext uri="{FF2B5EF4-FFF2-40B4-BE49-F238E27FC236}">
                <a16:creationId xmlns="" xmlns:a16="http://schemas.microsoft.com/office/drawing/2014/main" id="{FCEFAE64-EFDE-4EA2-8D62-895302A1923F}"/>
              </a:ext>
            </a:extLst>
          </p:cNvPr>
          <p:cNvSpPr/>
          <p:nvPr/>
        </p:nvSpPr>
        <p:spPr>
          <a:xfrm>
            <a:off x="2161185" y="1252110"/>
            <a:ext cx="6192834" cy="46691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4" name="Grafik 3">
            <a:extLst>
              <a:ext uri="{FF2B5EF4-FFF2-40B4-BE49-F238E27FC236}">
                <a16:creationId xmlns="" xmlns:a16="http://schemas.microsoft.com/office/drawing/2014/main" id="{24D4DAA7-E290-41A8-96C0-0BF704E44D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61185" y="1252109"/>
            <a:ext cx="6192834" cy="46692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graphicFrame>
        <p:nvGraphicFramePr>
          <p:cNvPr id="2" name="Objekt 1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33" name="think-cell Folie" r:id="rId5" imgW="360" imgH="360" progId="">
                  <p:embed/>
                </p:oleObj>
              </mc:Choice>
              <mc:Fallback>
                <p:oleObj name="think-cell Folie" r:id="rId5" imgW="360" imgH="360" progId="">
                  <p:embed/>
                  <p:pic>
                    <p:nvPicPr>
                      <p:cNvPr id="2" name="Objekt 1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709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de-DE"/>
              <a:t>After the Optimization Run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="" xmlns:a16="http://schemas.microsoft.com/office/drawing/2014/main" id="{5C21CCCA-6AC5-4845-B524-4D46536E44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D5796-371A-4EC6-9F26-87C21AB42E56}" type="datetime1">
              <a:rPr lang="de-DE" smtClean="0"/>
              <a:t>10.06.2021</a:t>
            </a:fld>
            <a:endParaRPr lang="en-US"/>
          </a:p>
        </p:txBody>
      </p:sp>
      <p:sp>
        <p:nvSpPr>
          <p:cNvPr id="5" name="Foliennummernplatzhalter 4">
            <a:extLst>
              <a:ext uri="{FF2B5EF4-FFF2-40B4-BE49-F238E27FC236}">
                <a16:creationId xmlns="" xmlns:a16="http://schemas.microsoft.com/office/drawing/2014/main" id="{0700F3E4-4E52-4B4E-B620-7B746F22FBC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6D7067-A3EC-48B5-AD33-8A0A08ED16FE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8" name="Fußzeilenplatzhalt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Tutorial: Optimizing a Cycle</a:t>
            </a:r>
            <a:endParaRPr lang="en-US" dirty="0"/>
          </a:p>
        </p:txBody>
      </p:sp>
      <p:sp>
        <p:nvSpPr>
          <p:cNvPr id="217094" name="Freeform 6"/>
          <p:cNvSpPr>
            <a:spLocks/>
          </p:cNvSpPr>
          <p:nvPr/>
        </p:nvSpPr>
        <p:spPr bwMode="auto">
          <a:xfrm rot="20239365">
            <a:off x="5048499" y="4952999"/>
            <a:ext cx="138113" cy="211138"/>
          </a:xfrm>
          <a:custGeom>
            <a:avLst/>
            <a:gdLst>
              <a:gd name="T0" fmla="*/ 72 w 138"/>
              <a:gd name="T1" fmla="*/ 0 h 206"/>
              <a:gd name="T2" fmla="*/ 138 w 138"/>
              <a:gd name="T3" fmla="*/ 149 h 206"/>
              <a:gd name="T4" fmla="*/ 88 w 138"/>
              <a:gd name="T5" fmla="*/ 138 h 206"/>
              <a:gd name="T6" fmla="*/ 89 w 138"/>
              <a:gd name="T7" fmla="*/ 206 h 206"/>
              <a:gd name="T8" fmla="*/ 56 w 138"/>
              <a:gd name="T9" fmla="*/ 206 h 206"/>
              <a:gd name="T10" fmla="*/ 55 w 138"/>
              <a:gd name="T11" fmla="*/ 138 h 206"/>
              <a:gd name="T12" fmla="*/ 0 w 138"/>
              <a:gd name="T13" fmla="*/ 149 h 206"/>
              <a:gd name="T14" fmla="*/ 72 w 138"/>
              <a:gd name="T15" fmla="*/ 0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8" h="206">
                <a:moveTo>
                  <a:pt x="72" y="0"/>
                </a:moveTo>
                <a:lnTo>
                  <a:pt x="138" y="149"/>
                </a:lnTo>
                <a:lnTo>
                  <a:pt x="88" y="138"/>
                </a:lnTo>
                <a:lnTo>
                  <a:pt x="89" y="206"/>
                </a:lnTo>
                <a:lnTo>
                  <a:pt x="56" y="206"/>
                </a:lnTo>
                <a:lnTo>
                  <a:pt x="55" y="138"/>
                </a:lnTo>
                <a:lnTo>
                  <a:pt x="0" y="149"/>
                </a:lnTo>
                <a:lnTo>
                  <a:pt x="72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91096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7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0 L -0.27795 -0.25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2170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906" y="-1250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17094" grpId="0" animBg="1"/>
      <p:bldP spid="217094" grpId="1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prechblase_Position" hidden="1">
            <a:extLst>
              <a:ext uri="{FF2B5EF4-FFF2-40B4-BE49-F238E27FC236}">
                <a16:creationId xmlns="" xmlns:a16="http://schemas.microsoft.com/office/drawing/2014/main" id="{DA3ECC6E-9AAC-4B6C-915E-213244203DDA}"/>
              </a:ext>
            </a:extLst>
          </p:cNvPr>
          <p:cNvSpPr/>
          <p:nvPr/>
        </p:nvSpPr>
        <p:spPr>
          <a:xfrm>
            <a:off x="5045977" y="5000853"/>
            <a:ext cx="3566121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sp>
        <p:nvSpPr>
          <p:cNvPr id="18" name="Rahmen_Fenstergröße" hidden="1">
            <a:extLst>
              <a:ext uri="{FF2B5EF4-FFF2-40B4-BE49-F238E27FC236}">
                <a16:creationId xmlns="" xmlns:a16="http://schemas.microsoft.com/office/drawing/2014/main" id="{7DEE091E-BB1C-4531-A946-7B4540673600}"/>
              </a:ext>
            </a:extLst>
          </p:cNvPr>
          <p:cNvSpPr/>
          <p:nvPr/>
        </p:nvSpPr>
        <p:spPr>
          <a:xfrm>
            <a:off x="2161185" y="1252110"/>
            <a:ext cx="6192834" cy="46691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4" name="Grafik 3">
            <a:extLst>
              <a:ext uri="{FF2B5EF4-FFF2-40B4-BE49-F238E27FC236}">
                <a16:creationId xmlns="" xmlns:a16="http://schemas.microsoft.com/office/drawing/2014/main" id="{024BEBC6-6D32-48F0-A3DA-AC4570EB5A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63093" y="1253547"/>
            <a:ext cx="6190926" cy="4667762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graphicFrame>
        <p:nvGraphicFramePr>
          <p:cNvPr id="2" name="Objekt 1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57" name="think-cell Folie" r:id="rId5" imgW="360" imgH="360" progId="">
                  <p:embed/>
                </p:oleObj>
              </mc:Choice>
              <mc:Fallback>
                <p:oleObj name="think-cell Folie" r:id="rId5" imgW="360" imgH="360" progId="">
                  <p:embed/>
                  <p:pic>
                    <p:nvPicPr>
                      <p:cNvPr id="2" name="Objekt 1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299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de-DE"/>
              <a:t>The Cycle Design Point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="" xmlns:a16="http://schemas.microsoft.com/office/drawing/2014/main" id="{E0AB03E5-FDDA-4032-B528-0637E30FC5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F72CC-905A-4A53-859D-B4A027F24E46}" type="datetime1">
              <a:rPr lang="de-DE" smtClean="0"/>
              <a:t>10.06.2021</a:t>
            </a:fld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="" xmlns:a16="http://schemas.microsoft.com/office/drawing/2014/main" id="{233F1639-63C3-454D-B0A0-FEFADB9D674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6D7067-A3EC-48B5-AD33-8A0A08ED16FE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Tutorial: Optimizing a Cycle</a:t>
            </a:r>
            <a:endParaRPr lang="en-US" dirty="0"/>
          </a:p>
        </p:txBody>
      </p:sp>
      <p:sp>
        <p:nvSpPr>
          <p:cNvPr id="212999" name="Oval 7"/>
          <p:cNvSpPr>
            <a:spLocks noChangeArrowheads="1"/>
          </p:cNvSpPr>
          <p:nvPr/>
        </p:nvSpPr>
        <p:spPr bwMode="auto">
          <a:xfrm>
            <a:off x="5586981" y="4532312"/>
            <a:ext cx="657225" cy="200025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lt1"/>
              </a:solidFill>
            </a:endParaRPr>
          </a:p>
        </p:txBody>
      </p:sp>
      <p:sp>
        <p:nvSpPr>
          <p:cNvPr id="213000" name="Oval 8"/>
          <p:cNvSpPr>
            <a:spLocks noChangeArrowheads="1"/>
          </p:cNvSpPr>
          <p:nvPr/>
        </p:nvSpPr>
        <p:spPr bwMode="auto">
          <a:xfrm>
            <a:off x="4494970" y="3230373"/>
            <a:ext cx="657225" cy="200025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lt1"/>
              </a:solidFill>
            </a:endParaRPr>
          </a:p>
        </p:txBody>
      </p:sp>
      <p:sp>
        <p:nvSpPr>
          <p:cNvPr id="213001" name="Oval 9"/>
          <p:cNvSpPr>
            <a:spLocks noChangeArrowheads="1"/>
          </p:cNvSpPr>
          <p:nvPr/>
        </p:nvSpPr>
        <p:spPr bwMode="auto">
          <a:xfrm>
            <a:off x="7133207" y="1946275"/>
            <a:ext cx="657225" cy="200025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lt1"/>
              </a:solidFill>
            </a:endParaRPr>
          </a:p>
        </p:txBody>
      </p:sp>
      <p:sp>
        <p:nvSpPr>
          <p:cNvPr id="213002" name="AutoShape 10"/>
          <p:cNvSpPr>
            <a:spLocks noChangeArrowheads="1"/>
          </p:cNvSpPr>
          <p:nvPr/>
        </p:nvSpPr>
        <p:spPr bwMode="auto">
          <a:xfrm>
            <a:off x="6325169" y="5227637"/>
            <a:ext cx="1895475" cy="276225"/>
          </a:xfrm>
          <a:prstGeom prst="wedgeRoundRectCallout">
            <a:avLst>
              <a:gd name="adj1" fmla="val -61389"/>
              <a:gd name="adj2" fmla="val -238505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altLang="de-DE" sz="900" i="1" dirty="0">
                <a:latin typeface="Arial" charset="0"/>
              </a:rPr>
              <a:t>LPT Pressure Ratio &lt;=12</a:t>
            </a:r>
          </a:p>
        </p:txBody>
      </p:sp>
      <p:sp>
        <p:nvSpPr>
          <p:cNvPr id="213003" name="AutoShape 11"/>
          <p:cNvSpPr>
            <a:spLocks noChangeArrowheads="1"/>
          </p:cNvSpPr>
          <p:nvPr/>
        </p:nvSpPr>
        <p:spPr bwMode="auto">
          <a:xfrm>
            <a:off x="5334758" y="3741548"/>
            <a:ext cx="1114425" cy="657225"/>
          </a:xfrm>
          <a:prstGeom prst="wedgeRoundRectCallout">
            <a:avLst>
              <a:gd name="adj1" fmla="val -73648"/>
              <a:gd name="adj2" fmla="val -100241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altLang="de-DE" sz="900" i="1" dirty="0">
                <a:latin typeface="Arial" charset="0"/>
              </a:rPr>
              <a:t>T45 is not constrained at the cycle design point</a:t>
            </a:r>
          </a:p>
        </p:txBody>
      </p:sp>
      <p:sp>
        <p:nvSpPr>
          <p:cNvPr id="213004" name="AutoShape 12"/>
          <p:cNvSpPr>
            <a:spLocks noChangeArrowheads="1"/>
          </p:cNvSpPr>
          <p:nvPr/>
        </p:nvSpPr>
        <p:spPr bwMode="auto">
          <a:xfrm>
            <a:off x="7107148" y="2523364"/>
            <a:ext cx="1504950" cy="276225"/>
          </a:xfrm>
          <a:prstGeom prst="wedgeRoundRectCallout">
            <a:avLst>
              <a:gd name="adj1" fmla="val -28479"/>
              <a:gd name="adj2" fmla="val -173926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altLang="de-DE" sz="900" i="1" dirty="0">
                <a:latin typeface="Arial" charset="0"/>
              </a:rPr>
              <a:t>Net Thrust &gt;= 31 </a:t>
            </a:r>
            <a:r>
              <a:rPr lang="en-US" altLang="de-DE" sz="900" i="1" dirty="0" err="1">
                <a:latin typeface="Arial" charset="0"/>
              </a:rPr>
              <a:t>kN</a:t>
            </a:r>
            <a:endParaRPr lang="en-US" altLang="de-DE" sz="900" i="1" dirty="0">
              <a:latin typeface="Arial" charset="0"/>
            </a:endParaRPr>
          </a:p>
        </p:txBody>
      </p:sp>
      <p:sp>
        <p:nvSpPr>
          <p:cNvPr id="213005" name="Freeform 13"/>
          <p:cNvSpPr>
            <a:spLocks/>
          </p:cNvSpPr>
          <p:nvPr/>
        </p:nvSpPr>
        <p:spPr bwMode="auto">
          <a:xfrm rot="20239365">
            <a:off x="3956801" y="1524573"/>
            <a:ext cx="138113" cy="211138"/>
          </a:xfrm>
          <a:custGeom>
            <a:avLst/>
            <a:gdLst>
              <a:gd name="T0" fmla="*/ 72 w 138"/>
              <a:gd name="T1" fmla="*/ 0 h 206"/>
              <a:gd name="T2" fmla="*/ 138 w 138"/>
              <a:gd name="T3" fmla="*/ 149 h 206"/>
              <a:gd name="T4" fmla="*/ 88 w 138"/>
              <a:gd name="T5" fmla="*/ 138 h 206"/>
              <a:gd name="T6" fmla="*/ 89 w 138"/>
              <a:gd name="T7" fmla="*/ 206 h 206"/>
              <a:gd name="T8" fmla="*/ 56 w 138"/>
              <a:gd name="T9" fmla="*/ 206 h 206"/>
              <a:gd name="T10" fmla="*/ 55 w 138"/>
              <a:gd name="T11" fmla="*/ 138 h 206"/>
              <a:gd name="T12" fmla="*/ 0 w 138"/>
              <a:gd name="T13" fmla="*/ 149 h 206"/>
              <a:gd name="T14" fmla="*/ 72 w 138"/>
              <a:gd name="T15" fmla="*/ 0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8" h="206">
                <a:moveTo>
                  <a:pt x="72" y="0"/>
                </a:moveTo>
                <a:lnTo>
                  <a:pt x="138" y="149"/>
                </a:lnTo>
                <a:lnTo>
                  <a:pt x="88" y="138"/>
                </a:lnTo>
                <a:lnTo>
                  <a:pt x="89" y="206"/>
                </a:lnTo>
                <a:lnTo>
                  <a:pt x="56" y="206"/>
                </a:lnTo>
                <a:lnTo>
                  <a:pt x="55" y="138"/>
                </a:lnTo>
                <a:lnTo>
                  <a:pt x="0" y="149"/>
                </a:lnTo>
                <a:lnTo>
                  <a:pt x="72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5" name="Oval 14"/>
          <p:cNvSpPr>
            <a:spLocks noChangeArrowheads="1"/>
          </p:cNvSpPr>
          <p:nvPr/>
        </p:nvSpPr>
        <p:spPr bwMode="auto">
          <a:xfrm>
            <a:off x="7031221" y="2025500"/>
            <a:ext cx="1070361" cy="200025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lt1"/>
              </a:solidFill>
            </a:endParaRPr>
          </a:p>
        </p:txBody>
      </p:sp>
      <p:sp>
        <p:nvSpPr>
          <p:cNvPr id="17" name="Abgerundetes Rechteck 16"/>
          <p:cNvSpPr/>
          <p:nvPr/>
        </p:nvSpPr>
        <p:spPr>
          <a:xfrm>
            <a:off x="3860020" y="1827781"/>
            <a:ext cx="2973937" cy="122586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de-DE" sz="1100" dirty="0">
                <a:solidFill>
                  <a:srgbClr val="1F497D"/>
                </a:solidFill>
                <a:latin typeface="Arial" charset="0"/>
              </a:rPr>
              <a:t>The SFC was previously 16,6.</a:t>
            </a:r>
          </a:p>
          <a:p>
            <a:pPr algn="ctr"/>
            <a:r>
              <a:rPr lang="en-US" altLang="de-DE" sz="1100" dirty="0">
                <a:solidFill>
                  <a:srgbClr val="1F497D"/>
                </a:solidFill>
                <a:latin typeface="Arial" charset="0"/>
              </a:rPr>
              <a:t>Single Point Optimization yielded 15,8. </a:t>
            </a:r>
          </a:p>
          <a:p>
            <a:pPr algn="ctr"/>
            <a:r>
              <a:rPr lang="en-US" altLang="de-DE" sz="1100" dirty="0">
                <a:solidFill>
                  <a:srgbClr val="1F497D"/>
                </a:solidFill>
                <a:latin typeface="Arial" charset="0"/>
              </a:rPr>
              <a:t>but T45 at Hot Day Take-Off was 1351K.</a:t>
            </a:r>
          </a:p>
          <a:p>
            <a:pPr algn="ctr"/>
            <a:endParaRPr lang="en-US" altLang="de-DE" sz="1100" dirty="0">
              <a:solidFill>
                <a:srgbClr val="1F497D"/>
              </a:solidFill>
              <a:latin typeface="Arial" charset="0"/>
            </a:endParaRPr>
          </a:p>
          <a:p>
            <a:pPr algn="ctr"/>
            <a:r>
              <a:rPr lang="en-US" altLang="de-DE" sz="1100" dirty="0">
                <a:solidFill>
                  <a:srgbClr val="1F497D"/>
                </a:solidFill>
                <a:latin typeface="Arial" charset="0"/>
              </a:rPr>
              <a:t>With additional constraint for Off Design (T45 &lt;= 1300K), SFC is reduced by 3.9%.</a:t>
            </a:r>
          </a:p>
        </p:txBody>
      </p:sp>
    </p:spTree>
    <p:extLst>
      <p:ext uri="{BB962C8B-B14F-4D97-AF65-F5344CB8AC3E}">
        <p14:creationId xmlns:p14="http://schemas.microsoft.com/office/powerpoint/2010/main" val="476232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29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130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130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130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with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130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130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1" dur="500"/>
                                        <p:tgtEl>
                                          <p:spTgt spid="2130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3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4" dur="500"/>
                                        <p:tgtEl>
                                          <p:spTgt spid="2130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3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7" dur="500"/>
                                        <p:tgtEl>
                                          <p:spTgt spid="2130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3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0" dur="500"/>
                                        <p:tgtEl>
                                          <p:spTgt spid="2130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3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3" dur="500"/>
                                        <p:tgtEl>
                                          <p:spTgt spid="2129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2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6" dur="500"/>
                                        <p:tgtEl>
                                          <p:spTgt spid="2130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3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2130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0 L -0.17395 0.00324 " pathEditMode="relative" rAng="0" ptsTypes="AA">
                                      <p:cBhvr>
                                        <p:cTn id="61" dur="2000" fill="hold"/>
                                        <p:tgtEl>
                                          <p:spTgt spid="2130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698" y="162"/>
                                    </p:animMotion>
                                  </p:childTnLst>
                                </p:cTn>
                              </p:par>
                              <p:par>
                                <p:cTn id="6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12999" grpId="0" animBg="1"/>
      <p:bldP spid="212999" grpId="1" animBg="1"/>
      <p:bldP spid="213000" grpId="0" animBg="1"/>
      <p:bldP spid="213000" grpId="1" animBg="1"/>
      <p:bldP spid="213001" grpId="0" animBg="1"/>
      <p:bldP spid="213001" grpId="1" animBg="1"/>
      <p:bldP spid="213002" grpId="0" animBg="1"/>
      <p:bldP spid="213002" grpId="1" animBg="1"/>
      <p:bldP spid="213003" grpId="0" animBg="1"/>
      <p:bldP spid="213003" grpId="1" animBg="1"/>
      <p:bldP spid="213004" grpId="0" animBg="1"/>
      <p:bldP spid="213004" grpId="1" animBg="1"/>
      <p:bldP spid="213005" grpId="0" animBg="1"/>
      <p:bldP spid="213005" grpId="1" animBg="1"/>
      <p:bldP spid="15" grpId="0" animBg="1"/>
      <p:bldP spid="1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ahmen_Fenstergröße" hidden="1">
            <a:extLst>
              <a:ext uri="{FF2B5EF4-FFF2-40B4-BE49-F238E27FC236}">
                <a16:creationId xmlns="" xmlns:a16="http://schemas.microsoft.com/office/drawing/2014/main" id="{9CB3739E-C851-4658-9785-9AFE390A6FE9}"/>
              </a:ext>
            </a:extLst>
          </p:cNvPr>
          <p:cNvSpPr/>
          <p:nvPr/>
        </p:nvSpPr>
        <p:spPr>
          <a:xfrm>
            <a:off x="2161185" y="1252110"/>
            <a:ext cx="6192834" cy="46691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9" name="Sprechblase_Position" hidden="1">
            <a:extLst>
              <a:ext uri="{FF2B5EF4-FFF2-40B4-BE49-F238E27FC236}">
                <a16:creationId xmlns="" xmlns:a16="http://schemas.microsoft.com/office/drawing/2014/main" id="{3C2DB4AD-C0A9-4D09-9B39-E5A42B995B06}"/>
              </a:ext>
            </a:extLst>
          </p:cNvPr>
          <p:cNvSpPr/>
          <p:nvPr/>
        </p:nvSpPr>
        <p:spPr>
          <a:xfrm>
            <a:off x="5045977" y="5000853"/>
            <a:ext cx="3566121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pic>
        <p:nvPicPr>
          <p:cNvPr id="6" name="Grafik 5">
            <a:extLst>
              <a:ext uri="{FF2B5EF4-FFF2-40B4-BE49-F238E27FC236}">
                <a16:creationId xmlns="" xmlns:a16="http://schemas.microsoft.com/office/drawing/2014/main" id="{9BAEB543-3F55-4CCF-956D-9702DDE930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61185" y="1252109"/>
            <a:ext cx="6192832" cy="4669199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graphicFrame>
        <p:nvGraphicFramePr>
          <p:cNvPr id="4" name="Objekt 3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7" name="think-cell Folie" r:id="rId5" imgW="360" imgH="360" progId="">
                  <p:embed/>
                </p:oleObj>
              </mc:Choice>
              <mc:Fallback>
                <p:oleObj name="think-cell Folie" r:id="rId5" imgW="360" imgH="360" progId="">
                  <p:embed/>
                  <p:pic>
                    <p:nvPicPr>
                      <p:cNvPr id="4" name="Objekt 3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 Need Some Data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="" xmlns:a16="http://schemas.microsoft.com/office/drawing/2014/main" id="{1636B62F-296E-4FCB-9E9D-A4DA2BC75C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29AD2-169D-4190-96D1-413993BFD8D0}" type="datetime1">
              <a:rPr lang="de-DE" smtClean="0"/>
              <a:t>10.06.2021</a:t>
            </a:fld>
            <a:endParaRPr lang="en-US"/>
          </a:p>
        </p:txBody>
      </p:sp>
      <p:sp>
        <p:nvSpPr>
          <p:cNvPr id="5" name="Foliennummernplatzhalter 4">
            <a:extLst>
              <a:ext uri="{FF2B5EF4-FFF2-40B4-BE49-F238E27FC236}">
                <a16:creationId xmlns="" xmlns:a16="http://schemas.microsoft.com/office/drawing/2014/main" id="{02CFECE3-81E9-4FAE-8719-C657A16905F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6D7067-A3EC-48B5-AD33-8A0A08ED16FE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Tutorial: Optimizing a Cycle</a:t>
            </a:r>
            <a:endParaRPr lang="en-US" dirty="0"/>
          </a:p>
        </p:txBody>
      </p:sp>
      <p:sp>
        <p:nvSpPr>
          <p:cNvPr id="14342" name="Freeform 6"/>
          <p:cNvSpPr>
            <a:spLocks/>
          </p:cNvSpPr>
          <p:nvPr/>
        </p:nvSpPr>
        <p:spPr bwMode="auto">
          <a:xfrm rot="20239365">
            <a:off x="8134846" y="3948052"/>
            <a:ext cx="138113" cy="211138"/>
          </a:xfrm>
          <a:custGeom>
            <a:avLst/>
            <a:gdLst>
              <a:gd name="T0" fmla="*/ 72 w 138"/>
              <a:gd name="T1" fmla="*/ 0 h 206"/>
              <a:gd name="T2" fmla="*/ 138 w 138"/>
              <a:gd name="T3" fmla="*/ 149 h 206"/>
              <a:gd name="T4" fmla="*/ 88 w 138"/>
              <a:gd name="T5" fmla="*/ 138 h 206"/>
              <a:gd name="T6" fmla="*/ 89 w 138"/>
              <a:gd name="T7" fmla="*/ 206 h 206"/>
              <a:gd name="T8" fmla="*/ 56 w 138"/>
              <a:gd name="T9" fmla="*/ 206 h 206"/>
              <a:gd name="T10" fmla="*/ 55 w 138"/>
              <a:gd name="T11" fmla="*/ 138 h 206"/>
              <a:gd name="T12" fmla="*/ 0 w 138"/>
              <a:gd name="T13" fmla="*/ 149 h 206"/>
              <a:gd name="T14" fmla="*/ 72 w 138"/>
              <a:gd name="T15" fmla="*/ 0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8" h="206">
                <a:moveTo>
                  <a:pt x="72" y="0"/>
                </a:moveTo>
                <a:lnTo>
                  <a:pt x="138" y="149"/>
                </a:lnTo>
                <a:lnTo>
                  <a:pt x="88" y="138"/>
                </a:lnTo>
                <a:lnTo>
                  <a:pt x="89" y="206"/>
                </a:lnTo>
                <a:lnTo>
                  <a:pt x="56" y="206"/>
                </a:lnTo>
                <a:lnTo>
                  <a:pt x="55" y="138"/>
                </a:lnTo>
                <a:lnTo>
                  <a:pt x="0" y="149"/>
                </a:lnTo>
                <a:lnTo>
                  <a:pt x="72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AutoShape 7"/>
          <p:cNvSpPr>
            <a:spLocks noChangeArrowheads="1"/>
          </p:cNvSpPr>
          <p:nvPr/>
        </p:nvSpPr>
        <p:spPr bwMode="auto">
          <a:xfrm>
            <a:off x="5794108" y="2346251"/>
            <a:ext cx="1188707" cy="352425"/>
          </a:xfrm>
          <a:prstGeom prst="wedgeRoundRectCallout">
            <a:avLst>
              <a:gd name="adj1" fmla="val -58762"/>
              <a:gd name="adj2" fmla="val 164414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Select the engine model</a:t>
            </a:r>
          </a:p>
        </p:txBody>
      </p:sp>
      <p:sp>
        <p:nvSpPr>
          <p:cNvPr id="15" name="AutoShape 7"/>
          <p:cNvSpPr>
            <a:spLocks noChangeArrowheads="1"/>
          </p:cNvSpPr>
          <p:nvPr/>
        </p:nvSpPr>
        <p:spPr bwMode="auto">
          <a:xfrm>
            <a:off x="7165310" y="4353707"/>
            <a:ext cx="1188707" cy="352425"/>
          </a:xfrm>
          <a:prstGeom prst="wedgeRoundRectCallout">
            <a:avLst>
              <a:gd name="adj1" fmla="val -58762"/>
              <a:gd name="adj2" fmla="val 164414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Open the engine model</a:t>
            </a:r>
          </a:p>
        </p:txBody>
      </p:sp>
    </p:spTree>
    <p:extLst>
      <p:ext uri="{BB962C8B-B14F-4D97-AF65-F5344CB8AC3E}">
        <p14:creationId xmlns:p14="http://schemas.microsoft.com/office/powerpoint/2010/main" val="1386998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56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2.22222E-6 L -0.27465 -0.11528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733" y="-5764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49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7465 -0.11528 L -0.15625 0.18056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20" y="14792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4342" grpId="0" animBg="1"/>
      <p:bldP spid="14342" grpId="1" animBg="1"/>
      <p:bldP spid="14342" grpId="2" animBg="1"/>
      <p:bldP spid="14" grpId="0" animBg="1"/>
      <p:bldP spid="14" grpId="1" animBg="1"/>
      <p:bldP spid="1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ahmen_Fenstergröße" hidden="1">
            <a:extLst>
              <a:ext uri="{FF2B5EF4-FFF2-40B4-BE49-F238E27FC236}">
                <a16:creationId xmlns="" xmlns:a16="http://schemas.microsoft.com/office/drawing/2014/main" id="{7B7262FA-7B93-4470-9A3B-F5F1E135821D}"/>
              </a:ext>
            </a:extLst>
          </p:cNvPr>
          <p:cNvSpPr/>
          <p:nvPr/>
        </p:nvSpPr>
        <p:spPr>
          <a:xfrm>
            <a:off x="2161185" y="1252110"/>
            <a:ext cx="6192834" cy="46691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2" name="Sprechblase_Position" hidden="1">
            <a:extLst>
              <a:ext uri="{FF2B5EF4-FFF2-40B4-BE49-F238E27FC236}">
                <a16:creationId xmlns="" xmlns:a16="http://schemas.microsoft.com/office/drawing/2014/main" id="{35632669-916A-42B0-ADE0-3757441CEBCE}"/>
              </a:ext>
            </a:extLst>
          </p:cNvPr>
          <p:cNvSpPr/>
          <p:nvPr/>
        </p:nvSpPr>
        <p:spPr>
          <a:xfrm>
            <a:off x="5045977" y="5000853"/>
            <a:ext cx="3566121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="" xmlns:a16="http://schemas.microsoft.com/office/drawing/2014/main" id="{A3D1117F-5194-44CB-AF40-C4BE2A9D5E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1185" y="1252110"/>
            <a:ext cx="6192834" cy="46692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Hot Day </a:t>
            </a:r>
            <a:r>
              <a:rPr lang="de-DE" dirty="0" err="1"/>
              <a:t>Sea</a:t>
            </a:r>
            <a:r>
              <a:rPr lang="de-DE" dirty="0"/>
              <a:t> Level Take-Off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="" xmlns:a16="http://schemas.microsoft.com/office/drawing/2014/main" id="{50F5F414-1D70-4166-A158-3F8268CDC9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A28C3-1578-44AF-96BC-E6004B7174C7}" type="datetime1">
              <a:rPr lang="de-DE" smtClean="0"/>
              <a:t>10.06.2021</a:t>
            </a:fld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="" xmlns:a16="http://schemas.microsoft.com/office/drawing/2014/main" id="{3846381E-DFE5-4F67-AF17-97C4145D412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6D7067-A3EC-48B5-AD33-8A0A08ED16FE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Tutorial: Optimizing a Cycle</a:t>
            </a:r>
            <a:endParaRPr lang="en-US" dirty="0"/>
          </a:p>
        </p:txBody>
      </p:sp>
      <p:sp>
        <p:nvSpPr>
          <p:cNvPr id="7" name="Oval 9"/>
          <p:cNvSpPr>
            <a:spLocks noChangeArrowheads="1"/>
          </p:cNvSpPr>
          <p:nvPr/>
        </p:nvSpPr>
        <p:spPr bwMode="auto">
          <a:xfrm>
            <a:off x="4520758" y="3233964"/>
            <a:ext cx="657225" cy="200025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lt1"/>
              </a:solidFill>
            </a:endParaRPr>
          </a:p>
        </p:txBody>
      </p:sp>
      <p:sp>
        <p:nvSpPr>
          <p:cNvPr id="8" name="AutoShape 12"/>
          <p:cNvSpPr>
            <a:spLocks noChangeArrowheads="1"/>
          </p:cNvSpPr>
          <p:nvPr/>
        </p:nvSpPr>
        <p:spPr bwMode="auto">
          <a:xfrm>
            <a:off x="5360546" y="3754664"/>
            <a:ext cx="1104900" cy="276225"/>
          </a:xfrm>
          <a:prstGeom prst="wedgeRoundRectCallout">
            <a:avLst>
              <a:gd name="adj1" fmla="val -73852"/>
              <a:gd name="adj2" fmla="val -169542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altLang="de-DE" sz="1000" i="1">
                <a:latin typeface="Arial" charset="0"/>
              </a:rPr>
              <a:t>T45 &lt;=1300K</a:t>
            </a:r>
          </a:p>
        </p:txBody>
      </p:sp>
      <p:sp>
        <p:nvSpPr>
          <p:cNvPr id="9" name="Oval 14"/>
          <p:cNvSpPr>
            <a:spLocks noChangeArrowheads="1"/>
          </p:cNvSpPr>
          <p:nvPr/>
        </p:nvSpPr>
        <p:spPr bwMode="auto">
          <a:xfrm>
            <a:off x="2257832" y="1164290"/>
            <a:ext cx="2891576" cy="381964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lt1"/>
              </a:solidFill>
            </a:endParaRPr>
          </a:p>
        </p:txBody>
      </p:sp>
      <p:sp>
        <p:nvSpPr>
          <p:cNvPr id="11" name="Abgerundetes Rechteck 10"/>
          <p:cNvSpPr/>
          <p:nvPr/>
        </p:nvSpPr>
        <p:spPr>
          <a:xfrm>
            <a:off x="7067550" y="5678269"/>
            <a:ext cx="1771650" cy="664012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 charset="0"/>
              </a:rPr>
              <a:t>This slide ends the </a:t>
            </a:r>
          </a:p>
          <a:p>
            <a:pPr algn="ctr"/>
            <a:r>
              <a:rPr lang="en-US" sz="1100" b="1" dirty="0">
                <a:latin typeface="Arial" charset="0"/>
              </a:rPr>
              <a:t>Control System </a:t>
            </a:r>
            <a:r>
              <a:rPr lang="en-US" altLang="de-DE" sz="1100" b="1" dirty="0">
                <a:latin typeface="Arial" charset="0"/>
              </a:rPr>
              <a:t>Optimization </a:t>
            </a:r>
            <a:r>
              <a:rPr lang="en-US" sz="1100" b="1" dirty="0">
                <a:latin typeface="Arial" charset="0"/>
              </a:rPr>
              <a:t>Tutorial</a:t>
            </a:r>
          </a:p>
        </p:txBody>
      </p:sp>
    </p:spTree>
    <p:extLst>
      <p:ext uri="{BB962C8B-B14F-4D97-AF65-F5344CB8AC3E}">
        <p14:creationId xmlns:p14="http://schemas.microsoft.com/office/powerpoint/2010/main" val="2382583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7" grpId="0" animBg="1"/>
      <p:bldP spid="8" grpId="0" animBg="1"/>
      <p:bldP spid="9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ahmen_Fenstergröße" hidden="1">
            <a:extLst>
              <a:ext uri="{FF2B5EF4-FFF2-40B4-BE49-F238E27FC236}">
                <a16:creationId xmlns="" xmlns:a16="http://schemas.microsoft.com/office/drawing/2014/main" id="{36FA03EE-4E95-47B7-A56B-561203F42346}"/>
              </a:ext>
            </a:extLst>
          </p:cNvPr>
          <p:cNvSpPr/>
          <p:nvPr/>
        </p:nvSpPr>
        <p:spPr>
          <a:xfrm>
            <a:off x="2161185" y="1252110"/>
            <a:ext cx="6192834" cy="46691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8" name="Sprechblase_Position" hidden="1">
            <a:extLst>
              <a:ext uri="{FF2B5EF4-FFF2-40B4-BE49-F238E27FC236}">
                <a16:creationId xmlns="" xmlns:a16="http://schemas.microsoft.com/office/drawing/2014/main" id="{3BC4618E-B320-4E8A-A551-97CEB5890052}"/>
              </a:ext>
            </a:extLst>
          </p:cNvPr>
          <p:cNvSpPr/>
          <p:nvPr/>
        </p:nvSpPr>
        <p:spPr>
          <a:xfrm>
            <a:off x="5045977" y="5000853"/>
            <a:ext cx="3566121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="" xmlns:a16="http://schemas.microsoft.com/office/drawing/2014/main" id="{9AC07806-39B6-4004-AA96-26060F98E2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61185" y="1252109"/>
            <a:ext cx="6192834" cy="46692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graphicFrame>
        <p:nvGraphicFramePr>
          <p:cNvPr id="3" name="Objekt 2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1" name="think-cell Folie" r:id="rId5" imgW="360" imgH="360" progId="">
                  <p:embed/>
                </p:oleObj>
              </mc:Choice>
              <mc:Fallback>
                <p:oleObj name="think-cell Folie" r:id="rId5" imgW="360" imgH="360" progId="">
                  <p:embed/>
                  <p:pic>
                    <p:nvPicPr>
                      <p:cNvPr id="3" name="Objekt 2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92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Input Data Page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="" xmlns:a16="http://schemas.microsoft.com/office/drawing/2014/main" id="{A3ECDB9C-AC0B-44C5-935F-FF1CA53456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E2446-3F66-4032-9C75-9876777B5FC7}" type="datetime1">
              <a:rPr lang="de-DE" smtClean="0"/>
              <a:t>10.06.2021</a:t>
            </a:fld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="" xmlns:a16="http://schemas.microsoft.com/office/drawing/2014/main" id="{08C0F34D-C361-421B-8805-B1A96F6D43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6D7067-A3EC-48B5-AD33-8A0A08ED16FE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Tutorial: Optimizing a Cycle</a:t>
            </a:r>
            <a:endParaRPr lang="en-US" dirty="0"/>
          </a:p>
        </p:txBody>
      </p:sp>
      <p:sp>
        <p:nvSpPr>
          <p:cNvPr id="16400" name="Freeform 16"/>
          <p:cNvSpPr>
            <a:spLocks/>
          </p:cNvSpPr>
          <p:nvPr/>
        </p:nvSpPr>
        <p:spPr bwMode="auto">
          <a:xfrm rot="20239365">
            <a:off x="4619875" y="3443130"/>
            <a:ext cx="138113" cy="211138"/>
          </a:xfrm>
          <a:custGeom>
            <a:avLst/>
            <a:gdLst>
              <a:gd name="T0" fmla="*/ 72 w 138"/>
              <a:gd name="T1" fmla="*/ 0 h 206"/>
              <a:gd name="T2" fmla="*/ 138 w 138"/>
              <a:gd name="T3" fmla="*/ 149 h 206"/>
              <a:gd name="T4" fmla="*/ 88 w 138"/>
              <a:gd name="T5" fmla="*/ 138 h 206"/>
              <a:gd name="T6" fmla="*/ 89 w 138"/>
              <a:gd name="T7" fmla="*/ 206 h 206"/>
              <a:gd name="T8" fmla="*/ 56 w 138"/>
              <a:gd name="T9" fmla="*/ 206 h 206"/>
              <a:gd name="T10" fmla="*/ 55 w 138"/>
              <a:gd name="T11" fmla="*/ 138 h 206"/>
              <a:gd name="T12" fmla="*/ 0 w 138"/>
              <a:gd name="T13" fmla="*/ 149 h 206"/>
              <a:gd name="T14" fmla="*/ 72 w 138"/>
              <a:gd name="T15" fmla="*/ 0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8" h="206">
                <a:moveTo>
                  <a:pt x="72" y="0"/>
                </a:moveTo>
                <a:lnTo>
                  <a:pt x="138" y="149"/>
                </a:lnTo>
                <a:lnTo>
                  <a:pt x="88" y="138"/>
                </a:lnTo>
                <a:lnTo>
                  <a:pt x="89" y="206"/>
                </a:lnTo>
                <a:lnTo>
                  <a:pt x="56" y="206"/>
                </a:lnTo>
                <a:lnTo>
                  <a:pt x="55" y="138"/>
                </a:lnTo>
                <a:lnTo>
                  <a:pt x="0" y="149"/>
                </a:lnTo>
                <a:lnTo>
                  <a:pt x="72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" name="Abgerundetes Rechteck 9"/>
          <p:cNvSpPr/>
          <p:nvPr/>
        </p:nvSpPr>
        <p:spPr>
          <a:xfrm>
            <a:off x="4386575" y="5180167"/>
            <a:ext cx="1241764" cy="476726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 pitchFamily="34" charset="0"/>
                <a:cs typeface="Arial" pitchFamily="34" charset="0"/>
              </a:rPr>
              <a:t>First we</a:t>
            </a:r>
            <a:r>
              <a:rPr lang="en-US" sz="11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run a single cycle</a:t>
            </a:r>
          </a:p>
        </p:txBody>
      </p:sp>
    </p:spTree>
    <p:extLst>
      <p:ext uri="{BB962C8B-B14F-4D97-AF65-F5344CB8AC3E}">
        <p14:creationId xmlns:p14="http://schemas.microsoft.com/office/powerpoint/2010/main" val="3409615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6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4.07407E-6 L -0.15625 -0.24768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917" y="-12407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6400" grpId="0" animBg="1"/>
      <p:bldP spid="16400" grpId="1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ahmen_Fenstergröße" hidden="1">
            <a:extLst>
              <a:ext uri="{FF2B5EF4-FFF2-40B4-BE49-F238E27FC236}">
                <a16:creationId xmlns="" xmlns:a16="http://schemas.microsoft.com/office/drawing/2014/main" id="{52D67850-D77C-450C-98A0-C36FBDADAE59}"/>
              </a:ext>
            </a:extLst>
          </p:cNvPr>
          <p:cNvSpPr/>
          <p:nvPr/>
        </p:nvSpPr>
        <p:spPr>
          <a:xfrm>
            <a:off x="2161185" y="1252110"/>
            <a:ext cx="6192834" cy="46691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7" name="Sprechblase_Position" hidden="1">
            <a:extLst>
              <a:ext uri="{FF2B5EF4-FFF2-40B4-BE49-F238E27FC236}">
                <a16:creationId xmlns="" xmlns:a16="http://schemas.microsoft.com/office/drawing/2014/main" id="{75E77A38-383E-4C29-A4CD-5CD01AE84585}"/>
              </a:ext>
            </a:extLst>
          </p:cNvPr>
          <p:cNvSpPr/>
          <p:nvPr/>
        </p:nvSpPr>
        <p:spPr>
          <a:xfrm>
            <a:off x="5045977" y="5000853"/>
            <a:ext cx="3566121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pic>
        <p:nvPicPr>
          <p:cNvPr id="2" name="Grafik 1">
            <a:extLst>
              <a:ext uri="{FF2B5EF4-FFF2-40B4-BE49-F238E27FC236}">
                <a16:creationId xmlns="" xmlns:a16="http://schemas.microsoft.com/office/drawing/2014/main" id="{FE76D881-66C4-4507-AC65-A0C909158B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61185" y="1252111"/>
            <a:ext cx="6192834" cy="46692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graphicFrame>
        <p:nvGraphicFramePr>
          <p:cNvPr id="3" name="Objekt 2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7" name="think-cell Folie" r:id="rId5" imgW="360" imgH="360" progId="">
                  <p:embed/>
                </p:oleObj>
              </mc:Choice>
              <mc:Fallback>
                <p:oleObj name="think-cell Folie" r:id="rId5" imgW="360" imgH="360" progId="">
                  <p:embed/>
                  <p:pic>
                    <p:nvPicPr>
                      <p:cNvPr id="3" name="Objekt 2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92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Starting</a:t>
            </a:r>
            <a:r>
              <a:rPr lang="de-DE" dirty="0"/>
              <a:t> Point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Optimization</a:t>
            </a:r>
            <a:endParaRPr lang="en-US" dirty="0"/>
          </a:p>
        </p:txBody>
      </p:sp>
      <p:sp>
        <p:nvSpPr>
          <p:cNvPr id="5" name="Datumsplatzhalter 4">
            <a:extLst>
              <a:ext uri="{FF2B5EF4-FFF2-40B4-BE49-F238E27FC236}">
                <a16:creationId xmlns="" xmlns:a16="http://schemas.microsoft.com/office/drawing/2014/main" id="{A33F11DC-4BAB-4097-90C7-051AB6DB82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06616-74EA-4061-9D5E-F72C658854E4}" type="datetime1">
              <a:rPr lang="de-DE" smtClean="0"/>
              <a:t>10.06.2021</a:t>
            </a:fld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="" xmlns:a16="http://schemas.microsoft.com/office/drawing/2014/main" id="{84C37D59-0037-45D6-BB3E-71D05AE2D85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6D7067-A3EC-48B5-AD33-8A0A08ED16FE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Tutorial: Optimizing a Cycle</a:t>
            </a:r>
            <a:endParaRPr lang="en-US" dirty="0"/>
          </a:p>
        </p:txBody>
      </p:sp>
      <p:sp>
        <p:nvSpPr>
          <p:cNvPr id="9" name="Freeform 16"/>
          <p:cNvSpPr>
            <a:spLocks/>
          </p:cNvSpPr>
          <p:nvPr/>
        </p:nvSpPr>
        <p:spPr bwMode="auto">
          <a:xfrm rot="20239365">
            <a:off x="6913623" y="4752738"/>
            <a:ext cx="138113" cy="211138"/>
          </a:xfrm>
          <a:custGeom>
            <a:avLst/>
            <a:gdLst>
              <a:gd name="T0" fmla="*/ 72 w 138"/>
              <a:gd name="T1" fmla="*/ 0 h 206"/>
              <a:gd name="T2" fmla="*/ 138 w 138"/>
              <a:gd name="T3" fmla="*/ 149 h 206"/>
              <a:gd name="T4" fmla="*/ 88 w 138"/>
              <a:gd name="T5" fmla="*/ 138 h 206"/>
              <a:gd name="T6" fmla="*/ 89 w 138"/>
              <a:gd name="T7" fmla="*/ 206 h 206"/>
              <a:gd name="T8" fmla="*/ 56 w 138"/>
              <a:gd name="T9" fmla="*/ 206 h 206"/>
              <a:gd name="T10" fmla="*/ 55 w 138"/>
              <a:gd name="T11" fmla="*/ 138 h 206"/>
              <a:gd name="T12" fmla="*/ 0 w 138"/>
              <a:gd name="T13" fmla="*/ 149 h 206"/>
              <a:gd name="T14" fmla="*/ 72 w 138"/>
              <a:gd name="T15" fmla="*/ 0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8" h="206">
                <a:moveTo>
                  <a:pt x="72" y="0"/>
                </a:moveTo>
                <a:lnTo>
                  <a:pt x="138" y="149"/>
                </a:lnTo>
                <a:lnTo>
                  <a:pt x="88" y="138"/>
                </a:lnTo>
                <a:lnTo>
                  <a:pt x="89" y="206"/>
                </a:lnTo>
                <a:lnTo>
                  <a:pt x="56" y="206"/>
                </a:lnTo>
                <a:lnTo>
                  <a:pt x="55" y="138"/>
                </a:lnTo>
                <a:lnTo>
                  <a:pt x="0" y="149"/>
                </a:lnTo>
                <a:lnTo>
                  <a:pt x="72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26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3.33333E-6 L -0.5026 -0.46227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139" y="-23125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9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ahmen_Fenstergröße" hidden="1">
            <a:extLst>
              <a:ext uri="{FF2B5EF4-FFF2-40B4-BE49-F238E27FC236}">
                <a16:creationId xmlns="" xmlns:a16="http://schemas.microsoft.com/office/drawing/2014/main" id="{2727C3C3-4834-497A-802C-737B2145ABB0}"/>
              </a:ext>
            </a:extLst>
          </p:cNvPr>
          <p:cNvSpPr/>
          <p:nvPr/>
        </p:nvSpPr>
        <p:spPr>
          <a:xfrm>
            <a:off x="2161185" y="1252110"/>
            <a:ext cx="6192834" cy="46691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0" name="Sprechblase_Position" hidden="1">
            <a:extLst>
              <a:ext uri="{FF2B5EF4-FFF2-40B4-BE49-F238E27FC236}">
                <a16:creationId xmlns="" xmlns:a16="http://schemas.microsoft.com/office/drawing/2014/main" id="{4001BB8C-DD01-4D36-888F-531027B11327}"/>
              </a:ext>
            </a:extLst>
          </p:cNvPr>
          <p:cNvSpPr/>
          <p:nvPr/>
        </p:nvSpPr>
        <p:spPr>
          <a:xfrm>
            <a:off x="5045977" y="5000853"/>
            <a:ext cx="3566121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="" xmlns:a16="http://schemas.microsoft.com/office/drawing/2014/main" id="{C9C9236A-4F74-4EBB-83FF-5A7D36CEA0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1185" y="1252110"/>
            <a:ext cx="6192834" cy="46692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9251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de-DE" dirty="0"/>
              <a:t>Optimization Task:</a:t>
            </a:r>
            <a:br>
              <a:rPr lang="en-US" altLang="de-DE" dirty="0"/>
            </a:br>
            <a:r>
              <a:rPr lang="en-US" altLang="de-DE" sz="2000" dirty="0"/>
              <a:t>Find the Compressor Pressure Ratio for Minimum SFC</a:t>
            </a:r>
            <a:endParaRPr lang="en-US" alt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="" xmlns:a16="http://schemas.microsoft.com/office/drawing/2014/main" id="{DB9276E4-46AF-46B9-BE61-84A972BADB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42C58-5BE7-4E44-812B-49FED7BFAC11}" type="datetime1">
              <a:rPr lang="de-DE" smtClean="0"/>
              <a:t>10.06.2021</a:t>
            </a:fld>
            <a:endParaRPr lang="en-US"/>
          </a:p>
        </p:txBody>
      </p:sp>
      <p:sp>
        <p:nvSpPr>
          <p:cNvPr id="4" name="Foliennummernplatzhalter 3">
            <a:extLst>
              <a:ext uri="{FF2B5EF4-FFF2-40B4-BE49-F238E27FC236}">
                <a16:creationId xmlns="" xmlns:a16="http://schemas.microsoft.com/office/drawing/2014/main" id="{BD6A1BEE-D0AE-4C63-832E-EEEA5CBA6DC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6D7067-A3EC-48B5-AD33-8A0A08ED16FE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Tutorial: Optimizing a Cycle</a:t>
            </a:r>
            <a:endParaRPr lang="en-US" dirty="0"/>
          </a:p>
        </p:txBody>
      </p:sp>
      <p:sp>
        <p:nvSpPr>
          <p:cNvPr id="192519" name="AutoShape 7"/>
          <p:cNvSpPr>
            <a:spLocks noChangeArrowheads="1"/>
          </p:cNvSpPr>
          <p:nvPr/>
        </p:nvSpPr>
        <p:spPr bwMode="auto">
          <a:xfrm>
            <a:off x="5315657" y="4306106"/>
            <a:ext cx="1581150" cy="352425"/>
          </a:xfrm>
          <a:prstGeom prst="wedgeRoundRectCallout">
            <a:avLst>
              <a:gd name="adj1" fmla="val 12628"/>
              <a:gd name="adj2" fmla="val 220639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altLang="de-DE" sz="1000" dirty="0">
                <a:latin typeface="Arial" charset="0"/>
              </a:rPr>
              <a:t>The SFC minimum is at pressure ratio 65</a:t>
            </a:r>
          </a:p>
        </p:txBody>
      </p:sp>
      <p:sp>
        <p:nvSpPr>
          <p:cNvPr id="8" name="Abgerundetes Rechteck 7"/>
          <p:cNvSpPr/>
          <p:nvPr/>
        </p:nvSpPr>
        <p:spPr>
          <a:xfrm>
            <a:off x="2528985" y="4561408"/>
            <a:ext cx="1679203" cy="1038582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de-DE" sz="1100" dirty="0">
                <a:solidFill>
                  <a:srgbClr val="1F497D"/>
                </a:solidFill>
                <a:latin typeface="Arial" charset="0"/>
              </a:rPr>
              <a:t>The optimization feature allows finding the SFC minimum without doing a parametric study.</a:t>
            </a:r>
          </a:p>
        </p:txBody>
      </p:sp>
      <p:sp>
        <p:nvSpPr>
          <p:cNvPr id="9" name="Abgerundetes Rechteck 8"/>
          <p:cNvSpPr/>
          <p:nvPr/>
        </p:nvSpPr>
        <p:spPr>
          <a:xfrm>
            <a:off x="6932895" y="1497741"/>
            <a:ext cx="1679203" cy="851297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de-DE" sz="1100" dirty="0">
                <a:solidFill>
                  <a:srgbClr val="1F497D"/>
                </a:solidFill>
                <a:latin typeface="Arial" charset="0"/>
              </a:rPr>
              <a:t>A parametric study with Pressure Ratio as the only parameter yields…</a:t>
            </a:r>
          </a:p>
        </p:txBody>
      </p:sp>
    </p:spTree>
    <p:extLst>
      <p:ext uri="{BB962C8B-B14F-4D97-AF65-F5344CB8AC3E}">
        <p14:creationId xmlns:p14="http://schemas.microsoft.com/office/powerpoint/2010/main" val="2425118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92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92519" grpId="0" animBg="1"/>
      <p:bldP spid="8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ahmen_Fenstergröße" hidden="1">
            <a:extLst>
              <a:ext uri="{FF2B5EF4-FFF2-40B4-BE49-F238E27FC236}">
                <a16:creationId xmlns="" xmlns:a16="http://schemas.microsoft.com/office/drawing/2014/main" id="{0DC5FDB5-9058-41B2-8B1C-C27C37D24B5C}"/>
              </a:ext>
            </a:extLst>
          </p:cNvPr>
          <p:cNvSpPr/>
          <p:nvPr/>
        </p:nvSpPr>
        <p:spPr>
          <a:xfrm>
            <a:off x="2161185" y="1252110"/>
            <a:ext cx="6192834" cy="46691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9" name="Sprechblase_Position" hidden="1">
            <a:extLst>
              <a:ext uri="{FF2B5EF4-FFF2-40B4-BE49-F238E27FC236}">
                <a16:creationId xmlns="" xmlns:a16="http://schemas.microsoft.com/office/drawing/2014/main" id="{F063EFF2-E365-46E4-AE18-88EBC741D694}"/>
              </a:ext>
            </a:extLst>
          </p:cNvPr>
          <p:cNvSpPr/>
          <p:nvPr/>
        </p:nvSpPr>
        <p:spPr>
          <a:xfrm>
            <a:off x="5045977" y="5000853"/>
            <a:ext cx="3566121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="" xmlns:a16="http://schemas.microsoft.com/office/drawing/2014/main" id="{B46D9B91-0D3B-4C3F-8A4A-BC93ED2753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61185" y="1252110"/>
            <a:ext cx="6192834" cy="46692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graphicFrame>
        <p:nvGraphicFramePr>
          <p:cNvPr id="3" name="Objekt 2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0" name="think-cell Folie" r:id="rId5" imgW="360" imgH="360" progId="">
                  <p:embed/>
                </p:oleObj>
              </mc:Choice>
              <mc:Fallback>
                <p:oleObj name="think-cell Folie" r:id="rId5" imgW="360" imgH="360" progId="">
                  <p:embed/>
                  <p:pic>
                    <p:nvPicPr>
                      <p:cNvPr id="3" name="Objekt 2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427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Selecting Optimization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="" xmlns:a16="http://schemas.microsoft.com/office/drawing/2014/main" id="{64A4CF48-9269-462D-A594-C46BE35D6A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37291-2460-4C99-B22F-F015179B908F}" type="datetime1">
              <a:rPr lang="de-DE" smtClean="0"/>
              <a:t>10.06.2021</a:t>
            </a:fld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="" xmlns:a16="http://schemas.microsoft.com/office/drawing/2014/main" id="{439CABC4-1B73-4010-915F-79946024152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6D7067-A3EC-48B5-AD33-8A0A08ED16FE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Tutorial: Optimizing a Cycle</a:t>
            </a:r>
            <a:endParaRPr lang="en-US" dirty="0"/>
          </a:p>
        </p:txBody>
      </p:sp>
      <p:sp>
        <p:nvSpPr>
          <p:cNvPr id="12" name="Abgerundetes Rechteck 11"/>
          <p:cNvSpPr/>
          <p:nvPr/>
        </p:nvSpPr>
        <p:spPr>
          <a:xfrm>
            <a:off x="4363243" y="5244788"/>
            <a:ext cx="1331196" cy="476726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rgbClr val="1F497D"/>
                </a:solidFill>
                <a:latin typeface="Arial" charset="0"/>
              </a:rPr>
              <a:t>Now we go for Optimize.</a:t>
            </a:r>
          </a:p>
        </p:txBody>
      </p:sp>
      <p:sp>
        <p:nvSpPr>
          <p:cNvPr id="11" name="AutoShape 14"/>
          <p:cNvSpPr>
            <a:spLocks noChangeArrowheads="1"/>
          </p:cNvSpPr>
          <p:nvPr/>
        </p:nvSpPr>
        <p:spPr bwMode="auto">
          <a:xfrm flipH="1">
            <a:off x="2823041" y="2098040"/>
            <a:ext cx="219075" cy="152400"/>
          </a:xfrm>
          <a:prstGeom prst="leftArrow">
            <a:avLst>
              <a:gd name="adj1" fmla="val 50000"/>
              <a:gd name="adj2" fmla="val 35938"/>
            </a:avLst>
          </a:prstGeom>
          <a:solidFill>
            <a:schemeClr val="accent4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4279" name="Freeform 7"/>
          <p:cNvSpPr>
            <a:spLocks/>
          </p:cNvSpPr>
          <p:nvPr/>
        </p:nvSpPr>
        <p:spPr bwMode="auto">
          <a:xfrm rot="20239365">
            <a:off x="4438542" y="3481140"/>
            <a:ext cx="138113" cy="211138"/>
          </a:xfrm>
          <a:custGeom>
            <a:avLst/>
            <a:gdLst>
              <a:gd name="T0" fmla="*/ 72 w 138"/>
              <a:gd name="T1" fmla="*/ 0 h 206"/>
              <a:gd name="T2" fmla="*/ 138 w 138"/>
              <a:gd name="T3" fmla="*/ 149 h 206"/>
              <a:gd name="T4" fmla="*/ 88 w 138"/>
              <a:gd name="T5" fmla="*/ 138 h 206"/>
              <a:gd name="T6" fmla="*/ 89 w 138"/>
              <a:gd name="T7" fmla="*/ 206 h 206"/>
              <a:gd name="T8" fmla="*/ 56 w 138"/>
              <a:gd name="T9" fmla="*/ 206 h 206"/>
              <a:gd name="T10" fmla="*/ 55 w 138"/>
              <a:gd name="T11" fmla="*/ 138 h 206"/>
              <a:gd name="T12" fmla="*/ 0 w 138"/>
              <a:gd name="T13" fmla="*/ 149 h 206"/>
              <a:gd name="T14" fmla="*/ 72 w 138"/>
              <a:gd name="T15" fmla="*/ 0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8" h="206">
                <a:moveTo>
                  <a:pt x="72" y="0"/>
                </a:moveTo>
                <a:lnTo>
                  <a:pt x="138" y="149"/>
                </a:lnTo>
                <a:lnTo>
                  <a:pt x="88" y="138"/>
                </a:lnTo>
                <a:lnTo>
                  <a:pt x="89" y="206"/>
                </a:lnTo>
                <a:lnTo>
                  <a:pt x="56" y="206"/>
                </a:lnTo>
                <a:lnTo>
                  <a:pt x="55" y="138"/>
                </a:lnTo>
                <a:lnTo>
                  <a:pt x="0" y="149"/>
                </a:lnTo>
                <a:lnTo>
                  <a:pt x="72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280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4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3.33333E-6 L -0.1658 -0.25162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542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299" y="-1259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  <p:bldP spid="11" grpId="0" animBg="1"/>
      <p:bldP spid="54279" grpId="0" animBg="1"/>
      <p:bldP spid="54279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ahmen_Fenstergröße" hidden="1">
            <a:extLst>
              <a:ext uri="{FF2B5EF4-FFF2-40B4-BE49-F238E27FC236}">
                <a16:creationId xmlns="" xmlns:a16="http://schemas.microsoft.com/office/drawing/2014/main" id="{4B18375E-DAE5-466B-856D-7B632966AF0C}"/>
              </a:ext>
            </a:extLst>
          </p:cNvPr>
          <p:cNvSpPr/>
          <p:nvPr/>
        </p:nvSpPr>
        <p:spPr>
          <a:xfrm>
            <a:off x="2161185" y="1252110"/>
            <a:ext cx="6192834" cy="46691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4" name="Sprechblase_Position" hidden="1">
            <a:extLst>
              <a:ext uri="{FF2B5EF4-FFF2-40B4-BE49-F238E27FC236}">
                <a16:creationId xmlns="" xmlns:a16="http://schemas.microsoft.com/office/drawing/2014/main" id="{741E1A72-B163-4928-871E-F3F607232ABD}"/>
              </a:ext>
            </a:extLst>
          </p:cNvPr>
          <p:cNvSpPr/>
          <p:nvPr/>
        </p:nvSpPr>
        <p:spPr>
          <a:xfrm>
            <a:off x="5045977" y="5000853"/>
            <a:ext cx="3566121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="" xmlns:a16="http://schemas.microsoft.com/office/drawing/2014/main" id="{E90BA74A-8EF3-4240-B1E4-288274697EA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61185" y="1252110"/>
            <a:ext cx="6192834" cy="46692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graphicFrame>
        <p:nvGraphicFramePr>
          <p:cNvPr id="2" name="Objekt 1" hidden="1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5" name="think-cell Folie" r:id="rId6" imgW="360" imgH="360" progId="">
                  <p:embed/>
                </p:oleObj>
              </mc:Choice>
              <mc:Fallback>
                <p:oleObj name="think-cell Folie" r:id="rId6" imgW="360" imgH="360" progId="">
                  <p:embed/>
                  <p:pic>
                    <p:nvPicPr>
                      <p:cNvPr id="2" name="Objekt 1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510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de-DE" dirty="0"/>
              <a:t>Optimization Input Window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="" xmlns:a16="http://schemas.microsoft.com/office/drawing/2014/main" id="{73FD6A98-7114-4102-9357-A183B280F0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D657B-39AA-410C-AC0D-EA34AF59AFB2}" type="datetime1">
              <a:rPr lang="de-DE" smtClean="0"/>
              <a:t>10.06.2021</a:t>
            </a:fld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="" xmlns:a16="http://schemas.microsoft.com/office/drawing/2014/main" id="{625EC0D9-5244-4262-A0A7-5D862D6219D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6D7067-A3EC-48B5-AD33-8A0A08ED16FE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Tutorial: Optimizing a Cycle</a:t>
            </a:r>
            <a:endParaRPr lang="en-US" dirty="0"/>
          </a:p>
        </p:txBody>
      </p:sp>
      <p:sp>
        <p:nvSpPr>
          <p:cNvPr id="175111" name="Freeform 7"/>
          <p:cNvSpPr>
            <a:spLocks/>
          </p:cNvSpPr>
          <p:nvPr/>
        </p:nvSpPr>
        <p:spPr bwMode="auto">
          <a:xfrm rot="20239365">
            <a:off x="3944115" y="2555371"/>
            <a:ext cx="138113" cy="211138"/>
          </a:xfrm>
          <a:custGeom>
            <a:avLst/>
            <a:gdLst>
              <a:gd name="T0" fmla="*/ 72 w 138"/>
              <a:gd name="T1" fmla="*/ 0 h 206"/>
              <a:gd name="T2" fmla="*/ 138 w 138"/>
              <a:gd name="T3" fmla="*/ 149 h 206"/>
              <a:gd name="T4" fmla="*/ 88 w 138"/>
              <a:gd name="T5" fmla="*/ 138 h 206"/>
              <a:gd name="T6" fmla="*/ 89 w 138"/>
              <a:gd name="T7" fmla="*/ 206 h 206"/>
              <a:gd name="T8" fmla="*/ 56 w 138"/>
              <a:gd name="T9" fmla="*/ 206 h 206"/>
              <a:gd name="T10" fmla="*/ 55 w 138"/>
              <a:gd name="T11" fmla="*/ 138 h 206"/>
              <a:gd name="T12" fmla="*/ 0 w 138"/>
              <a:gd name="T13" fmla="*/ 149 h 206"/>
              <a:gd name="T14" fmla="*/ 72 w 138"/>
              <a:gd name="T15" fmla="*/ 0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8" h="206">
                <a:moveTo>
                  <a:pt x="72" y="0"/>
                </a:moveTo>
                <a:lnTo>
                  <a:pt x="138" y="149"/>
                </a:lnTo>
                <a:lnTo>
                  <a:pt x="88" y="138"/>
                </a:lnTo>
                <a:lnTo>
                  <a:pt x="89" y="206"/>
                </a:lnTo>
                <a:lnTo>
                  <a:pt x="56" y="206"/>
                </a:lnTo>
                <a:lnTo>
                  <a:pt x="55" y="138"/>
                </a:lnTo>
                <a:lnTo>
                  <a:pt x="0" y="149"/>
                </a:lnTo>
                <a:lnTo>
                  <a:pt x="72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dirty="0"/>
          </a:p>
        </p:txBody>
      </p:sp>
      <p:sp>
        <p:nvSpPr>
          <p:cNvPr id="175113" name="AutoShape 9"/>
          <p:cNvSpPr>
            <a:spLocks noChangeArrowheads="1"/>
          </p:cNvSpPr>
          <p:nvPr/>
        </p:nvSpPr>
        <p:spPr bwMode="auto">
          <a:xfrm>
            <a:off x="5170493" y="2529312"/>
            <a:ext cx="1398470" cy="447675"/>
          </a:xfrm>
          <a:prstGeom prst="wedgeRoundRectCallout">
            <a:avLst>
              <a:gd name="adj1" fmla="val 57967"/>
              <a:gd name="adj2" fmla="val -112974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altLang="de-DE" sz="1000" dirty="0">
                <a:latin typeface="Arial" charset="0"/>
              </a:rPr>
              <a:t>The </a:t>
            </a:r>
            <a:r>
              <a:rPr lang="en-US" altLang="de-DE" sz="1000" i="1" dirty="0">
                <a:latin typeface="Arial" charset="0"/>
              </a:rPr>
              <a:t>Min Value</a:t>
            </a:r>
            <a:r>
              <a:rPr lang="en-US" altLang="de-DE" sz="1000" dirty="0">
                <a:latin typeface="Arial" charset="0"/>
              </a:rPr>
              <a:t> must be lower than the </a:t>
            </a:r>
            <a:r>
              <a:rPr lang="en-US" altLang="de-DE" sz="1000" i="1" dirty="0">
                <a:latin typeface="Arial" charset="0"/>
              </a:rPr>
              <a:t>Start Value</a:t>
            </a:r>
          </a:p>
        </p:txBody>
      </p:sp>
      <p:sp>
        <p:nvSpPr>
          <p:cNvPr id="175114" name="AutoShape 10"/>
          <p:cNvSpPr>
            <a:spLocks noChangeArrowheads="1"/>
          </p:cNvSpPr>
          <p:nvPr/>
        </p:nvSpPr>
        <p:spPr bwMode="auto">
          <a:xfrm>
            <a:off x="6773773" y="2536908"/>
            <a:ext cx="1838325" cy="447675"/>
          </a:xfrm>
          <a:prstGeom prst="wedgeRoundRectCallout">
            <a:avLst>
              <a:gd name="adj1" fmla="val -11215"/>
              <a:gd name="adj2" fmla="val -111854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altLang="de-DE" sz="1000">
                <a:latin typeface="Arial" charset="0"/>
              </a:rPr>
              <a:t>The </a:t>
            </a:r>
            <a:r>
              <a:rPr lang="en-US" altLang="de-DE" sz="1000" i="1">
                <a:latin typeface="Arial" charset="0"/>
              </a:rPr>
              <a:t>Max Value</a:t>
            </a:r>
            <a:r>
              <a:rPr lang="en-US" altLang="de-DE" sz="1000">
                <a:latin typeface="Arial" charset="0"/>
              </a:rPr>
              <a:t> must be higher than the </a:t>
            </a:r>
            <a:r>
              <a:rPr lang="en-US" altLang="de-DE" sz="1000" i="1">
                <a:latin typeface="Arial" charset="0"/>
              </a:rPr>
              <a:t>Start Value</a:t>
            </a:r>
          </a:p>
        </p:txBody>
      </p:sp>
      <p:sp>
        <p:nvSpPr>
          <p:cNvPr id="175116" name="Freeform 12"/>
          <p:cNvSpPr>
            <a:spLocks/>
          </p:cNvSpPr>
          <p:nvPr/>
        </p:nvSpPr>
        <p:spPr bwMode="auto">
          <a:xfrm rot="20239365">
            <a:off x="4943100" y="4880484"/>
            <a:ext cx="138113" cy="211138"/>
          </a:xfrm>
          <a:custGeom>
            <a:avLst/>
            <a:gdLst>
              <a:gd name="T0" fmla="*/ 72 w 138"/>
              <a:gd name="T1" fmla="*/ 0 h 206"/>
              <a:gd name="T2" fmla="*/ 138 w 138"/>
              <a:gd name="T3" fmla="*/ 149 h 206"/>
              <a:gd name="T4" fmla="*/ 88 w 138"/>
              <a:gd name="T5" fmla="*/ 138 h 206"/>
              <a:gd name="T6" fmla="*/ 89 w 138"/>
              <a:gd name="T7" fmla="*/ 206 h 206"/>
              <a:gd name="T8" fmla="*/ 56 w 138"/>
              <a:gd name="T9" fmla="*/ 206 h 206"/>
              <a:gd name="T10" fmla="*/ 55 w 138"/>
              <a:gd name="T11" fmla="*/ 138 h 206"/>
              <a:gd name="T12" fmla="*/ 0 w 138"/>
              <a:gd name="T13" fmla="*/ 149 h 206"/>
              <a:gd name="T14" fmla="*/ 72 w 138"/>
              <a:gd name="T15" fmla="*/ 0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8" h="206">
                <a:moveTo>
                  <a:pt x="72" y="0"/>
                </a:moveTo>
                <a:lnTo>
                  <a:pt x="138" y="149"/>
                </a:lnTo>
                <a:lnTo>
                  <a:pt x="88" y="138"/>
                </a:lnTo>
                <a:lnTo>
                  <a:pt x="89" y="206"/>
                </a:lnTo>
                <a:lnTo>
                  <a:pt x="56" y="206"/>
                </a:lnTo>
                <a:lnTo>
                  <a:pt x="55" y="138"/>
                </a:lnTo>
                <a:lnTo>
                  <a:pt x="0" y="149"/>
                </a:lnTo>
                <a:lnTo>
                  <a:pt x="72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3" name="Abgerundetes Rechteck 12"/>
          <p:cNvSpPr/>
          <p:nvPr/>
        </p:nvSpPr>
        <p:spPr>
          <a:xfrm>
            <a:off x="5389151" y="3945701"/>
            <a:ext cx="2549316" cy="476726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rgbClr val="1F497D"/>
                </a:solidFill>
                <a:latin typeface="Arial" charset="0"/>
              </a:rPr>
              <a:t>First drag the Optimization Variable to the input grid.</a:t>
            </a:r>
          </a:p>
        </p:txBody>
      </p:sp>
      <p:sp>
        <p:nvSpPr>
          <p:cNvPr id="15" name="Abgerundetes Rechteck 14"/>
          <p:cNvSpPr/>
          <p:nvPr/>
        </p:nvSpPr>
        <p:spPr>
          <a:xfrm>
            <a:off x="5404817" y="4525391"/>
            <a:ext cx="2549316" cy="476726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rgbClr val="1F497D"/>
                </a:solidFill>
                <a:latin typeface="Arial" charset="0"/>
              </a:rPr>
              <a:t>Next enter boundaries for the variables.</a:t>
            </a:r>
          </a:p>
        </p:txBody>
      </p:sp>
      <p:sp>
        <p:nvSpPr>
          <p:cNvPr id="16" name="Abgerundetes Rechteck 15"/>
          <p:cNvSpPr/>
          <p:nvPr/>
        </p:nvSpPr>
        <p:spPr>
          <a:xfrm>
            <a:off x="5403393" y="5113627"/>
            <a:ext cx="2549316" cy="289441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rgbClr val="1F497D"/>
                </a:solidFill>
                <a:latin typeface="Arial" charset="0"/>
              </a:rPr>
              <a:t>Finally define the Figure of Merit</a:t>
            </a:r>
          </a:p>
        </p:txBody>
      </p:sp>
    </p:spTree>
    <p:extLst>
      <p:ext uri="{BB962C8B-B14F-4D97-AF65-F5344CB8AC3E}">
        <p14:creationId xmlns:p14="http://schemas.microsoft.com/office/powerpoint/2010/main" val="324574521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75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2.96296E-6 L 0.16006 -0.0622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751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003" y="-31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xit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1751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5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75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75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75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1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1.85185E-6 L -0.01562 -0.46227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1751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1" y="-23125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75111" grpId="0" animBg="1"/>
      <p:bldP spid="175111" grpId="1" animBg="1"/>
      <p:bldP spid="175111" grpId="2" animBg="1"/>
      <p:bldP spid="175113" grpId="0" animBg="1"/>
      <p:bldP spid="175114" grpId="0" animBg="1"/>
      <p:bldP spid="175116" grpId="0" animBg="1"/>
      <p:bldP spid="175116" grpId="1" animBg="1"/>
      <p:bldP spid="13" grpId="0" animBg="1"/>
      <p:bldP spid="15" grpId="0" animBg="1"/>
      <p:bldP spid="1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ahmen_Fenstergröße" hidden="1">
            <a:extLst>
              <a:ext uri="{FF2B5EF4-FFF2-40B4-BE49-F238E27FC236}">
                <a16:creationId xmlns="" xmlns:a16="http://schemas.microsoft.com/office/drawing/2014/main" id="{3A7AECDE-42F4-4158-8FBB-54B254196AC2}"/>
              </a:ext>
            </a:extLst>
          </p:cNvPr>
          <p:cNvSpPr/>
          <p:nvPr/>
        </p:nvSpPr>
        <p:spPr>
          <a:xfrm>
            <a:off x="2161185" y="1252110"/>
            <a:ext cx="6192834" cy="46691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1" name="Sprechblase_Position" hidden="1">
            <a:extLst>
              <a:ext uri="{FF2B5EF4-FFF2-40B4-BE49-F238E27FC236}">
                <a16:creationId xmlns="" xmlns:a16="http://schemas.microsoft.com/office/drawing/2014/main" id="{E06D725B-3613-4A88-A4A3-D50899ED909B}"/>
              </a:ext>
            </a:extLst>
          </p:cNvPr>
          <p:cNvSpPr/>
          <p:nvPr/>
        </p:nvSpPr>
        <p:spPr>
          <a:xfrm>
            <a:off x="5045977" y="5000853"/>
            <a:ext cx="3566121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="" xmlns:a16="http://schemas.microsoft.com/office/drawing/2014/main" id="{E3CD620D-53A7-411C-AEBA-F65D50839C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53720" y="1252111"/>
            <a:ext cx="6200299" cy="467482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graphicFrame>
        <p:nvGraphicFramePr>
          <p:cNvPr id="2" name="Objekt 1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8" name="think-cell Folie" r:id="rId5" imgW="360" imgH="360" progId="">
                  <p:embed/>
                </p:oleObj>
              </mc:Choice>
              <mc:Fallback>
                <p:oleObj name="think-cell Folie" r:id="rId5" imgW="360" imgH="360" progId="">
                  <p:embed/>
                  <p:pic>
                    <p:nvPicPr>
                      <p:cNvPr id="2" name="Objekt 1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818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de-DE"/>
              <a:t>Optimization Input Window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="" xmlns:a16="http://schemas.microsoft.com/office/drawing/2014/main" id="{1A3B2A9A-6AA0-467D-BE41-9E020A7E87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12FAE-0360-4623-9A07-2C393EF54C40}" type="datetime1">
              <a:rPr lang="de-DE" smtClean="0"/>
              <a:t>10.06.2021</a:t>
            </a:fld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="" xmlns:a16="http://schemas.microsoft.com/office/drawing/2014/main" id="{3BA3EF1B-6221-4974-B275-7B9CC3BC86A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6D7067-A3EC-48B5-AD33-8A0A08ED16FE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Tutorial: Optimizing a Cycle</a:t>
            </a:r>
            <a:endParaRPr lang="en-US" dirty="0"/>
          </a:p>
        </p:txBody>
      </p:sp>
      <p:sp>
        <p:nvSpPr>
          <p:cNvPr id="178182" name="Freeform 6"/>
          <p:cNvSpPr>
            <a:spLocks/>
          </p:cNvSpPr>
          <p:nvPr/>
        </p:nvSpPr>
        <p:spPr bwMode="auto">
          <a:xfrm rot="20239365">
            <a:off x="4085634" y="2318164"/>
            <a:ext cx="138113" cy="211138"/>
          </a:xfrm>
          <a:custGeom>
            <a:avLst/>
            <a:gdLst>
              <a:gd name="T0" fmla="*/ 72 w 138"/>
              <a:gd name="T1" fmla="*/ 0 h 206"/>
              <a:gd name="T2" fmla="*/ 138 w 138"/>
              <a:gd name="T3" fmla="*/ 149 h 206"/>
              <a:gd name="T4" fmla="*/ 88 w 138"/>
              <a:gd name="T5" fmla="*/ 138 h 206"/>
              <a:gd name="T6" fmla="*/ 89 w 138"/>
              <a:gd name="T7" fmla="*/ 206 h 206"/>
              <a:gd name="T8" fmla="*/ 56 w 138"/>
              <a:gd name="T9" fmla="*/ 206 h 206"/>
              <a:gd name="T10" fmla="*/ 55 w 138"/>
              <a:gd name="T11" fmla="*/ 138 h 206"/>
              <a:gd name="T12" fmla="*/ 0 w 138"/>
              <a:gd name="T13" fmla="*/ 149 h 206"/>
              <a:gd name="T14" fmla="*/ 72 w 138"/>
              <a:gd name="T15" fmla="*/ 0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8" h="206">
                <a:moveTo>
                  <a:pt x="72" y="0"/>
                </a:moveTo>
                <a:lnTo>
                  <a:pt x="138" y="149"/>
                </a:lnTo>
                <a:lnTo>
                  <a:pt x="88" y="138"/>
                </a:lnTo>
                <a:lnTo>
                  <a:pt x="89" y="206"/>
                </a:lnTo>
                <a:lnTo>
                  <a:pt x="56" y="206"/>
                </a:lnTo>
                <a:lnTo>
                  <a:pt x="55" y="138"/>
                </a:lnTo>
                <a:lnTo>
                  <a:pt x="0" y="149"/>
                </a:lnTo>
                <a:lnTo>
                  <a:pt x="72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78183" name="AutoShape 7"/>
          <p:cNvSpPr>
            <a:spLocks noChangeArrowheads="1"/>
          </p:cNvSpPr>
          <p:nvPr/>
        </p:nvSpPr>
        <p:spPr bwMode="auto">
          <a:xfrm>
            <a:off x="6478498" y="1246480"/>
            <a:ext cx="2133600" cy="546100"/>
          </a:xfrm>
          <a:prstGeom prst="wedgeRoundRectCallout">
            <a:avLst>
              <a:gd name="adj1" fmla="val -18168"/>
              <a:gd name="adj2" fmla="val 100604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altLang="de-DE" sz="1000" dirty="0">
                <a:latin typeface="Arial" charset="0"/>
              </a:rPr>
              <a:t>The Figure of Merit can be maximized or minimized. Of course SFC shall be minimized</a:t>
            </a:r>
            <a:endParaRPr lang="en-US" altLang="de-DE" sz="1000" i="1" dirty="0">
              <a:latin typeface="Arial" charset="0"/>
            </a:endParaRPr>
          </a:p>
        </p:txBody>
      </p:sp>
      <p:sp>
        <p:nvSpPr>
          <p:cNvPr id="178185" name="Freeform 9"/>
          <p:cNvSpPr>
            <a:spLocks/>
          </p:cNvSpPr>
          <p:nvPr/>
        </p:nvSpPr>
        <p:spPr bwMode="auto">
          <a:xfrm rot="20239365">
            <a:off x="5666945" y="3209572"/>
            <a:ext cx="138113" cy="211138"/>
          </a:xfrm>
          <a:custGeom>
            <a:avLst/>
            <a:gdLst>
              <a:gd name="T0" fmla="*/ 72 w 138"/>
              <a:gd name="T1" fmla="*/ 0 h 206"/>
              <a:gd name="T2" fmla="*/ 138 w 138"/>
              <a:gd name="T3" fmla="*/ 149 h 206"/>
              <a:gd name="T4" fmla="*/ 88 w 138"/>
              <a:gd name="T5" fmla="*/ 138 h 206"/>
              <a:gd name="T6" fmla="*/ 89 w 138"/>
              <a:gd name="T7" fmla="*/ 206 h 206"/>
              <a:gd name="T8" fmla="*/ 56 w 138"/>
              <a:gd name="T9" fmla="*/ 206 h 206"/>
              <a:gd name="T10" fmla="*/ 55 w 138"/>
              <a:gd name="T11" fmla="*/ 138 h 206"/>
              <a:gd name="T12" fmla="*/ 0 w 138"/>
              <a:gd name="T13" fmla="*/ 149 h 206"/>
              <a:gd name="T14" fmla="*/ 72 w 138"/>
              <a:gd name="T15" fmla="*/ 0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8" h="206">
                <a:moveTo>
                  <a:pt x="72" y="0"/>
                </a:moveTo>
                <a:lnTo>
                  <a:pt x="138" y="149"/>
                </a:lnTo>
                <a:lnTo>
                  <a:pt x="88" y="138"/>
                </a:lnTo>
                <a:lnTo>
                  <a:pt x="89" y="206"/>
                </a:lnTo>
                <a:lnTo>
                  <a:pt x="56" y="206"/>
                </a:lnTo>
                <a:lnTo>
                  <a:pt x="55" y="138"/>
                </a:lnTo>
                <a:lnTo>
                  <a:pt x="0" y="149"/>
                </a:lnTo>
                <a:lnTo>
                  <a:pt x="72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2" name="Abgerundetes Rechteck 11"/>
          <p:cNvSpPr/>
          <p:nvPr/>
        </p:nvSpPr>
        <p:spPr>
          <a:xfrm>
            <a:off x="5789034" y="3035841"/>
            <a:ext cx="2549316" cy="289441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rgbClr val="1F497D"/>
                </a:solidFill>
                <a:latin typeface="Arial" charset="0"/>
              </a:rPr>
              <a:t>Drag your Figure of Merit to the box.</a:t>
            </a:r>
          </a:p>
        </p:txBody>
      </p:sp>
      <p:sp>
        <p:nvSpPr>
          <p:cNvPr id="13" name="Abgerundetes Rechteck 12"/>
          <p:cNvSpPr/>
          <p:nvPr/>
        </p:nvSpPr>
        <p:spPr>
          <a:xfrm>
            <a:off x="5804703" y="3444616"/>
            <a:ext cx="2549316" cy="289441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rgbClr val="1F497D"/>
                </a:solidFill>
                <a:latin typeface="Arial" charset="0"/>
              </a:rPr>
              <a:t>Now run the optimization</a:t>
            </a:r>
          </a:p>
        </p:txBody>
      </p:sp>
    </p:spTree>
    <p:extLst>
      <p:ext uri="{BB962C8B-B14F-4D97-AF65-F5344CB8AC3E}">
        <p14:creationId xmlns:p14="http://schemas.microsoft.com/office/powerpoint/2010/main" val="3570710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78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7.40741E-7 L 0.22691 0.00532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781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337" y="2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xit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1781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8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78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78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4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3.33333E-6 L -0.33403 -0.21296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1781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701" y="-10648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78182" grpId="0" animBg="1"/>
      <p:bldP spid="178182" grpId="1" animBg="1"/>
      <p:bldP spid="178182" grpId="2" animBg="1"/>
      <p:bldP spid="178183" grpId="0" animBg="1"/>
      <p:bldP spid="178185" grpId="0" animBg="1"/>
      <p:bldP spid="178185" grpId="1" animBg="1"/>
      <p:bldP spid="12" grpId="0" animBg="1"/>
      <p:bldP spid="12" grpId="1" animBg="1"/>
      <p:bldP spid="13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">
  <a:themeElements>
    <a:clrScheme name="GasTurb">
      <a:dk1>
        <a:srgbClr val="000000"/>
      </a:dk1>
      <a:lt1>
        <a:srgbClr val="FFFFFF"/>
      </a:lt1>
      <a:dk2>
        <a:srgbClr val="B35ADB"/>
      </a:dk2>
      <a:lt2>
        <a:srgbClr val="444444"/>
      </a:lt2>
      <a:accent1>
        <a:srgbClr val="98A6AE"/>
      </a:accent1>
      <a:accent2>
        <a:srgbClr val="A8B8C1"/>
      </a:accent2>
      <a:accent3>
        <a:srgbClr val="042032"/>
      </a:accent3>
      <a:accent4>
        <a:srgbClr val="0583CB"/>
      </a:accent4>
      <a:accent5>
        <a:srgbClr val="9CD2FF"/>
      </a:accent5>
      <a:accent6>
        <a:srgbClr val="EBEDF0"/>
      </a:accent6>
      <a:hlink>
        <a:srgbClr val="A1A1A1"/>
      </a:hlink>
      <a:folHlink>
        <a:srgbClr val="FFFFFF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rtlCol="0">
        <a:spAutoFit/>
      </a:bodyPr>
      <a:lstStyle>
        <a:defPPr algn="l">
          <a:spcAft>
            <a:spcPts val="600"/>
          </a:spcAft>
          <a:defRPr sz="1200" dirty="0" err="1" smtClean="0"/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GasTurb">
    <a:dk1>
      <a:srgbClr val="000000"/>
    </a:dk1>
    <a:lt1>
      <a:srgbClr val="FFFFFF"/>
    </a:lt1>
    <a:dk2>
      <a:srgbClr val="B35ADB"/>
    </a:dk2>
    <a:lt2>
      <a:srgbClr val="444444"/>
    </a:lt2>
    <a:accent1>
      <a:srgbClr val="98A6AE"/>
    </a:accent1>
    <a:accent2>
      <a:srgbClr val="A8B8C1"/>
    </a:accent2>
    <a:accent3>
      <a:srgbClr val="042032"/>
    </a:accent3>
    <a:accent4>
      <a:srgbClr val="0583CB"/>
    </a:accent4>
    <a:accent5>
      <a:srgbClr val="9CD2FF"/>
    </a:accent5>
    <a:accent6>
      <a:srgbClr val="EBEDF0"/>
    </a:accent6>
    <a:hlink>
      <a:srgbClr val="A1A1A1"/>
    </a:hlink>
    <a:folHlink>
      <a:srgbClr val="FFFFFF"/>
    </a:folHlink>
  </a:clrScheme>
</a:themeOverride>
</file>

<file path=ppt/theme/themeOverride2.xml><?xml version="1.0" encoding="utf-8"?>
<a:themeOverride xmlns:a="http://schemas.openxmlformats.org/drawingml/2006/main">
  <a:clrScheme name="GasTurb">
    <a:dk1>
      <a:srgbClr val="000000"/>
    </a:dk1>
    <a:lt1>
      <a:srgbClr val="FFFFFF"/>
    </a:lt1>
    <a:dk2>
      <a:srgbClr val="B35ADB"/>
    </a:dk2>
    <a:lt2>
      <a:srgbClr val="444444"/>
    </a:lt2>
    <a:accent1>
      <a:srgbClr val="98A6AE"/>
    </a:accent1>
    <a:accent2>
      <a:srgbClr val="A8B8C1"/>
    </a:accent2>
    <a:accent3>
      <a:srgbClr val="042032"/>
    </a:accent3>
    <a:accent4>
      <a:srgbClr val="0583CB"/>
    </a:accent4>
    <a:accent5>
      <a:srgbClr val="9CD2FF"/>
    </a:accent5>
    <a:accent6>
      <a:srgbClr val="EBEDF0"/>
    </a:accent6>
    <a:hlink>
      <a:srgbClr val="A1A1A1"/>
    </a:hlink>
    <a:folHlink>
      <a:srgbClr val="FFFFF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1099</Words>
  <Application>Microsoft Office PowerPoint</Application>
  <PresentationFormat>Bildschirmpräsentation (4:3)</PresentationFormat>
  <Paragraphs>225</Paragraphs>
  <Slides>30</Slides>
  <Notes>6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30</vt:i4>
      </vt:variant>
    </vt:vector>
  </HeadingPairs>
  <TitlesOfParts>
    <vt:vector size="32" baseType="lpstr">
      <vt:lpstr>Office</vt:lpstr>
      <vt:lpstr>think-cell Folie</vt:lpstr>
      <vt:lpstr>PowerPoint-Präsentation</vt:lpstr>
      <vt:lpstr>GasTurb 14 Main Window</vt:lpstr>
      <vt:lpstr>We Need Some Data</vt:lpstr>
      <vt:lpstr>Input Data Page</vt:lpstr>
      <vt:lpstr>Starting Point of the Optimization</vt:lpstr>
      <vt:lpstr>Optimization Task: Find the Compressor Pressure Ratio for Minimum SFC</vt:lpstr>
      <vt:lpstr>Selecting Optimization</vt:lpstr>
      <vt:lpstr>Optimization Input Window</vt:lpstr>
      <vt:lpstr>Optimization Input Window</vt:lpstr>
      <vt:lpstr>The Optimization Window</vt:lpstr>
      <vt:lpstr>SFC Optimum</vt:lpstr>
      <vt:lpstr>Repeating the Optimization</vt:lpstr>
      <vt:lpstr>Repeating the Optimization</vt:lpstr>
      <vt:lpstr>Introducing Constraints</vt:lpstr>
      <vt:lpstr>End of the Constrained Optimization</vt:lpstr>
      <vt:lpstr>PowerPoint-Präsentation</vt:lpstr>
      <vt:lpstr>GasTurb 14 Main Window</vt:lpstr>
      <vt:lpstr>Input Data Page</vt:lpstr>
      <vt:lpstr>Starting Point of the Optimization</vt:lpstr>
      <vt:lpstr>Optimization Input</vt:lpstr>
      <vt:lpstr>Optimization Status</vt:lpstr>
      <vt:lpstr>Result of the Optimization</vt:lpstr>
      <vt:lpstr>Optimization Input</vt:lpstr>
      <vt:lpstr>GasTurb 14 Main Window</vt:lpstr>
      <vt:lpstr>Select the Mission Option</vt:lpstr>
      <vt:lpstr>Mission Input</vt:lpstr>
      <vt:lpstr>Design and Off-Design Constraints</vt:lpstr>
      <vt:lpstr>After the Optimization Run</vt:lpstr>
      <vt:lpstr>The Cycle Design Point</vt:lpstr>
      <vt:lpstr>Hot Day Sea Level Take-Off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GasTurb GmbH</dc:creator>
  <cp:lastModifiedBy>Cäsar, Jonas</cp:lastModifiedBy>
  <cp:revision>104</cp:revision>
  <dcterms:created xsi:type="dcterms:W3CDTF">2020-11-18T09:59:32Z</dcterms:created>
  <dcterms:modified xsi:type="dcterms:W3CDTF">2021-06-10T09:46:11Z</dcterms:modified>
</cp:coreProperties>
</file>