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5"/>
  </p:notesMasterIdLst>
  <p:sldIdLst>
    <p:sldId id="282" r:id="rId2"/>
    <p:sldId id="387" r:id="rId3"/>
    <p:sldId id="356" r:id="rId4"/>
    <p:sldId id="329" r:id="rId5"/>
    <p:sldId id="357" r:id="rId6"/>
    <p:sldId id="358" r:id="rId7"/>
    <p:sldId id="359" r:id="rId8"/>
    <p:sldId id="360" r:id="rId9"/>
    <p:sldId id="361" r:id="rId10"/>
    <p:sldId id="362" r:id="rId11"/>
    <p:sldId id="385" r:id="rId12"/>
    <p:sldId id="363" r:id="rId13"/>
    <p:sldId id="364" r:id="rId14"/>
    <p:sldId id="365" r:id="rId15"/>
    <p:sldId id="366" r:id="rId16"/>
    <p:sldId id="367" r:id="rId17"/>
    <p:sldId id="368" r:id="rId18"/>
    <p:sldId id="369" r:id="rId19"/>
    <p:sldId id="370" r:id="rId20"/>
    <p:sldId id="371" r:id="rId21"/>
    <p:sldId id="373" r:id="rId22"/>
    <p:sldId id="372" r:id="rId23"/>
    <p:sldId id="374" r:id="rId24"/>
    <p:sldId id="386" r:id="rId25"/>
    <p:sldId id="375" r:id="rId26"/>
    <p:sldId id="376" r:id="rId27"/>
    <p:sldId id="377" r:id="rId28"/>
    <p:sldId id="378" r:id="rId29"/>
    <p:sldId id="379" r:id="rId30"/>
    <p:sldId id="388" r:id="rId31"/>
    <p:sldId id="380" r:id="rId32"/>
    <p:sldId id="381" r:id="rId33"/>
    <p:sldId id="384"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1E1E1"/>
    <a:srgbClr val="B45AD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604" autoAdjust="0"/>
    <p:restoredTop sz="95053" autoAdjust="0"/>
  </p:normalViewPr>
  <p:slideViewPr>
    <p:cSldViewPr snapToGrid="0" snapToObjects="1" showGuides="1">
      <p:cViewPr varScale="1">
        <p:scale>
          <a:sx n="55" d="100"/>
          <a:sy n="55" d="100"/>
        </p:scale>
        <p:origin x="-84" y="-58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32EED7-B1A1-4A47-9D9A-049087173050}" type="datetimeFigureOut">
              <a:rPr lang="de-DE" smtClean="0"/>
              <a:t>14.06.2021</a:t>
            </a:fld>
            <a:endParaRPr lang="de-DE"/>
          </a:p>
        </p:txBody>
      </p:sp>
      <p:sp>
        <p:nvSpPr>
          <p:cNvPr id="4" name="Folienbildplatzhalt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AC560C-6A28-0447-8A38-42D0C45BED64}" type="slidenum">
              <a:rPr lang="de-DE" smtClean="0"/>
              <a:t>‹Nr.›</a:t>
            </a:fld>
            <a:endParaRPr lang="de-DE"/>
          </a:p>
        </p:txBody>
      </p:sp>
    </p:spTree>
    <p:extLst>
      <p:ext uri="{BB962C8B-B14F-4D97-AF65-F5344CB8AC3E}">
        <p14:creationId xmlns:p14="http://schemas.microsoft.com/office/powerpoint/2010/main" val="21584783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59AC560C-6A28-0447-8A38-42D0C45BED64}" type="slidenum">
              <a:rPr lang="de-DE" smtClean="0"/>
              <a:t>2</a:t>
            </a:fld>
            <a:endParaRPr lang="de-DE"/>
          </a:p>
        </p:txBody>
      </p:sp>
    </p:spTree>
    <p:extLst>
      <p:ext uri="{BB962C8B-B14F-4D97-AF65-F5344CB8AC3E}">
        <p14:creationId xmlns:p14="http://schemas.microsoft.com/office/powerpoint/2010/main" val="16645572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59AC560C-6A28-0447-8A38-42D0C45BED64}" type="slidenum">
              <a:rPr lang="de-DE" smtClean="0"/>
              <a:t>3</a:t>
            </a:fld>
            <a:endParaRPr lang="de-DE"/>
          </a:p>
        </p:txBody>
      </p:sp>
    </p:spTree>
    <p:extLst>
      <p:ext uri="{BB962C8B-B14F-4D97-AF65-F5344CB8AC3E}">
        <p14:creationId xmlns:p14="http://schemas.microsoft.com/office/powerpoint/2010/main" val="16645572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558375-B2D5-4381-B869-14D2759CBECD}" type="slidenum">
              <a:rPr lang="en-US"/>
              <a:pPr/>
              <a:t>4</a:t>
            </a:fld>
            <a:endParaRPr lang="en-U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1169183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32000" y="1440000"/>
            <a:ext cx="3960000" cy="4860000"/>
          </a:xfrm>
        </p:spPr>
        <p:txBody>
          <a:bodyPr/>
          <a:lstStyle>
            <a:lvl1pPr marL="0" indent="0" algn="l">
              <a:spcBef>
                <a:spcPts val="0"/>
              </a:spcBef>
              <a:buNone/>
              <a:defRPr sz="2800" b="1">
                <a:solidFill>
                  <a:srgbClr val="B45AD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Name der</a:t>
            </a:r>
            <a:br>
              <a:rPr lang="de-DE" dirty="0"/>
            </a:br>
            <a:r>
              <a:rPr lang="de-DE" dirty="0"/>
              <a:t>Präsentation</a:t>
            </a:r>
          </a:p>
        </p:txBody>
      </p:sp>
      <p:pic>
        <p:nvPicPr>
          <p:cNvPr id="4" name="Grafik 3" descr="Ein Bild, das Spiegel, Reflexion, schließen enthält.&#10;&#10;Automatisch generierte Beschreibung">
            <a:extLst>
              <a:ext uri="{FF2B5EF4-FFF2-40B4-BE49-F238E27FC236}">
                <a16:creationId xmlns:a16="http://schemas.microsoft.com/office/drawing/2014/main" xmlns="" id="{762749F1-D8C3-4340-9341-054A7B68CF7B}"/>
              </a:ext>
            </a:extLst>
          </p:cNvPr>
          <p:cNvPicPr>
            <a:picLocks noChangeAspect="1"/>
          </p:cNvPicPr>
          <p:nvPr userDrawn="1"/>
        </p:nvPicPr>
        <p:blipFill>
          <a:blip r:embed="rId2"/>
          <a:stretch>
            <a:fillRect/>
          </a:stretch>
        </p:blipFill>
        <p:spPr>
          <a:xfrm>
            <a:off x="4334228" y="1440746"/>
            <a:ext cx="4381500" cy="3581400"/>
          </a:xfrm>
          <a:prstGeom prst="rect">
            <a:avLst/>
          </a:prstGeom>
        </p:spPr>
      </p:pic>
      <p:sp>
        <p:nvSpPr>
          <p:cNvPr id="15" name="Datumsplatzhalter 14">
            <a:extLst>
              <a:ext uri="{FF2B5EF4-FFF2-40B4-BE49-F238E27FC236}">
                <a16:creationId xmlns:a16="http://schemas.microsoft.com/office/drawing/2014/main" xmlns="" id="{3D7595FE-711A-4449-B880-7CB488C79B9B}"/>
              </a:ext>
            </a:extLst>
          </p:cNvPr>
          <p:cNvSpPr>
            <a:spLocks noGrp="1"/>
          </p:cNvSpPr>
          <p:nvPr>
            <p:ph type="dt" sz="half" idx="10"/>
          </p:nvPr>
        </p:nvSpPr>
        <p:spPr>
          <a:xfrm>
            <a:off x="0" y="6498000"/>
            <a:ext cx="1260000" cy="360000"/>
          </a:xfrm>
        </p:spPr>
        <p:txBody>
          <a:bodyPr/>
          <a:lstStyle/>
          <a:p>
            <a:pPr algn="r"/>
            <a:fld id="{C531406B-8802-4868-80F6-A116580FDDF1}" type="datetime1">
              <a:rPr lang="de-DE" smtClean="0"/>
              <a:t>14.06.2021</a:t>
            </a:fld>
            <a:endParaRPr lang="de-DE"/>
          </a:p>
        </p:txBody>
      </p:sp>
      <p:sp>
        <p:nvSpPr>
          <p:cNvPr id="22" name="Textfeld 21">
            <a:extLst>
              <a:ext uri="{FF2B5EF4-FFF2-40B4-BE49-F238E27FC236}">
                <a16:creationId xmlns:a16="http://schemas.microsoft.com/office/drawing/2014/main" xmlns="" id="{8E7E7E93-DC5F-6F4D-B88D-74079E77BBFB}"/>
              </a:ext>
            </a:extLst>
          </p:cNvPr>
          <p:cNvSpPr txBox="1"/>
          <p:nvPr userDrawn="1"/>
        </p:nvSpPr>
        <p:spPr>
          <a:xfrm>
            <a:off x="1258223" y="6585667"/>
            <a:ext cx="1800000" cy="184666"/>
          </a:xfrm>
          <a:prstGeom prst="rect">
            <a:avLst/>
          </a:prstGeom>
          <a:noFill/>
        </p:spPr>
        <p:txBody>
          <a:bodyPr wrap="square" lIns="0" tIns="0" rIns="0" bIns="0" rtlCol="0" anchor="ctr" anchorCtr="0">
            <a:spAutoFit/>
          </a:bodyPr>
          <a:lstStyle/>
          <a:p>
            <a:pPr algn="l">
              <a:spcAft>
                <a:spcPts val="600"/>
              </a:spcAft>
            </a:pPr>
            <a:r>
              <a:rPr lang="de-DE" sz="1200" dirty="0">
                <a:solidFill>
                  <a:schemeClr val="bg2">
                    <a:alpha val="50000"/>
                  </a:schemeClr>
                </a:solidFill>
              </a:rPr>
              <a:t>|  © GasTurb GmbH </a:t>
            </a:r>
            <a:r>
              <a:rPr lang="de-DE" sz="1200" dirty="0" smtClean="0">
                <a:solidFill>
                  <a:schemeClr val="bg2">
                    <a:alpha val="50000"/>
                  </a:schemeClr>
                </a:solidFill>
              </a:rPr>
              <a:t>2021</a:t>
            </a:r>
            <a:endParaRPr lang="de-DE" sz="1200" dirty="0">
              <a:solidFill>
                <a:schemeClr val="bg2">
                  <a:alpha val="50000"/>
                </a:schemeClr>
              </a:solidFill>
            </a:endParaRPr>
          </a:p>
        </p:txBody>
      </p:sp>
    </p:spTree>
    <p:extLst>
      <p:ext uri="{BB962C8B-B14F-4D97-AF65-F5344CB8AC3E}">
        <p14:creationId xmlns:p14="http://schemas.microsoft.com/office/powerpoint/2010/main" val="7738453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haltsverzeichnis">
    <p:spTree>
      <p:nvGrpSpPr>
        <p:cNvPr id="1" name=""/>
        <p:cNvGrpSpPr/>
        <p:nvPr/>
      </p:nvGrpSpPr>
      <p:grpSpPr>
        <a:xfrm>
          <a:off x="0" y="0"/>
          <a:ext cx="0" cy="0"/>
          <a:chOff x="0" y="0"/>
          <a:chExt cx="0" cy="0"/>
        </a:xfrm>
      </p:grpSpPr>
      <p:sp>
        <p:nvSpPr>
          <p:cNvPr id="7" name="Inhaltsplatzhalter 6">
            <a:extLst>
              <a:ext uri="{FF2B5EF4-FFF2-40B4-BE49-F238E27FC236}">
                <a16:creationId xmlns:a16="http://schemas.microsoft.com/office/drawing/2014/main" xmlns="" id="{AA54B71A-998B-3C42-B378-59B7D7C38EB1}"/>
              </a:ext>
            </a:extLst>
          </p:cNvPr>
          <p:cNvSpPr>
            <a:spLocks noGrp="1"/>
          </p:cNvSpPr>
          <p:nvPr>
            <p:ph sz="quarter" idx="13"/>
          </p:nvPr>
        </p:nvSpPr>
        <p:spPr>
          <a:xfrm>
            <a:off x="431800" y="1440000"/>
            <a:ext cx="3960000" cy="4860000"/>
          </a:xfrm>
        </p:spPr>
        <p:txBody>
          <a:bodyPr/>
          <a:lstStyle>
            <a:lvl1pPr>
              <a:defRPr sz="1600" b="1"/>
            </a:lvl1pPr>
            <a:lvl2pPr>
              <a:defRPr sz="1600" b="1"/>
            </a:lvl2pPr>
            <a:lvl3pPr>
              <a:defRPr sz="1600" b="1"/>
            </a:lvl3pPr>
            <a:lvl4pPr>
              <a:defRPr sz="1600" b="1"/>
            </a:lvl4pPr>
            <a:lvl5pPr>
              <a:defRPr sz="1600" b="1"/>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2" name="Titel 1">
            <a:extLst>
              <a:ext uri="{FF2B5EF4-FFF2-40B4-BE49-F238E27FC236}">
                <a16:creationId xmlns:a16="http://schemas.microsoft.com/office/drawing/2014/main" xmlns="" id="{8181C9C3-8423-7A49-8A17-1361496BB9CF}"/>
              </a:ext>
            </a:extLst>
          </p:cNvPr>
          <p:cNvSpPr>
            <a:spLocks noGrp="1"/>
          </p:cNvSpPr>
          <p:nvPr>
            <p:ph type="title"/>
          </p:nvPr>
        </p:nvSpPr>
        <p:spPr/>
        <p:txBody>
          <a:bodyPr/>
          <a:lstStyle/>
          <a:p>
            <a:r>
              <a:rPr lang="de-DE"/>
              <a:t>Mastertitelformat bearbeiten</a:t>
            </a:r>
          </a:p>
        </p:txBody>
      </p:sp>
      <p:sp>
        <p:nvSpPr>
          <p:cNvPr id="9" name="Textfeld 8">
            <a:extLst>
              <a:ext uri="{FF2B5EF4-FFF2-40B4-BE49-F238E27FC236}">
                <a16:creationId xmlns:a16="http://schemas.microsoft.com/office/drawing/2014/main" xmlns="" id="{EE90E039-1795-8F4F-8A8D-0562E8EC2FEB}"/>
              </a:ext>
            </a:extLst>
          </p:cNvPr>
          <p:cNvSpPr txBox="1"/>
          <p:nvPr userDrawn="1"/>
        </p:nvSpPr>
        <p:spPr>
          <a:xfrm>
            <a:off x="6800974" y="6585667"/>
            <a:ext cx="720000" cy="184666"/>
          </a:xfrm>
          <a:prstGeom prst="rect">
            <a:avLst/>
          </a:prstGeom>
          <a:noFill/>
        </p:spPr>
        <p:txBody>
          <a:bodyPr wrap="square" lIns="0" tIns="0" rIns="72000" bIns="0" rtlCol="0" anchor="ctr" anchorCtr="0">
            <a:spAutoFit/>
          </a:bodyPr>
          <a:lstStyle/>
          <a:p>
            <a:pPr algn="r">
              <a:spcAft>
                <a:spcPts val="600"/>
              </a:spcAft>
            </a:pPr>
            <a:r>
              <a:rPr lang="de-DE" sz="1200" b="1" dirty="0" err="1">
                <a:solidFill>
                  <a:schemeClr val="bg2">
                    <a:alpha val="50000"/>
                  </a:schemeClr>
                </a:solidFill>
              </a:rPr>
              <a:t>Slide</a:t>
            </a:r>
          </a:p>
        </p:txBody>
      </p:sp>
      <p:sp>
        <p:nvSpPr>
          <p:cNvPr id="28" name="Datumsplatzhalter 27">
            <a:extLst>
              <a:ext uri="{FF2B5EF4-FFF2-40B4-BE49-F238E27FC236}">
                <a16:creationId xmlns:a16="http://schemas.microsoft.com/office/drawing/2014/main" xmlns="" id="{037767AB-8017-C34A-89CC-BD0CCECD65DA}"/>
              </a:ext>
            </a:extLst>
          </p:cNvPr>
          <p:cNvSpPr>
            <a:spLocks noGrp="1"/>
          </p:cNvSpPr>
          <p:nvPr>
            <p:ph type="dt" sz="half" idx="14"/>
          </p:nvPr>
        </p:nvSpPr>
        <p:spPr/>
        <p:txBody>
          <a:bodyPr/>
          <a:lstStyle/>
          <a:p>
            <a:pPr algn="r"/>
            <a:fld id="{86370FDA-0E2F-4A1D-930C-CA4221C69DF5}" type="datetime1">
              <a:rPr lang="de-DE" smtClean="0"/>
              <a:t>14.06.2021</a:t>
            </a:fld>
            <a:endParaRPr lang="de-DE"/>
          </a:p>
        </p:txBody>
      </p:sp>
      <p:sp>
        <p:nvSpPr>
          <p:cNvPr id="29" name="Fußzeilenplatzhalter 28">
            <a:extLst>
              <a:ext uri="{FF2B5EF4-FFF2-40B4-BE49-F238E27FC236}">
                <a16:creationId xmlns:a16="http://schemas.microsoft.com/office/drawing/2014/main" xmlns="" id="{325680AD-BD23-E345-8F62-3143885A3149}"/>
              </a:ext>
            </a:extLst>
          </p:cNvPr>
          <p:cNvSpPr>
            <a:spLocks noGrp="1"/>
          </p:cNvSpPr>
          <p:nvPr>
            <p:ph type="ftr" sz="quarter" idx="15"/>
          </p:nvPr>
        </p:nvSpPr>
        <p:spPr>
          <a:xfrm>
            <a:off x="-1" y="6498000"/>
            <a:ext cx="4101483" cy="360000"/>
          </a:xfrm>
        </p:spPr>
        <p:txBody>
          <a:bodyPr/>
          <a:lstStyle/>
          <a:p>
            <a:r>
              <a:rPr lang="de-DE" dirty="0"/>
              <a:t>Off-Design </a:t>
            </a:r>
            <a:r>
              <a:rPr lang="de-DE" dirty="0" err="1"/>
              <a:t>Calc</a:t>
            </a:r>
            <a:r>
              <a:rPr lang="de-DE" dirty="0"/>
              <a:t>. </a:t>
            </a:r>
            <a:r>
              <a:rPr lang="de-DE" dirty="0" err="1"/>
              <a:t>of</a:t>
            </a:r>
            <a:r>
              <a:rPr lang="de-DE" dirty="0"/>
              <a:t> a Series </a:t>
            </a:r>
            <a:r>
              <a:rPr lang="de-DE" dirty="0" err="1"/>
              <a:t>Electric</a:t>
            </a:r>
            <a:r>
              <a:rPr lang="de-DE" dirty="0"/>
              <a:t> Propulsion System</a:t>
            </a:r>
            <a:endParaRPr lang="de-DE" b="1" dirty="0"/>
          </a:p>
        </p:txBody>
      </p:sp>
      <p:sp>
        <p:nvSpPr>
          <p:cNvPr id="30" name="Foliennummernplatzhalter 29">
            <a:extLst>
              <a:ext uri="{FF2B5EF4-FFF2-40B4-BE49-F238E27FC236}">
                <a16:creationId xmlns:a16="http://schemas.microsoft.com/office/drawing/2014/main" xmlns="" id="{A64CF172-1769-4445-9DDB-668A5CB60B73}"/>
              </a:ext>
            </a:extLst>
          </p:cNvPr>
          <p:cNvSpPr>
            <a:spLocks noGrp="1"/>
          </p:cNvSpPr>
          <p:nvPr>
            <p:ph type="sldNum" sz="quarter" idx="16"/>
          </p:nvPr>
        </p:nvSpPr>
        <p:spPr/>
        <p:txBody>
          <a:bodyPr/>
          <a:lstStyle/>
          <a:p>
            <a:pPr algn="l"/>
            <a:fld id="{FC702470-8AE9-4E48-9C5F-817F252A268D}" type="slidenum">
              <a:rPr lang="de-DE"/>
              <a:pPr algn="l"/>
              <a:t>‹Nr.›</a:t>
            </a:fld>
            <a:endParaRPr lang="de-DE"/>
          </a:p>
        </p:txBody>
      </p:sp>
      <p:sp>
        <p:nvSpPr>
          <p:cNvPr id="31" name="Textfeld 30">
            <a:extLst>
              <a:ext uri="{FF2B5EF4-FFF2-40B4-BE49-F238E27FC236}">
                <a16:creationId xmlns:a16="http://schemas.microsoft.com/office/drawing/2014/main" xmlns="" id="{CE72AF00-A87B-024C-A656-AE7C82EF9E21}"/>
              </a:ext>
            </a:extLst>
          </p:cNvPr>
          <p:cNvSpPr txBox="1"/>
          <p:nvPr userDrawn="1"/>
        </p:nvSpPr>
        <p:spPr>
          <a:xfrm>
            <a:off x="5040000" y="6585667"/>
            <a:ext cx="1800000" cy="184666"/>
          </a:xfrm>
          <a:prstGeom prst="rect">
            <a:avLst/>
          </a:prstGeom>
          <a:noFill/>
        </p:spPr>
        <p:txBody>
          <a:bodyPr wrap="square" lIns="0" tIns="0" rIns="0" bIns="0" rtlCol="0" anchor="ctr" anchorCtr="0">
            <a:spAutoFit/>
          </a:bodyPr>
          <a:lstStyle/>
          <a:p>
            <a:pPr algn="l">
              <a:spcAft>
                <a:spcPts val="600"/>
              </a:spcAft>
            </a:pPr>
            <a:r>
              <a:rPr lang="de-DE" sz="1200" dirty="0">
                <a:solidFill>
                  <a:schemeClr val="bg2">
                    <a:alpha val="50000"/>
                  </a:schemeClr>
                </a:solidFill>
              </a:rPr>
              <a:t>|  © GasTurb GmbH </a:t>
            </a:r>
            <a:r>
              <a:rPr lang="de-DE" sz="1200" dirty="0" smtClean="0">
                <a:solidFill>
                  <a:schemeClr val="bg2">
                    <a:alpha val="50000"/>
                  </a:schemeClr>
                </a:solidFill>
              </a:rPr>
              <a:t>2021</a:t>
            </a:r>
            <a:endParaRPr lang="de-DE" sz="1200" dirty="0">
              <a:solidFill>
                <a:schemeClr val="bg2">
                  <a:alpha val="50000"/>
                </a:schemeClr>
              </a:solidFill>
            </a:endParaRPr>
          </a:p>
        </p:txBody>
      </p:sp>
    </p:spTree>
    <p:extLst>
      <p:ext uri="{BB962C8B-B14F-4D97-AF65-F5344CB8AC3E}">
        <p14:creationId xmlns:p14="http://schemas.microsoft.com/office/powerpoint/2010/main" val="9695305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5A41FB69-51A5-464D-A256-DCB4AFD7BE7C}"/>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xmlns="" id="{398D0591-484E-44EB-A50D-A6DEB5FF91E1}"/>
              </a:ext>
            </a:extLst>
          </p:cNvPr>
          <p:cNvSpPr>
            <a:spLocks noGrp="1"/>
          </p:cNvSpPr>
          <p:nvPr>
            <p:ph type="dt" sz="half" idx="10"/>
          </p:nvPr>
        </p:nvSpPr>
        <p:spPr/>
        <p:txBody>
          <a:bodyPr/>
          <a:lstStyle/>
          <a:p>
            <a:fld id="{8BDBF7AE-3956-4F1B-A9B9-950DA9BCEC79}" type="datetime1">
              <a:rPr lang="de-DE" smtClean="0"/>
              <a:t>14.06.2021</a:t>
            </a:fld>
            <a:endParaRPr lang="de-DE"/>
          </a:p>
        </p:txBody>
      </p:sp>
      <p:sp>
        <p:nvSpPr>
          <p:cNvPr id="4" name="Foliennummernplatzhalter 3">
            <a:extLst>
              <a:ext uri="{FF2B5EF4-FFF2-40B4-BE49-F238E27FC236}">
                <a16:creationId xmlns:a16="http://schemas.microsoft.com/office/drawing/2014/main" xmlns="" id="{6439F5AD-F549-4CCC-A007-A9DE1A1F1D6E}"/>
              </a:ext>
            </a:extLst>
          </p:cNvPr>
          <p:cNvSpPr>
            <a:spLocks noGrp="1"/>
          </p:cNvSpPr>
          <p:nvPr>
            <p:ph type="sldNum" sz="quarter" idx="11"/>
          </p:nvPr>
        </p:nvSpPr>
        <p:spPr/>
        <p:txBody>
          <a:bodyPr/>
          <a:lstStyle>
            <a:lvl1pPr algn="l">
              <a:defRPr/>
            </a:lvl1pPr>
          </a:lstStyle>
          <a:p>
            <a:fld id="{FC702470-8AE9-4E48-9C5F-817F252A268D}" type="slidenum">
              <a:rPr lang="de-DE" smtClean="0"/>
              <a:pPr/>
              <a:t>‹Nr.›</a:t>
            </a:fld>
            <a:endParaRPr lang="de-DE"/>
          </a:p>
        </p:txBody>
      </p:sp>
      <p:sp>
        <p:nvSpPr>
          <p:cNvPr id="5" name="Fußzeilenplatzhalter 4">
            <a:extLst>
              <a:ext uri="{FF2B5EF4-FFF2-40B4-BE49-F238E27FC236}">
                <a16:creationId xmlns:a16="http://schemas.microsoft.com/office/drawing/2014/main" xmlns="" id="{6918F4DB-33CD-4ED9-BFBD-639B15CA69C2}"/>
              </a:ext>
            </a:extLst>
          </p:cNvPr>
          <p:cNvSpPr>
            <a:spLocks noGrp="1"/>
          </p:cNvSpPr>
          <p:nvPr>
            <p:ph type="ftr" sz="quarter" idx="12"/>
          </p:nvPr>
        </p:nvSpPr>
        <p:spPr>
          <a:xfrm>
            <a:off x="-1" y="6498000"/>
            <a:ext cx="4048217" cy="360000"/>
          </a:xfrm>
        </p:spPr>
        <p:txBody>
          <a:bodyPr/>
          <a:lstStyle/>
          <a:p>
            <a:r>
              <a:rPr lang="de-DE" dirty="0"/>
              <a:t>Tutorial: Off-Design </a:t>
            </a:r>
            <a:r>
              <a:rPr lang="de-DE" dirty="0" err="1"/>
              <a:t>Calculation</a:t>
            </a:r>
            <a:r>
              <a:rPr lang="de-DE" dirty="0"/>
              <a:t> </a:t>
            </a:r>
            <a:r>
              <a:rPr lang="de-DE" dirty="0" err="1"/>
              <a:t>of</a:t>
            </a:r>
            <a:r>
              <a:rPr lang="de-DE" dirty="0"/>
              <a:t> a Series Electric System</a:t>
            </a:r>
          </a:p>
        </p:txBody>
      </p:sp>
      <p:sp>
        <p:nvSpPr>
          <p:cNvPr id="6" name="Textfeld 5">
            <a:extLst>
              <a:ext uri="{FF2B5EF4-FFF2-40B4-BE49-F238E27FC236}">
                <a16:creationId xmlns:a16="http://schemas.microsoft.com/office/drawing/2014/main" xmlns="" id="{EFDBA806-A902-41D9-81B3-7E9EFA274D8A}"/>
              </a:ext>
            </a:extLst>
          </p:cNvPr>
          <p:cNvSpPr txBox="1"/>
          <p:nvPr userDrawn="1"/>
        </p:nvSpPr>
        <p:spPr>
          <a:xfrm>
            <a:off x="6800974" y="6585667"/>
            <a:ext cx="720000" cy="184666"/>
          </a:xfrm>
          <a:prstGeom prst="rect">
            <a:avLst/>
          </a:prstGeom>
          <a:noFill/>
        </p:spPr>
        <p:txBody>
          <a:bodyPr wrap="square" lIns="0" tIns="0" rIns="72000" bIns="0" rtlCol="0" anchor="ctr" anchorCtr="0">
            <a:spAutoFit/>
          </a:bodyPr>
          <a:lstStyle/>
          <a:p>
            <a:pPr algn="r">
              <a:spcAft>
                <a:spcPts val="600"/>
              </a:spcAft>
            </a:pPr>
            <a:r>
              <a:rPr lang="de-DE" sz="1200" b="1" dirty="0" err="1">
                <a:solidFill>
                  <a:schemeClr val="bg2">
                    <a:alpha val="50000"/>
                  </a:schemeClr>
                </a:solidFill>
              </a:rPr>
              <a:t>Slide</a:t>
            </a:r>
          </a:p>
        </p:txBody>
      </p:sp>
      <p:sp>
        <p:nvSpPr>
          <p:cNvPr id="7" name="Textfeld 6">
            <a:extLst>
              <a:ext uri="{FF2B5EF4-FFF2-40B4-BE49-F238E27FC236}">
                <a16:creationId xmlns:a16="http://schemas.microsoft.com/office/drawing/2014/main" xmlns="" id="{E72F9BD9-7D76-4357-A918-D3B97D63DEDA}"/>
              </a:ext>
            </a:extLst>
          </p:cNvPr>
          <p:cNvSpPr txBox="1"/>
          <p:nvPr userDrawn="1"/>
        </p:nvSpPr>
        <p:spPr>
          <a:xfrm>
            <a:off x="5040000" y="6585667"/>
            <a:ext cx="1800000" cy="184666"/>
          </a:xfrm>
          <a:prstGeom prst="rect">
            <a:avLst/>
          </a:prstGeom>
          <a:noFill/>
        </p:spPr>
        <p:txBody>
          <a:bodyPr wrap="square" lIns="0" tIns="0" rIns="0" bIns="0" rtlCol="0" anchor="ctr" anchorCtr="0">
            <a:spAutoFit/>
          </a:bodyPr>
          <a:lstStyle/>
          <a:p>
            <a:pPr algn="l">
              <a:spcAft>
                <a:spcPts val="600"/>
              </a:spcAft>
            </a:pPr>
            <a:r>
              <a:rPr lang="de-DE" sz="1200" dirty="0">
                <a:solidFill>
                  <a:schemeClr val="bg2">
                    <a:alpha val="50000"/>
                  </a:schemeClr>
                </a:solidFill>
              </a:rPr>
              <a:t>|  © GasTurb GmbH </a:t>
            </a:r>
            <a:r>
              <a:rPr lang="de-DE" sz="1200" dirty="0" smtClean="0">
                <a:solidFill>
                  <a:schemeClr val="bg2">
                    <a:alpha val="50000"/>
                  </a:schemeClr>
                </a:solidFill>
              </a:rPr>
              <a:t>2021</a:t>
            </a:r>
            <a:endParaRPr lang="de-DE" sz="1200" dirty="0">
              <a:solidFill>
                <a:schemeClr val="bg2">
                  <a:alpha val="50000"/>
                </a:schemeClr>
              </a:solidFill>
            </a:endParaRPr>
          </a:p>
        </p:txBody>
      </p:sp>
    </p:spTree>
    <p:extLst>
      <p:ext uri="{BB962C8B-B14F-4D97-AF65-F5344CB8AC3E}">
        <p14:creationId xmlns:p14="http://schemas.microsoft.com/office/powerpoint/2010/main" val="1917978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haltsseit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91092163-583A-2F4B-BFDE-7EFCB995FA30}"/>
              </a:ext>
            </a:extLst>
          </p:cNvPr>
          <p:cNvSpPr>
            <a:spLocks noGrp="1"/>
          </p:cNvSpPr>
          <p:nvPr>
            <p:ph type="title"/>
          </p:nvPr>
        </p:nvSpPr>
        <p:spPr/>
        <p:txBody>
          <a:bodyPr/>
          <a:lstStyle/>
          <a:p>
            <a:r>
              <a:rPr lang="de-DE" dirty="0"/>
              <a:t>Mastertitelformat bearbeiten</a:t>
            </a:r>
          </a:p>
        </p:txBody>
      </p:sp>
      <p:sp>
        <p:nvSpPr>
          <p:cNvPr id="7" name="Inhaltsplatzhalter 6">
            <a:extLst>
              <a:ext uri="{FF2B5EF4-FFF2-40B4-BE49-F238E27FC236}">
                <a16:creationId xmlns:a16="http://schemas.microsoft.com/office/drawing/2014/main" xmlns="" id="{AA54B71A-998B-3C42-B378-59B7D7C38EB1}"/>
              </a:ext>
            </a:extLst>
          </p:cNvPr>
          <p:cNvSpPr>
            <a:spLocks noGrp="1"/>
          </p:cNvSpPr>
          <p:nvPr>
            <p:ph sz="quarter" idx="13"/>
          </p:nvPr>
        </p:nvSpPr>
        <p:spPr>
          <a:xfrm>
            <a:off x="431800" y="1440000"/>
            <a:ext cx="3960000" cy="4860000"/>
          </a:xfrm>
        </p:spPr>
        <p:txBody>
          <a:bodyPr/>
          <a:lstStyle>
            <a:lvl1pPr>
              <a:spcBef>
                <a:spcPts val="0"/>
              </a:spcBef>
              <a:defRPr sz="1600"/>
            </a:lvl1pPr>
            <a:lvl2pPr>
              <a:defRPr sz="1600"/>
            </a:lvl2pPr>
            <a:lvl3pPr>
              <a:defRPr sz="1600"/>
            </a:lvl3pPr>
            <a:lvl4pPr>
              <a:defRPr sz="1600"/>
            </a:lvl4pPr>
            <a:lvl5pPr>
              <a:defRPr sz="16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Bildplatzhalter 7">
            <a:extLst>
              <a:ext uri="{FF2B5EF4-FFF2-40B4-BE49-F238E27FC236}">
                <a16:creationId xmlns:a16="http://schemas.microsoft.com/office/drawing/2014/main" xmlns="" id="{9087E3F6-B1CF-1448-BC0C-184E33765E46}"/>
              </a:ext>
            </a:extLst>
          </p:cNvPr>
          <p:cNvSpPr>
            <a:spLocks noGrp="1"/>
          </p:cNvSpPr>
          <p:nvPr>
            <p:ph type="pic" sz="quarter" idx="14"/>
          </p:nvPr>
        </p:nvSpPr>
        <p:spPr>
          <a:xfrm>
            <a:off x="4752000" y="1439862"/>
            <a:ext cx="3960000" cy="2700000"/>
          </a:xfrm>
        </p:spPr>
        <p:txBody>
          <a:bodyPr/>
          <a:lstStyle/>
          <a:p>
            <a:endParaRPr lang="de-DE"/>
          </a:p>
        </p:txBody>
      </p:sp>
      <p:sp>
        <p:nvSpPr>
          <p:cNvPr id="10" name="Textfeld 9">
            <a:extLst>
              <a:ext uri="{FF2B5EF4-FFF2-40B4-BE49-F238E27FC236}">
                <a16:creationId xmlns:a16="http://schemas.microsoft.com/office/drawing/2014/main" xmlns="" id="{B4D44C8A-79F3-A44D-87F1-F317CACA4AAD}"/>
              </a:ext>
            </a:extLst>
          </p:cNvPr>
          <p:cNvSpPr txBox="1"/>
          <p:nvPr userDrawn="1"/>
        </p:nvSpPr>
        <p:spPr>
          <a:xfrm>
            <a:off x="6800974" y="6585667"/>
            <a:ext cx="720000" cy="184666"/>
          </a:xfrm>
          <a:prstGeom prst="rect">
            <a:avLst/>
          </a:prstGeom>
          <a:noFill/>
        </p:spPr>
        <p:txBody>
          <a:bodyPr wrap="square" lIns="0" tIns="0" rIns="72000" bIns="0" rtlCol="0" anchor="ctr" anchorCtr="0">
            <a:spAutoFit/>
          </a:bodyPr>
          <a:lstStyle/>
          <a:p>
            <a:pPr algn="r">
              <a:spcAft>
                <a:spcPts val="600"/>
              </a:spcAft>
            </a:pPr>
            <a:r>
              <a:rPr lang="de-DE" sz="1200" b="1" dirty="0" err="1">
                <a:solidFill>
                  <a:schemeClr val="bg2">
                    <a:alpha val="50000"/>
                  </a:schemeClr>
                </a:solidFill>
              </a:rPr>
              <a:t>Slide</a:t>
            </a:r>
          </a:p>
        </p:txBody>
      </p:sp>
      <p:sp>
        <p:nvSpPr>
          <p:cNvPr id="13" name="Datumsplatzhalter 12">
            <a:extLst>
              <a:ext uri="{FF2B5EF4-FFF2-40B4-BE49-F238E27FC236}">
                <a16:creationId xmlns:a16="http://schemas.microsoft.com/office/drawing/2014/main" xmlns="" id="{365C1F17-23E8-634A-92BF-C2B526E18203}"/>
              </a:ext>
            </a:extLst>
          </p:cNvPr>
          <p:cNvSpPr>
            <a:spLocks noGrp="1"/>
          </p:cNvSpPr>
          <p:nvPr>
            <p:ph type="dt" sz="half" idx="15"/>
          </p:nvPr>
        </p:nvSpPr>
        <p:spPr/>
        <p:txBody>
          <a:bodyPr/>
          <a:lstStyle/>
          <a:p>
            <a:pPr algn="r"/>
            <a:fld id="{2CAEFC49-85D9-4DB4-AB1B-12C0A1682267}" type="datetime1">
              <a:rPr lang="de-DE" smtClean="0"/>
              <a:t>14.06.2021</a:t>
            </a:fld>
            <a:endParaRPr lang="de-DE"/>
          </a:p>
        </p:txBody>
      </p:sp>
      <p:sp>
        <p:nvSpPr>
          <p:cNvPr id="14" name="Fußzeilenplatzhalter 13">
            <a:extLst>
              <a:ext uri="{FF2B5EF4-FFF2-40B4-BE49-F238E27FC236}">
                <a16:creationId xmlns:a16="http://schemas.microsoft.com/office/drawing/2014/main" xmlns="" id="{174BDC40-CB9C-1844-AA3C-158DC76766EF}"/>
              </a:ext>
            </a:extLst>
          </p:cNvPr>
          <p:cNvSpPr>
            <a:spLocks noGrp="1"/>
          </p:cNvSpPr>
          <p:nvPr>
            <p:ph type="ftr" sz="quarter" idx="16"/>
          </p:nvPr>
        </p:nvSpPr>
        <p:spPr>
          <a:xfrm>
            <a:off x="0" y="6498000"/>
            <a:ext cx="4092606" cy="360000"/>
          </a:xfrm>
        </p:spPr>
        <p:txBody>
          <a:bodyPr/>
          <a:lstStyle/>
          <a:p>
            <a:r>
              <a:rPr lang="de-DE" dirty="0"/>
              <a:t>Tutorial: Off-Design </a:t>
            </a:r>
            <a:r>
              <a:rPr lang="de-DE" dirty="0" err="1"/>
              <a:t>Calculation</a:t>
            </a:r>
            <a:r>
              <a:rPr lang="de-DE" dirty="0"/>
              <a:t> </a:t>
            </a:r>
            <a:r>
              <a:rPr lang="de-DE" dirty="0" err="1"/>
              <a:t>of</a:t>
            </a:r>
            <a:r>
              <a:rPr lang="de-DE" dirty="0"/>
              <a:t> a Series Electric System</a:t>
            </a:r>
            <a:endParaRPr lang="de-DE" b="1" dirty="0"/>
          </a:p>
        </p:txBody>
      </p:sp>
      <p:sp>
        <p:nvSpPr>
          <p:cNvPr id="15" name="Foliennummernplatzhalter 14">
            <a:extLst>
              <a:ext uri="{FF2B5EF4-FFF2-40B4-BE49-F238E27FC236}">
                <a16:creationId xmlns:a16="http://schemas.microsoft.com/office/drawing/2014/main" xmlns="" id="{A3522CDE-30BA-D540-852F-15132EAB3078}"/>
              </a:ext>
            </a:extLst>
          </p:cNvPr>
          <p:cNvSpPr>
            <a:spLocks noGrp="1"/>
          </p:cNvSpPr>
          <p:nvPr>
            <p:ph type="sldNum" sz="quarter" idx="17"/>
          </p:nvPr>
        </p:nvSpPr>
        <p:spPr/>
        <p:txBody>
          <a:bodyPr/>
          <a:lstStyle/>
          <a:p>
            <a:pPr algn="l"/>
            <a:fld id="{FC702470-8AE9-4E48-9C5F-817F252A268D}" type="slidenum">
              <a:rPr lang="de-DE"/>
              <a:pPr algn="l"/>
              <a:t>‹Nr.›</a:t>
            </a:fld>
            <a:endParaRPr lang="de-DE"/>
          </a:p>
        </p:txBody>
      </p:sp>
      <p:sp>
        <p:nvSpPr>
          <p:cNvPr id="16" name="Textfeld 15">
            <a:extLst>
              <a:ext uri="{FF2B5EF4-FFF2-40B4-BE49-F238E27FC236}">
                <a16:creationId xmlns:a16="http://schemas.microsoft.com/office/drawing/2014/main" xmlns="" id="{B98ECBA5-300B-FA4F-BF8A-E60E8952D827}"/>
              </a:ext>
            </a:extLst>
          </p:cNvPr>
          <p:cNvSpPr txBox="1"/>
          <p:nvPr userDrawn="1"/>
        </p:nvSpPr>
        <p:spPr>
          <a:xfrm>
            <a:off x="5040000" y="6585667"/>
            <a:ext cx="1800000" cy="184666"/>
          </a:xfrm>
          <a:prstGeom prst="rect">
            <a:avLst/>
          </a:prstGeom>
          <a:noFill/>
        </p:spPr>
        <p:txBody>
          <a:bodyPr wrap="square" lIns="0" tIns="0" rIns="0" bIns="0" rtlCol="0" anchor="ctr" anchorCtr="0">
            <a:spAutoFit/>
          </a:bodyPr>
          <a:lstStyle/>
          <a:p>
            <a:pPr algn="l">
              <a:spcAft>
                <a:spcPts val="600"/>
              </a:spcAft>
            </a:pPr>
            <a:r>
              <a:rPr lang="de-DE" sz="1200" dirty="0" err="1">
                <a:solidFill>
                  <a:schemeClr val="bg2">
                    <a:alpha val="50000"/>
                  </a:schemeClr>
                </a:solidFill>
              </a:rPr>
              <a:t>|  © GasTurb GmbH 2020</a:t>
            </a:r>
          </a:p>
        </p:txBody>
      </p:sp>
    </p:spTree>
    <p:extLst>
      <p:ext uri="{BB962C8B-B14F-4D97-AF65-F5344CB8AC3E}">
        <p14:creationId xmlns:p14="http://schemas.microsoft.com/office/powerpoint/2010/main" val="2317933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haltsseit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91092163-583A-2F4B-BFDE-7EFCB995FA30}"/>
              </a:ext>
            </a:extLst>
          </p:cNvPr>
          <p:cNvSpPr>
            <a:spLocks noGrp="1"/>
          </p:cNvSpPr>
          <p:nvPr>
            <p:ph type="title"/>
          </p:nvPr>
        </p:nvSpPr>
        <p:spPr/>
        <p:txBody>
          <a:bodyPr/>
          <a:lstStyle/>
          <a:p>
            <a:r>
              <a:rPr lang="de-DE"/>
              <a:t>Mastertitelformat bearbeiten</a:t>
            </a:r>
          </a:p>
        </p:txBody>
      </p:sp>
      <p:sp>
        <p:nvSpPr>
          <p:cNvPr id="7" name="Inhaltsplatzhalter 6">
            <a:extLst>
              <a:ext uri="{FF2B5EF4-FFF2-40B4-BE49-F238E27FC236}">
                <a16:creationId xmlns:a16="http://schemas.microsoft.com/office/drawing/2014/main" xmlns="" id="{AA54B71A-998B-3C42-B378-59B7D7C38EB1}"/>
              </a:ext>
            </a:extLst>
          </p:cNvPr>
          <p:cNvSpPr>
            <a:spLocks noGrp="1"/>
          </p:cNvSpPr>
          <p:nvPr>
            <p:ph sz="quarter" idx="13"/>
          </p:nvPr>
        </p:nvSpPr>
        <p:spPr>
          <a:xfrm>
            <a:off x="431800" y="1440000"/>
            <a:ext cx="3960000" cy="4860000"/>
          </a:xfrm>
        </p:spPr>
        <p:txBody>
          <a:bodyPr/>
          <a:lstStyle>
            <a:lvl1pPr>
              <a:defRPr sz="1600"/>
            </a:lvl1pPr>
            <a:lvl2pPr>
              <a:defRPr sz="1600"/>
            </a:lvl2pPr>
            <a:lvl3pPr>
              <a:defRPr sz="1600"/>
            </a:lvl3pPr>
            <a:lvl4pPr>
              <a:defRPr sz="1600"/>
            </a:lvl4pPr>
            <a:lvl5pPr>
              <a:defRPr sz="16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Inhaltsplatzhalter 6">
            <a:extLst>
              <a:ext uri="{FF2B5EF4-FFF2-40B4-BE49-F238E27FC236}">
                <a16:creationId xmlns:a16="http://schemas.microsoft.com/office/drawing/2014/main" xmlns="" id="{2E02AABC-6200-E643-B58A-7FCDADB10A30}"/>
              </a:ext>
            </a:extLst>
          </p:cNvPr>
          <p:cNvSpPr>
            <a:spLocks noGrp="1"/>
          </p:cNvSpPr>
          <p:nvPr>
            <p:ph sz="quarter" idx="14"/>
          </p:nvPr>
        </p:nvSpPr>
        <p:spPr>
          <a:xfrm>
            <a:off x="4752000" y="1440000"/>
            <a:ext cx="3960000" cy="4860000"/>
          </a:xfrm>
        </p:spPr>
        <p:txBody>
          <a:bodyPr/>
          <a:lstStyle>
            <a:lvl1pPr>
              <a:defRPr sz="1600"/>
            </a:lvl1pPr>
            <a:lvl2pPr>
              <a:defRPr sz="1600"/>
            </a:lvl2pPr>
            <a:lvl3pPr>
              <a:defRPr sz="1600"/>
            </a:lvl3pPr>
            <a:lvl4pPr>
              <a:defRPr sz="1600"/>
            </a:lvl4pPr>
            <a:lvl5pPr>
              <a:defRPr sz="16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Textfeld 9">
            <a:extLst>
              <a:ext uri="{FF2B5EF4-FFF2-40B4-BE49-F238E27FC236}">
                <a16:creationId xmlns:a16="http://schemas.microsoft.com/office/drawing/2014/main" xmlns="" id="{E64D325D-0967-244D-A5A0-D8883BE01077}"/>
              </a:ext>
            </a:extLst>
          </p:cNvPr>
          <p:cNvSpPr txBox="1"/>
          <p:nvPr userDrawn="1"/>
        </p:nvSpPr>
        <p:spPr>
          <a:xfrm>
            <a:off x="6800974" y="6585667"/>
            <a:ext cx="720000" cy="184666"/>
          </a:xfrm>
          <a:prstGeom prst="rect">
            <a:avLst/>
          </a:prstGeom>
          <a:noFill/>
        </p:spPr>
        <p:txBody>
          <a:bodyPr wrap="square" lIns="0" tIns="0" rIns="72000" bIns="0" rtlCol="0" anchor="ctr" anchorCtr="0">
            <a:spAutoFit/>
          </a:bodyPr>
          <a:lstStyle/>
          <a:p>
            <a:pPr algn="r">
              <a:spcAft>
                <a:spcPts val="600"/>
              </a:spcAft>
            </a:pPr>
            <a:r>
              <a:rPr lang="de-DE" sz="1200" b="1" dirty="0" err="1">
                <a:solidFill>
                  <a:schemeClr val="bg2">
                    <a:alpha val="50000"/>
                  </a:schemeClr>
                </a:solidFill>
              </a:rPr>
              <a:t>Slide</a:t>
            </a:r>
          </a:p>
        </p:txBody>
      </p:sp>
      <p:sp>
        <p:nvSpPr>
          <p:cNvPr id="6" name="Datumsplatzhalter 5">
            <a:extLst>
              <a:ext uri="{FF2B5EF4-FFF2-40B4-BE49-F238E27FC236}">
                <a16:creationId xmlns:a16="http://schemas.microsoft.com/office/drawing/2014/main" xmlns="" id="{3A438B45-F881-2246-94A0-2FF39D2DCB54}"/>
              </a:ext>
            </a:extLst>
          </p:cNvPr>
          <p:cNvSpPr>
            <a:spLocks noGrp="1"/>
          </p:cNvSpPr>
          <p:nvPr>
            <p:ph type="dt" sz="half" idx="15"/>
          </p:nvPr>
        </p:nvSpPr>
        <p:spPr/>
        <p:txBody>
          <a:bodyPr/>
          <a:lstStyle/>
          <a:p>
            <a:pPr algn="r"/>
            <a:fld id="{4D81C51E-E8A7-4EB2-8DA4-87B00FDE101E}" type="datetime1">
              <a:rPr lang="de-DE" smtClean="0"/>
              <a:t>14.06.2021</a:t>
            </a:fld>
            <a:endParaRPr lang="de-DE"/>
          </a:p>
        </p:txBody>
      </p:sp>
      <p:sp>
        <p:nvSpPr>
          <p:cNvPr id="11" name="Fußzeilenplatzhalter 10">
            <a:extLst>
              <a:ext uri="{FF2B5EF4-FFF2-40B4-BE49-F238E27FC236}">
                <a16:creationId xmlns:a16="http://schemas.microsoft.com/office/drawing/2014/main" xmlns="" id="{8E2E0CD9-DBFD-C747-BEC0-E4EFED4657F2}"/>
              </a:ext>
            </a:extLst>
          </p:cNvPr>
          <p:cNvSpPr>
            <a:spLocks noGrp="1"/>
          </p:cNvSpPr>
          <p:nvPr>
            <p:ph type="ftr" sz="quarter" idx="16"/>
          </p:nvPr>
        </p:nvSpPr>
        <p:spPr>
          <a:xfrm>
            <a:off x="-1" y="6498000"/>
            <a:ext cx="4172505" cy="360000"/>
          </a:xfrm>
        </p:spPr>
        <p:txBody>
          <a:bodyPr/>
          <a:lstStyle/>
          <a:p>
            <a:r>
              <a:rPr lang="de-DE" dirty="0"/>
              <a:t>Tutorial: O Off-Design </a:t>
            </a:r>
            <a:r>
              <a:rPr lang="de-DE" dirty="0" err="1"/>
              <a:t>Calculation</a:t>
            </a:r>
            <a:r>
              <a:rPr lang="de-DE" dirty="0"/>
              <a:t> </a:t>
            </a:r>
            <a:r>
              <a:rPr lang="de-DE" dirty="0" err="1"/>
              <a:t>of</a:t>
            </a:r>
            <a:r>
              <a:rPr lang="de-DE" dirty="0"/>
              <a:t> a Series Electric System</a:t>
            </a:r>
            <a:endParaRPr lang="de-DE" b="1" dirty="0"/>
          </a:p>
        </p:txBody>
      </p:sp>
      <p:sp>
        <p:nvSpPr>
          <p:cNvPr id="12" name="Foliennummernplatzhalter 11">
            <a:extLst>
              <a:ext uri="{FF2B5EF4-FFF2-40B4-BE49-F238E27FC236}">
                <a16:creationId xmlns:a16="http://schemas.microsoft.com/office/drawing/2014/main" xmlns="" id="{9A7BFD55-777A-734B-954A-4C53C9872BA8}"/>
              </a:ext>
            </a:extLst>
          </p:cNvPr>
          <p:cNvSpPr>
            <a:spLocks noGrp="1"/>
          </p:cNvSpPr>
          <p:nvPr>
            <p:ph type="sldNum" sz="quarter" idx="17"/>
          </p:nvPr>
        </p:nvSpPr>
        <p:spPr/>
        <p:txBody>
          <a:bodyPr/>
          <a:lstStyle/>
          <a:p>
            <a:pPr algn="l"/>
            <a:fld id="{FC702470-8AE9-4E48-9C5F-817F252A268D}" type="slidenum">
              <a:rPr lang="de-DE"/>
              <a:pPr algn="l"/>
              <a:t>‹Nr.›</a:t>
            </a:fld>
            <a:endParaRPr lang="de-DE"/>
          </a:p>
        </p:txBody>
      </p:sp>
      <p:sp>
        <p:nvSpPr>
          <p:cNvPr id="13" name="Textfeld 12">
            <a:extLst>
              <a:ext uri="{FF2B5EF4-FFF2-40B4-BE49-F238E27FC236}">
                <a16:creationId xmlns:a16="http://schemas.microsoft.com/office/drawing/2014/main" xmlns="" id="{68F7F9F0-3592-0C4B-8E97-4BDA795EF13F}"/>
              </a:ext>
            </a:extLst>
          </p:cNvPr>
          <p:cNvSpPr txBox="1"/>
          <p:nvPr userDrawn="1"/>
        </p:nvSpPr>
        <p:spPr>
          <a:xfrm>
            <a:off x="5040000" y="6585667"/>
            <a:ext cx="1800000" cy="184666"/>
          </a:xfrm>
          <a:prstGeom prst="rect">
            <a:avLst/>
          </a:prstGeom>
          <a:noFill/>
        </p:spPr>
        <p:txBody>
          <a:bodyPr wrap="square" lIns="0" tIns="0" rIns="0" bIns="0" rtlCol="0" anchor="ctr" anchorCtr="0">
            <a:spAutoFit/>
          </a:bodyPr>
          <a:lstStyle/>
          <a:p>
            <a:pPr algn="l">
              <a:spcAft>
                <a:spcPts val="600"/>
              </a:spcAft>
            </a:pPr>
            <a:r>
              <a:rPr lang="de-DE" sz="1200" dirty="0" err="1">
                <a:solidFill>
                  <a:schemeClr val="bg2">
                    <a:alpha val="50000"/>
                  </a:schemeClr>
                </a:solidFill>
              </a:rPr>
              <a:t>|  © GasTurb GmbH 2020</a:t>
            </a:r>
          </a:p>
        </p:txBody>
      </p:sp>
    </p:spTree>
    <p:extLst>
      <p:ext uri="{BB962C8B-B14F-4D97-AF65-F5344CB8AC3E}">
        <p14:creationId xmlns:p14="http://schemas.microsoft.com/office/powerpoint/2010/main" val="4243453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chlußseite">
    <p:spTree>
      <p:nvGrpSpPr>
        <p:cNvPr id="1" name=""/>
        <p:cNvGrpSpPr/>
        <p:nvPr/>
      </p:nvGrpSpPr>
      <p:grpSpPr>
        <a:xfrm>
          <a:off x="0" y="0"/>
          <a:ext cx="0" cy="0"/>
          <a:chOff x="0" y="0"/>
          <a:chExt cx="0" cy="0"/>
        </a:xfrm>
      </p:grpSpPr>
      <p:sp>
        <p:nvSpPr>
          <p:cNvPr id="6" name="Subtitle 2">
            <a:extLst>
              <a:ext uri="{FF2B5EF4-FFF2-40B4-BE49-F238E27FC236}">
                <a16:creationId xmlns:a16="http://schemas.microsoft.com/office/drawing/2014/main" xmlns="" id="{2A78F88F-EFCE-F446-97FF-49593E3DA5F2}"/>
              </a:ext>
            </a:extLst>
          </p:cNvPr>
          <p:cNvSpPr>
            <a:spLocks noGrp="1"/>
          </p:cNvSpPr>
          <p:nvPr>
            <p:ph type="subTitle" idx="1" hasCustomPrompt="1"/>
          </p:nvPr>
        </p:nvSpPr>
        <p:spPr>
          <a:xfrm>
            <a:off x="432000" y="1440000"/>
            <a:ext cx="3960000" cy="4860000"/>
          </a:xfrm>
        </p:spPr>
        <p:txBody>
          <a:bodyPr/>
          <a:lstStyle>
            <a:lvl1pPr marL="0" indent="0" algn="l">
              <a:spcBef>
                <a:spcPts val="0"/>
              </a:spcBef>
              <a:buNone/>
              <a:defRPr sz="2800" b="1">
                <a:solidFill>
                  <a:srgbClr val="B45AD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err="1"/>
              <a:t>Thank</a:t>
            </a:r>
            <a:r>
              <a:rPr lang="de-DE" dirty="0"/>
              <a:t> </a:t>
            </a:r>
            <a:r>
              <a:rPr lang="de-DE" dirty="0" err="1"/>
              <a:t>you</a:t>
            </a:r>
            <a:r>
              <a:rPr lang="de-DE" dirty="0"/>
              <a:t> </a:t>
            </a:r>
            <a:r>
              <a:rPr lang="de-DE" dirty="0" err="1"/>
              <a:t>for</a:t>
            </a:r>
            <a:r>
              <a:rPr lang="de-DE" dirty="0"/>
              <a:t> </a:t>
            </a:r>
            <a:br>
              <a:rPr lang="de-DE" dirty="0"/>
            </a:br>
            <a:r>
              <a:rPr lang="de-DE" dirty="0" err="1"/>
              <a:t>your</a:t>
            </a:r>
            <a:r>
              <a:rPr lang="de-DE" dirty="0"/>
              <a:t> </a:t>
            </a:r>
            <a:r>
              <a:rPr lang="de-DE" dirty="0" err="1"/>
              <a:t>attention</a:t>
            </a:r>
            <a:r>
              <a:rPr lang="de-DE" dirty="0"/>
              <a:t>!</a:t>
            </a:r>
          </a:p>
        </p:txBody>
      </p:sp>
      <p:pic>
        <p:nvPicPr>
          <p:cNvPr id="9" name="Grafik 8" descr="Ein Bild, das Text enthält.&#10;&#10;Automatisch generierte Beschreibung">
            <a:extLst>
              <a:ext uri="{FF2B5EF4-FFF2-40B4-BE49-F238E27FC236}">
                <a16:creationId xmlns:a16="http://schemas.microsoft.com/office/drawing/2014/main" xmlns="" id="{ED03E7CB-462F-2244-9992-44CC3AF97FFB}"/>
              </a:ext>
            </a:extLst>
          </p:cNvPr>
          <p:cNvPicPr>
            <a:picLocks noChangeAspect="1"/>
          </p:cNvPicPr>
          <p:nvPr userDrawn="1"/>
        </p:nvPicPr>
        <p:blipFill>
          <a:blip r:embed="rId2"/>
          <a:stretch>
            <a:fillRect/>
          </a:stretch>
        </p:blipFill>
        <p:spPr>
          <a:xfrm>
            <a:off x="4328584" y="1435100"/>
            <a:ext cx="4381500" cy="3581400"/>
          </a:xfrm>
          <a:prstGeom prst="rect">
            <a:avLst/>
          </a:prstGeom>
        </p:spPr>
      </p:pic>
      <p:sp>
        <p:nvSpPr>
          <p:cNvPr id="8" name="Textfeld 7">
            <a:extLst>
              <a:ext uri="{FF2B5EF4-FFF2-40B4-BE49-F238E27FC236}">
                <a16:creationId xmlns:a16="http://schemas.microsoft.com/office/drawing/2014/main" xmlns="" id="{7EAD567A-41A3-C448-9B1E-295CFC050791}"/>
              </a:ext>
            </a:extLst>
          </p:cNvPr>
          <p:cNvSpPr txBox="1"/>
          <p:nvPr userDrawn="1"/>
        </p:nvSpPr>
        <p:spPr>
          <a:xfrm>
            <a:off x="6800974" y="6585667"/>
            <a:ext cx="720000" cy="184666"/>
          </a:xfrm>
          <a:prstGeom prst="rect">
            <a:avLst/>
          </a:prstGeom>
          <a:noFill/>
        </p:spPr>
        <p:txBody>
          <a:bodyPr wrap="square" lIns="0" tIns="0" rIns="72000" bIns="0" rtlCol="0" anchor="ctr" anchorCtr="0">
            <a:spAutoFit/>
          </a:bodyPr>
          <a:lstStyle/>
          <a:p>
            <a:pPr algn="r">
              <a:spcAft>
                <a:spcPts val="600"/>
              </a:spcAft>
            </a:pPr>
            <a:r>
              <a:rPr lang="de-DE" sz="1200" b="1" dirty="0" err="1">
                <a:solidFill>
                  <a:schemeClr val="bg2">
                    <a:alpha val="50000"/>
                  </a:schemeClr>
                </a:solidFill>
              </a:rPr>
              <a:t>Slide</a:t>
            </a:r>
          </a:p>
        </p:txBody>
      </p:sp>
      <p:sp>
        <p:nvSpPr>
          <p:cNvPr id="5" name="Datumsplatzhalter 4">
            <a:extLst>
              <a:ext uri="{FF2B5EF4-FFF2-40B4-BE49-F238E27FC236}">
                <a16:creationId xmlns:a16="http://schemas.microsoft.com/office/drawing/2014/main" xmlns="" id="{28C1D7D6-89CD-6D4C-8D61-04761664AF7F}"/>
              </a:ext>
            </a:extLst>
          </p:cNvPr>
          <p:cNvSpPr>
            <a:spLocks noGrp="1"/>
          </p:cNvSpPr>
          <p:nvPr>
            <p:ph type="dt" sz="half" idx="10"/>
          </p:nvPr>
        </p:nvSpPr>
        <p:spPr/>
        <p:txBody>
          <a:bodyPr/>
          <a:lstStyle/>
          <a:p>
            <a:pPr algn="r"/>
            <a:fld id="{7F8B2699-CBB8-4CB5-9FFF-A46D15A9E6CA}" type="datetime1">
              <a:rPr lang="de-DE" smtClean="0"/>
              <a:t>14.06.2021</a:t>
            </a:fld>
            <a:endParaRPr lang="de-DE"/>
          </a:p>
        </p:txBody>
      </p:sp>
      <p:sp>
        <p:nvSpPr>
          <p:cNvPr id="10" name="Fußzeilenplatzhalter 9">
            <a:extLst>
              <a:ext uri="{FF2B5EF4-FFF2-40B4-BE49-F238E27FC236}">
                <a16:creationId xmlns:a16="http://schemas.microsoft.com/office/drawing/2014/main" xmlns="" id="{A37FBE7D-934D-E64E-8A88-07E474B3B63D}"/>
              </a:ext>
            </a:extLst>
          </p:cNvPr>
          <p:cNvSpPr>
            <a:spLocks noGrp="1"/>
          </p:cNvSpPr>
          <p:nvPr>
            <p:ph type="ftr" sz="quarter" idx="11"/>
          </p:nvPr>
        </p:nvSpPr>
        <p:spPr>
          <a:xfrm>
            <a:off x="0" y="6498000"/>
            <a:ext cx="4145872" cy="360000"/>
          </a:xfrm>
        </p:spPr>
        <p:txBody>
          <a:bodyPr/>
          <a:lstStyle/>
          <a:p>
            <a:r>
              <a:rPr lang="de-DE" dirty="0"/>
              <a:t>Tutorial: Off-Design </a:t>
            </a:r>
            <a:r>
              <a:rPr lang="de-DE" dirty="0" err="1"/>
              <a:t>Calculation</a:t>
            </a:r>
            <a:r>
              <a:rPr lang="de-DE" dirty="0"/>
              <a:t> </a:t>
            </a:r>
            <a:r>
              <a:rPr lang="de-DE" dirty="0" err="1"/>
              <a:t>of</a:t>
            </a:r>
            <a:r>
              <a:rPr lang="de-DE" dirty="0"/>
              <a:t> a Series Electric System</a:t>
            </a:r>
            <a:endParaRPr lang="de-DE" b="1" dirty="0"/>
          </a:p>
        </p:txBody>
      </p:sp>
      <p:sp>
        <p:nvSpPr>
          <p:cNvPr id="11" name="Foliennummernplatzhalter 10">
            <a:extLst>
              <a:ext uri="{FF2B5EF4-FFF2-40B4-BE49-F238E27FC236}">
                <a16:creationId xmlns:a16="http://schemas.microsoft.com/office/drawing/2014/main" xmlns="" id="{3EE30701-34DD-3844-BF24-BB39A7DFA743}"/>
              </a:ext>
            </a:extLst>
          </p:cNvPr>
          <p:cNvSpPr>
            <a:spLocks noGrp="1"/>
          </p:cNvSpPr>
          <p:nvPr>
            <p:ph type="sldNum" sz="quarter" idx="12"/>
          </p:nvPr>
        </p:nvSpPr>
        <p:spPr/>
        <p:txBody>
          <a:bodyPr/>
          <a:lstStyle/>
          <a:p>
            <a:pPr algn="l"/>
            <a:fld id="{FC702470-8AE9-4E48-9C5F-817F252A268D}" type="slidenum">
              <a:rPr lang="de-DE"/>
              <a:pPr algn="l"/>
              <a:t>‹Nr.›</a:t>
            </a:fld>
            <a:endParaRPr lang="de-DE"/>
          </a:p>
        </p:txBody>
      </p:sp>
      <p:sp>
        <p:nvSpPr>
          <p:cNvPr id="12" name="Textfeld 11">
            <a:extLst>
              <a:ext uri="{FF2B5EF4-FFF2-40B4-BE49-F238E27FC236}">
                <a16:creationId xmlns:a16="http://schemas.microsoft.com/office/drawing/2014/main" xmlns="" id="{91A24AD7-99C6-0449-AF46-F2BA76D9558C}"/>
              </a:ext>
            </a:extLst>
          </p:cNvPr>
          <p:cNvSpPr txBox="1"/>
          <p:nvPr userDrawn="1"/>
        </p:nvSpPr>
        <p:spPr>
          <a:xfrm>
            <a:off x="5040000" y="6585667"/>
            <a:ext cx="1800000" cy="184666"/>
          </a:xfrm>
          <a:prstGeom prst="rect">
            <a:avLst/>
          </a:prstGeom>
          <a:noFill/>
        </p:spPr>
        <p:txBody>
          <a:bodyPr wrap="square" lIns="0" tIns="0" rIns="0" bIns="0" rtlCol="0" anchor="ctr" anchorCtr="0">
            <a:spAutoFit/>
          </a:bodyPr>
          <a:lstStyle/>
          <a:p>
            <a:pPr algn="l">
              <a:spcAft>
                <a:spcPts val="600"/>
              </a:spcAft>
            </a:pPr>
            <a:r>
              <a:rPr lang="de-DE" sz="1200" dirty="0">
                <a:solidFill>
                  <a:schemeClr val="bg2">
                    <a:alpha val="50000"/>
                  </a:schemeClr>
                </a:solidFill>
              </a:rPr>
              <a:t>|  © GasTurb GmbH </a:t>
            </a:r>
            <a:r>
              <a:rPr lang="de-DE" sz="1200" dirty="0" smtClean="0">
                <a:solidFill>
                  <a:schemeClr val="bg2">
                    <a:alpha val="50000"/>
                  </a:schemeClr>
                </a:solidFill>
              </a:rPr>
              <a:t>2021</a:t>
            </a:r>
            <a:endParaRPr lang="de-DE" sz="1200" dirty="0">
              <a:solidFill>
                <a:schemeClr val="bg2">
                  <a:alpha val="50000"/>
                </a:schemeClr>
              </a:solidFill>
            </a:endParaRPr>
          </a:p>
        </p:txBody>
      </p:sp>
    </p:spTree>
    <p:extLst>
      <p:ext uri="{BB962C8B-B14F-4D97-AF65-F5344CB8AC3E}">
        <p14:creationId xmlns:p14="http://schemas.microsoft.com/office/powerpoint/2010/main" val="32884516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014413" y="3198884"/>
            <a:ext cx="7772400" cy="1362075"/>
          </a:xfrm>
        </p:spPr>
        <p:txBody>
          <a:bodyPr anchor="t"/>
          <a:lstStyle>
            <a:lvl1pPr algn="l">
              <a:defRPr sz="4000" b="1" cap="all"/>
            </a:lvl1pPr>
          </a:lstStyle>
          <a:p>
            <a:r>
              <a:rPr lang="de-DE"/>
              <a:t>Titelmasterformat durch Klicken bearbeiten</a:t>
            </a:r>
            <a:endParaRPr lang="de-DE" dirty="0"/>
          </a:p>
        </p:txBody>
      </p:sp>
      <p:sp>
        <p:nvSpPr>
          <p:cNvPr id="3" name="Textplatzhalter 2"/>
          <p:cNvSpPr>
            <a:spLocks noGrp="1"/>
          </p:cNvSpPr>
          <p:nvPr>
            <p:ph type="body" idx="1"/>
          </p:nvPr>
        </p:nvSpPr>
        <p:spPr>
          <a:xfrm>
            <a:off x="1014413" y="1698697"/>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Datumsplatzhalter 4"/>
          <p:cNvSpPr>
            <a:spLocks noGrp="1"/>
          </p:cNvSpPr>
          <p:nvPr>
            <p:ph type="dt" sz="half" idx="10"/>
          </p:nvPr>
        </p:nvSpPr>
        <p:spPr/>
        <p:txBody>
          <a:bodyPr/>
          <a:lstStyle/>
          <a:p>
            <a:fld id="{4BDB9D32-A5F5-4EEE-8776-4B2173970B20}" type="datetime1">
              <a:rPr lang="de-DE" smtClean="0"/>
              <a:t>14.06.2021</a:t>
            </a:fld>
            <a:endParaRPr lang="en-US"/>
          </a:p>
        </p:txBody>
      </p:sp>
      <p:sp>
        <p:nvSpPr>
          <p:cNvPr id="6" name="Fußzeilenplatzhalter 5"/>
          <p:cNvSpPr>
            <a:spLocks noGrp="1"/>
          </p:cNvSpPr>
          <p:nvPr>
            <p:ph type="ftr" sz="quarter" idx="11"/>
          </p:nvPr>
        </p:nvSpPr>
        <p:spPr>
          <a:xfrm>
            <a:off x="-1" y="6498000"/>
            <a:ext cx="4110361" cy="360000"/>
          </a:xfrm>
        </p:spPr>
        <p:txBody>
          <a:bodyPr/>
          <a:lstStyle/>
          <a:p>
            <a:r>
              <a:rPr lang="en-US" dirty="0"/>
              <a:t>Tutorial: </a:t>
            </a:r>
            <a:r>
              <a:rPr lang="de-DE" dirty="0"/>
              <a:t>Off-Design </a:t>
            </a:r>
            <a:r>
              <a:rPr lang="de-DE" dirty="0" err="1"/>
              <a:t>Calculation</a:t>
            </a:r>
            <a:r>
              <a:rPr lang="de-DE" dirty="0"/>
              <a:t> </a:t>
            </a:r>
            <a:r>
              <a:rPr lang="de-DE" dirty="0" err="1"/>
              <a:t>of</a:t>
            </a:r>
            <a:r>
              <a:rPr lang="de-DE" dirty="0"/>
              <a:t> a Series Electric System</a:t>
            </a:r>
            <a:endParaRPr lang="en-US" dirty="0"/>
          </a:p>
        </p:txBody>
      </p:sp>
      <p:sp>
        <p:nvSpPr>
          <p:cNvPr id="9" name="Foliennummernplatzhalter 8"/>
          <p:cNvSpPr>
            <a:spLocks noGrp="1"/>
          </p:cNvSpPr>
          <p:nvPr>
            <p:ph type="sldNum" sz="quarter" idx="12"/>
          </p:nvPr>
        </p:nvSpPr>
        <p:spPr/>
        <p:txBody>
          <a:bodyPr/>
          <a:lstStyle/>
          <a:p>
            <a:fld id="{716C85B0-BC9C-426C-9911-E9BD28E8AC6E}" type="slidenum">
              <a:rPr lang="en-US" smtClean="0"/>
              <a:pPr/>
              <a:t>‹Nr.›</a:t>
            </a:fld>
            <a:endParaRPr lang="en-US"/>
          </a:p>
        </p:txBody>
      </p:sp>
    </p:spTree>
    <p:extLst>
      <p:ext uri="{BB962C8B-B14F-4D97-AF65-F5344CB8AC3E}">
        <p14:creationId xmlns:p14="http://schemas.microsoft.com/office/powerpoint/2010/main" val="1338512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Nur Titel">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a:t>Titelmasterformat durch Klicken bearbeiten</a:t>
            </a:r>
          </a:p>
        </p:txBody>
      </p:sp>
      <p:sp>
        <p:nvSpPr>
          <p:cNvPr id="4" name="Datumsplatzhalter 3"/>
          <p:cNvSpPr>
            <a:spLocks noGrp="1"/>
          </p:cNvSpPr>
          <p:nvPr>
            <p:ph type="dt" sz="half" idx="10"/>
          </p:nvPr>
        </p:nvSpPr>
        <p:spPr/>
        <p:txBody>
          <a:bodyPr/>
          <a:lstStyle/>
          <a:p>
            <a:fld id="{AEFEA9A2-93F1-4038-A5B2-87906A541183}" type="datetime1">
              <a:rPr lang="de-DE" smtClean="0"/>
              <a:t>14.06.2021</a:t>
            </a:fld>
            <a:endParaRPr lang="en-US"/>
          </a:p>
        </p:txBody>
      </p:sp>
      <p:sp>
        <p:nvSpPr>
          <p:cNvPr id="5" name="Fußzeilenplatzhalter 4"/>
          <p:cNvSpPr>
            <a:spLocks noGrp="1"/>
          </p:cNvSpPr>
          <p:nvPr>
            <p:ph type="ftr" sz="quarter" idx="11"/>
          </p:nvPr>
        </p:nvSpPr>
        <p:spPr>
          <a:xfrm>
            <a:off x="-1" y="6498000"/>
            <a:ext cx="4128117" cy="360000"/>
          </a:xfrm>
        </p:spPr>
        <p:txBody>
          <a:bodyPr/>
          <a:lstStyle/>
          <a:p>
            <a:r>
              <a:rPr lang="en-US" dirty="0"/>
              <a:t>Tutorial: </a:t>
            </a:r>
            <a:r>
              <a:rPr lang="de-DE" dirty="0"/>
              <a:t>Off-Design </a:t>
            </a:r>
            <a:r>
              <a:rPr lang="de-DE" dirty="0" err="1"/>
              <a:t>Calculation</a:t>
            </a:r>
            <a:r>
              <a:rPr lang="de-DE" dirty="0"/>
              <a:t> </a:t>
            </a:r>
            <a:r>
              <a:rPr lang="de-DE" dirty="0" err="1"/>
              <a:t>of</a:t>
            </a:r>
            <a:r>
              <a:rPr lang="de-DE" dirty="0"/>
              <a:t> a Series Electric System</a:t>
            </a:r>
            <a:endParaRPr lang="en-US" dirty="0"/>
          </a:p>
        </p:txBody>
      </p:sp>
      <p:sp>
        <p:nvSpPr>
          <p:cNvPr id="7" name="Foliennummernplatzhalter 6"/>
          <p:cNvSpPr>
            <a:spLocks noGrp="1"/>
          </p:cNvSpPr>
          <p:nvPr>
            <p:ph type="sldNum" sz="quarter" idx="12"/>
          </p:nvPr>
        </p:nvSpPr>
        <p:spPr/>
        <p:txBody>
          <a:bodyPr/>
          <a:lstStyle/>
          <a:p>
            <a:fld id="{6F6D7067-A3EC-48B5-AD33-8A0A08ED16FE}" type="slidenum">
              <a:rPr lang="en-US" smtClean="0"/>
              <a:pPr/>
              <a:t>‹Nr.›</a:t>
            </a:fld>
            <a:endParaRPr lang="en-US"/>
          </a:p>
        </p:txBody>
      </p:sp>
    </p:spTree>
    <p:extLst>
      <p:ext uri="{BB962C8B-B14F-4D97-AF65-F5344CB8AC3E}">
        <p14:creationId xmlns:p14="http://schemas.microsoft.com/office/powerpoint/2010/main" val="19792214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jpg"/><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xmlns="" id="{29843791-64EE-6344-BCC2-9760E87B2C6F}"/>
              </a:ext>
            </a:extLst>
          </p:cNvPr>
          <p:cNvPicPr>
            <a:picLocks noChangeAspect="1"/>
          </p:cNvPicPr>
          <p:nvPr userDrawn="1"/>
        </p:nvPicPr>
        <p:blipFill>
          <a:blip r:embed="rId10"/>
          <a:stretch>
            <a:fillRect/>
          </a:stretch>
        </p:blipFill>
        <p:spPr>
          <a:xfrm>
            <a:off x="0" y="0"/>
            <a:ext cx="9144000" cy="950976"/>
          </a:xfrm>
          <a:prstGeom prst="rect">
            <a:avLst/>
          </a:prstGeom>
        </p:spPr>
      </p:pic>
      <p:pic>
        <p:nvPicPr>
          <p:cNvPr id="10" name="Grafik 9">
            <a:extLst>
              <a:ext uri="{FF2B5EF4-FFF2-40B4-BE49-F238E27FC236}">
                <a16:creationId xmlns:a16="http://schemas.microsoft.com/office/drawing/2014/main" xmlns="" id="{0EA1209B-2654-B740-B779-89B1436F414A}"/>
              </a:ext>
            </a:extLst>
          </p:cNvPr>
          <p:cNvPicPr>
            <a:picLocks noChangeAspect="1"/>
          </p:cNvPicPr>
          <p:nvPr userDrawn="1"/>
        </p:nvPicPr>
        <p:blipFill>
          <a:blip r:embed="rId11"/>
          <a:stretch>
            <a:fillRect/>
          </a:stretch>
        </p:blipFill>
        <p:spPr>
          <a:xfrm>
            <a:off x="0" y="6464300"/>
            <a:ext cx="9144000" cy="393700"/>
          </a:xfrm>
          <a:prstGeom prst="rect">
            <a:avLst/>
          </a:prstGeom>
        </p:spPr>
      </p:pic>
      <p:sp>
        <p:nvSpPr>
          <p:cNvPr id="3" name="Text Placeholder 2"/>
          <p:cNvSpPr>
            <a:spLocks noGrp="1"/>
          </p:cNvSpPr>
          <p:nvPr>
            <p:ph type="body" idx="1"/>
          </p:nvPr>
        </p:nvSpPr>
        <p:spPr>
          <a:xfrm>
            <a:off x="432000" y="1440000"/>
            <a:ext cx="3960000" cy="4860000"/>
          </a:xfrm>
          <a:prstGeom prst="rect">
            <a:avLst/>
          </a:prstGeom>
        </p:spPr>
        <p:txBody>
          <a:bodyPr vert="horz" lIns="0" tIns="0" rIns="0" bIns="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2" name="Title Placeholder 1"/>
          <p:cNvSpPr>
            <a:spLocks noGrp="1"/>
          </p:cNvSpPr>
          <p:nvPr>
            <p:ph type="title"/>
          </p:nvPr>
        </p:nvSpPr>
        <p:spPr>
          <a:xfrm>
            <a:off x="432000" y="0"/>
            <a:ext cx="6660000" cy="900000"/>
          </a:xfrm>
          <a:prstGeom prst="rect">
            <a:avLst/>
          </a:prstGeom>
        </p:spPr>
        <p:txBody>
          <a:bodyPr vert="horz" lIns="0" tIns="0" rIns="0" bIns="0" rtlCol="0" anchor="ctr">
            <a:normAutofit/>
          </a:bodyPr>
          <a:lstStyle/>
          <a:p>
            <a:r>
              <a:rPr lang="de-DE" dirty="0"/>
              <a:t>Mastertitelformat bearbeiten</a:t>
            </a:r>
            <a:endParaRPr lang="en-US" dirty="0"/>
          </a:p>
        </p:txBody>
      </p:sp>
      <p:pic>
        <p:nvPicPr>
          <p:cNvPr id="11" name="Grafik 10" descr="Ein Bild, das Himmel, Ebene, draußen, fliegend enthält.&#10;&#10;Automatisch generierte Beschreibung">
            <a:extLst>
              <a:ext uri="{FF2B5EF4-FFF2-40B4-BE49-F238E27FC236}">
                <a16:creationId xmlns:a16="http://schemas.microsoft.com/office/drawing/2014/main" xmlns="" id="{BC3D0F2B-46A3-0842-A364-9D402A6FB284}"/>
              </a:ext>
            </a:extLst>
          </p:cNvPr>
          <p:cNvPicPr>
            <a:picLocks noChangeAspect="1"/>
          </p:cNvPicPr>
          <p:nvPr userDrawn="1"/>
        </p:nvPicPr>
        <p:blipFill>
          <a:blip r:embed="rId12"/>
          <a:stretch>
            <a:fillRect/>
          </a:stretch>
        </p:blipFill>
        <p:spPr>
          <a:xfrm>
            <a:off x="7924800" y="6502400"/>
            <a:ext cx="1219200" cy="355600"/>
          </a:xfrm>
          <a:prstGeom prst="rect">
            <a:avLst/>
          </a:prstGeom>
        </p:spPr>
      </p:pic>
      <p:sp>
        <p:nvSpPr>
          <p:cNvPr id="4" name="Datumsplatzhalter 3">
            <a:extLst>
              <a:ext uri="{FF2B5EF4-FFF2-40B4-BE49-F238E27FC236}">
                <a16:creationId xmlns:a16="http://schemas.microsoft.com/office/drawing/2014/main" xmlns="" id="{9E3BC810-BAEC-5E4E-8002-083D9723C8B4}"/>
              </a:ext>
            </a:extLst>
          </p:cNvPr>
          <p:cNvSpPr>
            <a:spLocks noGrp="1"/>
          </p:cNvSpPr>
          <p:nvPr>
            <p:ph type="dt" sz="half" idx="2"/>
          </p:nvPr>
        </p:nvSpPr>
        <p:spPr>
          <a:xfrm>
            <a:off x="3780000" y="6498000"/>
            <a:ext cx="1260000" cy="360000"/>
          </a:xfrm>
          <a:prstGeom prst="rect">
            <a:avLst/>
          </a:prstGeom>
        </p:spPr>
        <p:txBody>
          <a:bodyPr vert="horz" lIns="0" tIns="0" rIns="72000" bIns="0" rtlCol="0" anchor="ctr"/>
          <a:lstStyle>
            <a:lvl1pPr algn="r">
              <a:defRPr sz="1200" b="0">
                <a:solidFill>
                  <a:schemeClr val="bg2">
                    <a:alpha val="50000"/>
                  </a:schemeClr>
                </a:solidFill>
              </a:defRPr>
            </a:lvl1pPr>
          </a:lstStyle>
          <a:p>
            <a:fld id="{2F28D0FA-77EB-43AA-855D-2FA9C636B893}" type="datetime1">
              <a:rPr lang="de-DE" smtClean="0"/>
              <a:t>14.06.2021</a:t>
            </a:fld>
            <a:endParaRPr lang="de-DE"/>
          </a:p>
        </p:txBody>
      </p:sp>
      <p:sp>
        <p:nvSpPr>
          <p:cNvPr id="6" name="Foliennummernplatzhalter 5">
            <a:extLst>
              <a:ext uri="{FF2B5EF4-FFF2-40B4-BE49-F238E27FC236}">
                <a16:creationId xmlns:a16="http://schemas.microsoft.com/office/drawing/2014/main" xmlns="" id="{2EDBC5D1-4EC5-CF43-8824-44A48F0A8ECE}"/>
              </a:ext>
            </a:extLst>
          </p:cNvPr>
          <p:cNvSpPr>
            <a:spLocks noGrp="1"/>
          </p:cNvSpPr>
          <p:nvPr>
            <p:ph type="sldNum" sz="quarter" idx="4"/>
          </p:nvPr>
        </p:nvSpPr>
        <p:spPr>
          <a:xfrm>
            <a:off x="7524752" y="6498000"/>
            <a:ext cx="360000" cy="360000"/>
          </a:xfrm>
          <a:prstGeom prst="rect">
            <a:avLst/>
          </a:prstGeom>
        </p:spPr>
        <p:txBody>
          <a:bodyPr vert="horz" lIns="0" tIns="0" rIns="0" bIns="0" rtlCol="0" anchor="ctr"/>
          <a:lstStyle>
            <a:lvl1pPr algn="r">
              <a:defRPr sz="1200" b="1">
                <a:solidFill>
                  <a:schemeClr val="bg2">
                    <a:alpha val="50000"/>
                  </a:schemeClr>
                </a:solidFill>
              </a:defRPr>
            </a:lvl1pPr>
          </a:lstStyle>
          <a:p>
            <a:pPr algn="l"/>
            <a:fld id="{FC702470-8AE9-4E48-9C5F-817F252A268D}" type="slidenum">
              <a:rPr lang="de-DE"/>
              <a:pPr algn="l"/>
              <a:t>‹Nr.›</a:t>
            </a:fld>
            <a:endParaRPr lang="de-DE"/>
          </a:p>
        </p:txBody>
      </p:sp>
      <p:sp>
        <p:nvSpPr>
          <p:cNvPr id="7" name="Fußzeilenplatzhalter 6">
            <a:extLst>
              <a:ext uri="{FF2B5EF4-FFF2-40B4-BE49-F238E27FC236}">
                <a16:creationId xmlns:a16="http://schemas.microsoft.com/office/drawing/2014/main" xmlns="" id="{94A9429E-C0C6-9A46-9554-967910E5411C}"/>
              </a:ext>
            </a:extLst>
          </p:cNvPr>
          <p:cNvSpPr>
            <a:spLocks noGrp="1"/>
          </p:cNvSpPr>
          <p:nvPr>
            <p:ph type="ftr" sz="quarter" idx="3"/>
          </p:nvPr>
        </p:nvSpPr>
        <p:spPr>
          <a:xfrm>
            <a:off x="0" y="6498000"/>
            <a:ext cx="3780000" cy="360000"/>
          </a:xfrm>
          <a:prstGeom prst="rect">
            <a:avLst/>
          </a:prstGeom>
        </p:spPr>
        <p:txBody>
          <a:bodyPr vert="horz" lIns="432000" tIns="0" rIns="0" bIns="0" rtlCol="0" anchor="ctr"/>
          <a:lstStyle>
            <a:lvl1pPr algn="l">
              <a:defRPr sz="1200" b="0">
                <a:solidFill>
                  <a:schemeClr val="bg2">
                    <a:alpha val="50000"/>
                  </a:schemeClr>
                </a:solidFill>
              </a:defRPr>
            </a:lvl1pPr>
          </a:lstStyle>
          <a:p>
            <a:r>
              <a:rPr lang="de-DE"/>
              <a:t>Tutorial: Optimizing a Cycle</a:t>
            </a:r>
          </a:p>
        </p:txBody>
      </p:sp>
    </p:spTree>
    <p:extLst>
      <p:ext uri="{BB962C8B-B14F-4D97-AF65-F5344CB8AC3E}">
        <p14:creationId xmlns:p14="http://schemas.microsoft.com/office/powerpoint/2010/main" val="40468369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8" r:id="rId3"/>
    <p:sldLayoutId id="2147483663" r:id="rId4"/>
    <p:sldLayoutId id="2147483664" r:id="rId5"/>
    <p:sldLayoutId id="2147483665" r:id="rId6"/>
    <p:sldLayoutId id="2147483666" r:id="rId7"/>
    <p:sldLayoutId id="2147483667" r:id="rId8"/>
  </p:sldLayoutIdLst>
  <p:hf hdr="0"/>
  <p:txStyles>
    <p:titleStyle>
      <a:lvl1pPr algn="l" defTabSz="914400" rtl="0" eaLnBrk="1" latinLnBrk="0" hangingPunct="1">
        <a:lnSpc>
          <a:spcPts val="2800"/>
        </a:lnSpc>
        <a:spcBef>
          <a:spcPct val="0"/>
        </a:spcBef>
        <a:buNone/>
        <a:defRPr sz="2800" b="1" kern="1200">
          <a:solidFill>
            <a:schemeClr val="tx2"/>
          </a:solidFill>
          <a:latin typeface="+mj-lt"/>
          <a:ea typeface="+mj-ea"/>
          <a:cs typeface="+mj-cs"/>
        </a:defRPr>
      </a:lvl1pPr>
    </p:titleStyle>
    <p:bodyStyle>
      <a:lvl1pPr marL="0" indent="0" algn="l" defTabSz="914400" rtl="0" eaLnBrk="1" latinLnBrk="0" hangingPunct="1">
        <a:lnSpc>
          <a:spcPct val="100000"/>
        </a:lnSpc>
        <a:spcBef>
          <a:spcPts val="1000"/>
        </a:spcBef>
        <a:spcAft>
          <a:spcPts val="600"/>
        </a:spcAft>
        <a:buFontTx/>
        <a:buNone/>
        <a:defRPr sz="1200" kern="1200">
          <a:solidFill>
            <a:schemeClr val="tx1"/>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1200" kern="1200">
          <a:solidFill>
            <a:schemeClr val="tx1"/>
          </a:solidFill>
          <a:latin typeface="+mn-lt"/>
          <a:ea typeface="+mn-ea"/>
          <a:cs typeface="+mn-cs"/>
        </a:defRPr>
      </a:lvl2pPr>
      <a:lvl3pPr marL="0" indent="0" algn="l" defTabSz="914400" rtl="0" eaLnBrk="1" latinLnBrk="0" hangingPunct="1">
        <a:lnSpc>
          <a:spcPct val="100000"/>
        </a:lnSpc>
        <a:spcBef>
          <a:spcPts val="0"/>
        </a:spcBef>
        <a:spcAft>
          <a:spcPts val="600"/>
        </a:spcAft>
        <a:buFontTx/>
        <a:buNone/>
        <a:defRPr sz="1200" kern="1200">
          <a:solidFill>
            <a:schemeClr val="tx1"/>
          </a:solidFill>
          <a:latin typeface="+mn-lt"/>
          <a:ea typeface="+mn-ea"/>
          <a:cs typeface="+mn-cs"/>
        </a:defRPr>
      </a:lvl3pPr>
      <a:lvl4pPr marL="0" indent="0" algn="l" defTabSz="914400" rtl="0" eaLnBrk="1" latinLnBrk="0" hangingPunct="1">
        <a:lnSpc>
          <a:spcPct val="100000"/>
        </a:lnSpc>
        <a:spcBef>
          <a:spcPts val="0"/>
        </a:spcBef>
        <a:spcAft>
          <a:spcPts val="600"/>
        </a:spcAft>
        <a:buFontTx/>
        <a:buNone/>
        <a:defRPr sz="1200" kern="1200">
          <a:solidFill>
            <a:schemeClr val="tx1"/>
          </a:solidFill>
          <a:latin typeface="+mn-lt"/>
          <a:ea typeface="+mn-ea"/>
          <a:cs typeface="+mn-cs"/>
        </a:defRPr>
      </a:lvl4pPr>
      <a:lvl5pPr marL="0" indent="0" algn="l" defTabSz="914400" rtl="0" eaLnBrk="1" latinLnBrk="0" hangingPunct="1">
        <a:lnSpc>
          <a:spcPct val="100000"/>
        </a:lnSpc>
        <a:spcBef>
          <a:spcPts val="0"/>
        </a:spcBef>
        <a:spcAft>
          <a:spcPts val="600"/>
        </a:spcAft>
        <a:buFontTx/>
        <a:buNone/>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3" Type="http://schemas.openxmlformats.org/officeDocument/2006/relationships/image" Target="../media/image8.png"/><Relationship Id="rId3" Type="http://schemas.openxmlformats.org/officeDocument/2006/relationships/image" Target="../media/image7.wmf"/><Relationship Id="rId7" Type="http://schemas.openxmlformats.org/officeDocument/2006/relationships/image" Target="../media/image60.png"/><Relationship Id="rId12" Type="http://schemas.openxmlformats.org/officeDocument/2006/relationships/image" Target="../media/image70.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0.png"/><Relationship Id="rId9" Type="http://schemas.openxmlformats.org/officeDocument/2006/relationships/image" Target="../media/image9.png"/><Relationship Id="rId14"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2.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xmlns="" id="{596EBE3D-2B60-4EB1-8A31-902573431F8E}"/>
              </a:ext>
            </a:extLst>
          </p:cNvPr>
          <p:cNvSpPr>
            <a:spLocks noGrp="1"/>
          </p:cNvSpPr>
          <p:nvPr>
            <p:ph type="dt" sz="half" idx="10"/>
          </p:nvPr>
        </p:nvSpPr>
        <p:spPr/>
        <p:txBody>
          <a:bodyPr/>
          <a:lstStyle/>
          <a:p>
            <a:fld id="{5F6D4227-33DC-403E-A802-33F5A37739D6}" type="datetime1">
              <a:rPr lang="de-DE" smtClean="0"/>
              <a:t>14.06.2021</a:t>
            </a:fld>
            <a:endParaRPr lang="en-US"/>
          </a:p>
        </p:txBody>
      </p:sp>
      <p:sp>
        <p:nvSpPr>
          <p:cNvPr id="4" name="Foliennummernplatzhalter 3">
            <a:extLst>
              <a:ext uri="{FF2B5EF4-FFF2-40B4-BE49-F238E27FC236}">
                <a16:creationId xmlns:a16="http://schemas.microsoft.com/office/drawing/2014/main" xmlns="" id="{8697A647-8EC5-4517-8610-D7CEA23C55E0}"/>
              </a:ext>
            </a:extLst>
          </p:cNvPr>
          <p:cNvSpPr>
            <a:spLocks noGrp="1"/>
          </p:cNvSpPr>
          <p:nvPr>
            <p:ph type="sldNum" sz="quarter" idx="4294967295"/>
          </p:nvPr>
        </p:nvSpPr>
        <p:spPr>
          <a:xfrm>
            <a:off x="8783638" y="6497638"/>
            <a:ext cx="360362" cy="360362"/>
          </a:xfrm>
        </p:spPr>
        <p:txBody>
          <a:bodyPr/>
          <a:lstStyle/>
          <a:p>
            <a:fld id="{716C85B0-BC9C-426C-9911-E9BD28E8AC6E}" type="slidenum">
              <a:rPr lang="en-US" smtClean="0"/>
              <a:pPr/>
              <a:t>1</a:t>
            </a:fld>
            <a:endParaRPr lang="en-US"/>
          </a:p>
        </p:txBody>
      </p:sp>
      <p:sp>
        <p:nvSpPr>
          <p:cNvPr id="9" name="Untertitel 1">
            <a:extLst>
              <a:ext uri="{FF2B5EF4-FFF2-40B4-BE49-F238E27FC236}">
                <a16:creationId xmlns:a16="http://schemas.microsoft.com/office/drawing/2014/main" xmlns="" id="{33352484-8827-4EB4-90C5-CBB25576C23B}"/>
              </a:ext>
            </a:extLst>
          </p:cNvPr>
          <p:cNvSpPr>
            <a:spLocks noGrp="1"/>
          </p:cNvSpPr>
          <p:nvPr>
            <p:ph type="subTitle" idx="1"/>
          </p:nvPr>
        </p:nvSpPr>
        <p:spPr>
          <a:xfrm>
            <a:off x="432000" y="1440000"/>
            <a:ext cx="3960000" cy="4860000"/>
          </a:xfrm>
        </p:spPr>
        <p:txBody>
          <a:bodyPr/>
          <a:lstStyle/>
          <a:p>
            <a:r>
              <a:rPr lang="de-DE" dirty="0"/>
              <a:t>Off-Design </a:t>
            </a:r>
            <a:r>
              <a:rPr lang="de-DE" dirty="0" err="1"/>
              <a:t>Calculation</a:t>
            </a:r>
            <a:r>
              <a:rPr lang="de-DE" dirty="0"/>
              <a:t> </a:t>
            </a:r>
            <a:r>
              <a:rPr lang="de-DE" dirty="0" err="1"/>
              <a:t>of</a:t>
            </a:r>
            <a:r>
              <a:rPr lang="de-DE" dirty="0"/>
              <a:t> a Series </a:t>
            </a:r>
            <a:r>
              <a:rPr lang="de-DE" dirty="0" err="1"/>
              <a:t>Electric</a:t>
            </a:r>
            <a:r>
              <a:rPr lang="de-DE" dirty="0"/>
              <a:t> Propulsion System</a:t>
            </a:r>
            <a:br>
              <a:rPr lang="de-DE" dirty="0"/>
            </a:br>
            <a:endParaRPr lang="de-DE" dirty="0"/>
          </a:p>
          <a:p>
            <a:r>
              <a:rPr lang="de-DE" sz="2400" dirty="0">
                <a:solidFill>
                  <a:schemeClr val="accent1"/>
                </a:solidFill>
              </a:rPr>
              <a:t>GasTurb 14</a:t>
            </a:r>
          </a:p>
          <a:p>
            <a:r>
              <a:rPr lang="de-DE" sz="2400" dirty="0">
                <a:solidFill>
                  <a:schemeClr val="accent1"/>
                </a:solidFill>
              </a:rPr>
              <a:t>Electric System Tutorial II</a:t>
            </a:r>
          </a:p>
          <a:p>
            <a:endParaRPr lang="de-DE" sz="2400" dirty="0"/>
          </a:p>
          <a:p>
            <a:endParaRPr lang="de-DE" dirty="0"/>
          </a:p>
          <a:p>
            <a:endParaRPr lang="de-DE" dirty="0"/>
          </a:p>
        </p:txBody>
      </p:sp>
      <p:sp>
        <p:nvSpPr>
          <p:cNvPr id="5" name="Rechteck 4"/>
          <p:cNvSpPr/>
          <p:nvPr/>
        </p:nvSpPr>
        <p:spPr>
          <a:xfrm>
            <a:off x="369856" y="5740094"/>
            <a:ext cx="8486564" cy="553998"/>
          </a:xfrm>
          <a:prstGeom prst="rect">
            <a:avLst/>
          </a:prstGeom>
        </p:spPr>
        <p:txBody>
          <a:bodyPr wrap="square">
            <a:spAutoFit/>
          </a:bodyPr>
          <a:lstStyle/>
          <a:p>
            <a:r>
              <a:rPr lang="en-GB" sz="1050" b="1" dirty="0">
                <a:solidFill>
                  <a:schemeClr val="accent1">
                    <a:lumMod val="75000"/>
                  </a:schemeClr>
                </a:solidFill>
                <a:latin typeface="Arial" pitchFamily="34" charset="0"/>
                <a:cs typeface="Arial" pitchFamily="34" charset="0"/>
              </a:rPr>
              <a:t>Hint: </a:t>
            </a:r>
            <a:r>
              <a:rPr lang="en-GB" sz="1050" dirty="0">
                <a:solidFill>
                  <a:schemeClr val="accent1">
                    <a:lumMod val="75000"/>
                  </a:schemeClr>
                </a:solidFill>
                <a:latin typeface="Arial" pitchFamily="34" charset="0"/>
                <a:cs typeface="Arial" pitchFamily="34" charset="0"/>
              </a:rPr>
              <a:t>Animations are </a:t>
            </a:r>
            <a:r>
              <a:rPr lang="en-GB" sz="1050" dirty="0" smtClean="0">
                <a:solidFill>
                  <a:schemeClr val="accent1">
                    <a:lumMod val="75000"/>
                  </a:schemeClr>
                </a:solidFill>
                <a:latin typeface="Arial" pitchFamily="34" charset="0"/>
                <a:cs typeface="Arial" pitchFamily="34" charset="0"/>
              </a:rPr>
              <a:t>used to </a:t>
            </a:r>
            <a:r>
              <a:rPr lang="en-GB" sz="1050" dirty="0">
                <a:solidFill>
                  <a:schemeClr val="accent1">
                    <a:lumMod val="75000"/>
                  </a:schemeClr>
                </a:solidFill>
                <a:latin typeface="Arial" pitchFamily="34" charset="0"/>
                <a:cs typeface="Arial" pitchFamily="34" charset="0"/>
              </a:rPr>
              <a:t>show the functionality of GasTurb in this </a:t>
            </a:r>
            <a:r>
              <a:rPr lang="en-GB" sz="1050" dirty="0" smtClean="0">
                <a:solidFill>
                  <a:schemeClr val="accent1">
                    <a:lumMod val="75000"/>
                  </a:schemeClr>
                </a:solidFill>
                <a:latin typeface="Arial" pitchFamily="34" charset="0"/>
                <a:cs typeface="Arial" pitchFamily="34" charset="0"/>
              </a:rPr>
              <a:t>tutorial</a:t>
            </a:r>
            <a:r>
              <a:rPr lang="en-GB" sz="1050" dirty="0">
                <a:solidFill>
                  <a:schemeClr val="accent1">
                    <a:lumMod val="75000"/>
                  </a:schemeClr>
                </a:solidFill>
                <a:latin typeface="Arial" pitchFamily="34" charset="0"/>
                <a:cs typeface="Arial" pitchFamily="34" charset="0"/>
              </a:rPr>
              <a:t>. Therefore, please </a:t>
            </a:r>
            <a:r>
              <a:rPr lang="en-GB" sz="1050" dirty="0" smtClean="0">
                <a:solidFill>
                  <a:schemeClr val="accent1">
                    <a:lumMod val="75000"/>
                  </a:schemeClr>
                </a:solidFill>
                <a:latin typeface="Arial" pitchFamily="34" charset="0"/>
                <a:cs typeface="Arial" pitchFamily="34" charset="0"/>
              </a:rPr>
              <a:t>select the presentation mode (</a:t>
            </a:r>
            <a:r>
              <a:rPr lang="en-GB" sz="1050" i="1" dirty="0" smtClean="0">
                <a:solidFill>
                  <a:schemeClr val="accent1">
                    <a:lumMod val="75000"/>
                  </a:schemeClr>
                </a:solidFill>
                <a:latin typeface="Arial" pitchFamily="34" charset="0"/>
                <a:cs typeface="Arial" pitchFamily="34" charset="0"/>
              </a:rPr>
              <a:t>Slide Show)</a:t>
            </a:r>
            <a:r>
              <a:rPr lang="en-GB" sz="1050" dirty="0" smtClean="0">
                <a:solidFill>
                  <a:schemeClr val="accent1">
                    <a:lumMod val="75000"/>
                  </a:schemeClr>
                </a:solidFill>
                <a:latin typeface="Arial" pitchFamily="34" charset="0"/>
                <a:cs typeface="Arial" pitchFamily="34" charset="0"/>
              </a:rPr>
              <a:t> </a:t>
            </a:r>
            <a:r>
              <a:rPr lang="en-GB" sz="1050" dirty="0">
                <a:solidFill>
                  <a:schemeClr val="accent1">
                    <a:lumMod val="75000"/>
                  </a:schemeClr>
                </a:solidFill>
                <a:latin typeface="Arial" pitchFamily="34" charset="0"/>
                <a:cs typeface="Arial" pitchFamily="34" charset="0"/>
              </a:rPr>
              <a:t>to make best use of </a:t>
            </a:r>
            <a:r>
              <a:rPr lang="en-GB" sz="1050" dirty="0" smtClean="0">
                <a:solidFill>
                  <a:schemeClr val="accent1">
                    <a:lumMod val="75000"/>
                  </a:schemeClr>
                </a:solidFill>
                <a:latin typeface="Arial" pitchFamily="34" charset="0"/>
                <a:cs typeface="Arial" pitchFamily="34" charset="0"/>
              </a:rPr>
              <a:t>this tutorial. </a:t>
            </a:r>
          </a:p>
          <a:p>
            <a:r>
              <a:rPr lang="en-GB" sz="900" dirty="0" smtClean="0">
                <a:solidFill>
                  <a:schemeClr val="accent1">
                    <a:lumMod val="75000"/>
                  </a:schemeClr>
                </a:solidFill>
                <a:latin typeface="Arial" pitchFamily="34" charset="0"/>
                <a:cs typeface="Arial" pitchFamily="34" charset="0"/>
              </a:rPr>
              <a:t>To switch from full screen to a window slide show, please select </a:t>
            </a:r>
            <a:r>
              <a:rPr lang="en-GB" sz="900" i="1" dirty="0" smtClean="0">
                <a:solidFill>
                  <a:schemeClr val="accent1">
                    <a:lumMod val="75000"/>
                  </a:schemeClr>
                </a:solidFill>
                <a:latin typeface="Arial" pitchFamily="34" charset="0"/>
                <a:cs typeface="Arial" pitchFamily="34" charset="0"/>
              </a:rPr>
              <a:t>Set Up Slide Show </a:t>
            </a:r>
            <a:r>
              <a:rPr lang="en-GB" sz="900" dirty="0" smtClean="0">
                <a:solidFill>
                  <a:schemeClr val="accent1">
                    <a:lumMod val="75000"/>
                  </a:schemeClr>
                </a:solidFill>
                <a:latin typeface="Arial" pitchFamily="34" charset="0"/>
                <a:cs typeface="Arial" pitchFamily="34" charset="0"/>
              </a:rPr>
              <a:t>and switch the </a:t>
            </a:r>
            <a:r>
              <a:rPr lang="en-GB" sz="900" i="1" dirty="0">
                <a:solidFill>
                  <a:schemeClr val="accent1">
                    <a:lumMod val="75000"/>
                  </a:schemeClr>
                </a:solidFill>
                <a:latin typeface="Arial" pitchFamily="34" charset="0"/>
                <a:cs typeface="Arial" pitchFamily="34" charset="0"/>
              </a:rPr>
              <a:t>S</a:t>
            </a:r>
            <a:r>
              <a:rPr lang="en-GB" sz="900" i="1" dirty="0" smtClean="0">
                <a:solidFill>
                  <a:schemeClr val="accent1">
                    <a:lumMod val="75000"/>
                  </a:schemeClr>
                </a:solidFill>
                <a:latin typeface="Arial" pitchFamily="34" charset="0"/>
                <a:cs typeface="Arial" pitchFamily="34" charset="0"/>
              </a:rPr>
              <a:t>how type </a:t>
            </a:r>
            <a:r>
              <a:rPr lang="en-GB" sz="900" dirty="0" smtClean="0">
                <a:solidFill>
                  <a:schemeClr val="accent1">
                    <a:lumMod val="75000"/>
                  </a:schemeClr>
                </a:solidFill>
                <a:latin typeface="Arial" pitchFamily="34" charset="0"/>
                <a:cs typeface="Arial" pitchFamily="34" charset="0"/>
              </a:rPr>
              <a:t>to </a:t>
            </a:r>
            <a:r>
              <a:rPr lang="en-GB" sz="900" i="1" dirty="0" smtClean="0">
                <a:solidFill>
                  <a:schemeClr val="accent1">
                    <a:lumMod val="75000"/>
                  </a:schemeClr>
                </a:solidFill>
                <a:latin typeface="Arial" pitchFamily="34" charset="0"/>
                <a:cs typeface="Arial" pitchFamily="34" charset="0"/>
              </a:rPr>
              <a:t>Browsed by an individual</a:t>
            </a:r>
            <a:r>
              <a:rPr lang="en-GB" sz="900" dirty="0" smtClean="0">
                <a:solidFill>
                  <a:schemeClr val="accent1">
                    <a:lumMod val="75000"/>
                  </a:schemeClr>
                </a:solidFill>
                <a:latin typeface="Arial" pitchFamily="34" charset="0"/>
                <a:cs typeface="Arial" pitchFamily="34" charset="0"/>
              </a:rPr>
              <a:t>.</a:t>
            </a:r>
            <a:endParaRPr lang="en-GB" sz="900" dirty="0">
              <a:solidFill>
                <a:schemeClr val="accent1">
                  <a:lumMod val="75000"/>
                </a:schemeClr>
              </a:solidFill>
              <a:latin typeface="Arial" pitchFamily="34" charset="0"/>
              <a:cs typeface="Arial" pitchFamily="34" charset="0"/>
            </a:endParaRPr>
          </a:p>
        </p:txBody>
      </p:sp>
    </p:spTree>
    <p:extLst>
      <p:ext uri="{BB962C8B-B14F-4D97-AF65-F5344CB8AC3E}">
        <p14:creationId xmlns:p14="http://schemas.microsoft.com/office/powerpoint/2010/main" val="24373069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6C8D6E67-C551-4B09-84DD-134EE0C094B5}"/>
              </a:ext>
            </a:extLst>
          </p:cNvPr>
          <p:cNvPicPr>
            <a:picLocks noChangeAspect="1"/>
          </p:cNvPicPr>
          <p:nvPr/>
        </p:nvPicPr>
        <p:blipFill>
          <a:blip r:embed="rId2"/>
          <a:stretch>
            <a:fillRect/>
          </a:stretch>
        </p:blipFill>
        <p:spPr>
          <a:xfrm>
            <a:off x="2173924" y="1252106"/>
            <a:ext cx="6553723" cy="4941299"/>
          </a:xfrm>
          <a:prstGeom prst="rect">
            <a:avLst/>
          </a:prstGeom>
          <a:ln>
            <a:noFill/>
          </a:ln>
          <a:effectLst>
            <a:outerShdw blurRad="190500" algn="tl" rotWithShape="0">
              <a:srgbClr val="000000">
                <a:alpha val="70000"/>
              </a:srgbClr>
            </a:outerShdw>
          </a:effectLst>
        </p:spPr>
      </p:pic>
      <p:sp>
        <p:nvSpPr>
          <p:cNvPr id="2" name="Title 1">
            <a:extLst>
              <a:ext uri="{FF2B5EF4-FFF2-40B4-BE49-F238E27FC236}">
                <a16:creationId xmlns:a16="http://schemas.microsoft.com/office/drawing/2014/main" xmlns="" id="{A0999896-CA95-41EA-B4DC-71AAD95380BE}"/>
              </a:ext>
            </a:extLst>
          </p:cNvPr>
          <p:cNvSpPr>
            <a:spLocks noGrp="1"/>
          </p:cNvSpPr>
          <p:nvPr>
            <p:ph type="title"/>
          </p:nvPr>
        </p:nvSpPr>
        <p:spPr/>
        <p:txBody>
          <a:bodyPr/>
          <a:lstStyle/>
          <a:p>
            <a:r>
              <a:rPr lang="en-US" dirty="0"/>
              <a:t>Off-Design Point Summary</a:t>
            </a:r>
            <a:endParaRPr lang="x-none" dirty="0"/>
          </a:p>
        </p:txBody>
      </p:sp>
      <p:sp>
        <p:nvSpPr>
          <p:cNvPr id="3" name="Date Placeholder 2">
            <a:extLst>
              <a:ext uri="{FF2B5EF4-FFF2-40B4-BE49-F238E27FC236}">
                <a16:creationId xmlns:a16="http://schemas.microsoft.com/office/drawing/2014/main" xmlns="" id="{B6DDBDE1-A037-4B70-AE90-E21F863FE0A9}"/>
              </a:ext>
            </a:extLst>
          </p:cNvPr>
          <p:cNvSpPr>
            <a:spLocks noGrp="1"/>
          </p:cNvSpPr>
          <p:nvPr>
            <p:ph type="dt" sz="half" idx="10"/>
          </p:nvPr>
        </p:nvSpPr>
        <p:spPr/>
        <p:txBody>
          <a:bodyPr/>
          <a:lstStyle/>
          <a:p>
            <a:fld id="{8BDBF7AE-3956-4F1B-A9B9-950DA9BCEC79}" type="datetime1">
              <a:rPr lang="de-DE" smtClean="0"/>
              <a:t>14.06.2021</a:t>
            </a:fld>
            <a:endParaRPr lang="de-DE"/>
          </a:p>
        </p:txBody>
      </p:sp>
      <p:sp>
        <p:nvSpPr>
          <p:cNvPr id="4" name="Slide Number Placeholder 3">
            <a:extLst>
              <a:ext uri="{FF2B5EF4-FFF2-40B4-BE49-F238E27FC236}">
                <a16:creationId xmlns:a16="http://schemas.microsoft.com/office/drawing/2014/main" xmlns="" id="{F83DEE63-2E38-44B8-A7ED-541AF37152AE}"/>
              </a:ext>
            </a:extLst>
          </p:cNvPr>
          <p:cNvSpPr>
            <a:spLocks noGrp="1"/>
          </p:cNvSpPr>
          <p:nvPr>
            <p:ph type="sldNum" sz="quarter" idx="11"/>
          </p:nvPr>
        </p:nvSpPr>
        <p:spPr/>
        <p:txBody>
          <a:bodyPr/>
          <a:lstStyle/>
          <a:p>
            <a:fld id="{FC702470-8AE9-4E48-9C5F-817F252A268D}" type="slidenum">
              <a:rPr lang="de-DE" smtClean="0"/>
              <a:pPr/>
              <a:t>10</a:t>
            </a:fld>
            <a:endParaRPr lang="de-DE"/>
          </a:p>
        </p:txBody>
      </p:sp>
      <p:sp>
        <p:nvSpPr>
          <p:cNvPr id="5" name="Footer Placeholder 4">
            <a:extLst>
              <a:ext uri="{FF2B5EF4-FFF2-40B4-BE49-F238E27FC236}">
                <a16:creationId xmlns:a16="http://schemas.microsoft.com/office/drawing/2014/main" xmlns="" id="{9AEC32E7-E289-430D-849C-84BD3236CF7E}"/>
              </a:ext>
            </a:extLst>
          </p:cNvPr>
          <p:cNvSpPr>
            <a:spLocks noGrp="1"/>
          </p:cNvSpPr>
          <p:nvPr>
            <p:ph type="ftr" sz="quarter" idx="12"/>
          </p:nvPr>
        </p:nvSpPr>
        <p:spPr/>
        <p:txBody>
          <a:bodyPr/>
          <a:lstStyle/>
          <a:p>
            <a:r>
              <a:rPr lang="de-DE" dirty="0"/>
              <a:t>Off-Design </a:t>
            </a:r>
            <a:r>
              <a:rPr lang="de-DE" dirty="0" err="1"/>
              <a:t>Calculation</a:t>
            </a:r>
            <a:r>
              <a:rPr lang="de-DE" dirty="0"/>
              <a:t> </a:t>
            </a:r>
            <a:r>
              <a:rPr lang="de-DE" dirty="0" err="1"/>
              <a:t>of</a:t>
            </a:r>
            <a:r>
              <a:rPr lang="de-DE" dirty="0"/>
              <a:t> a Series </a:t>
            </a:r>
            <a:r>
              <a:rPr lang="de-DE" dirty="0" err="1"/>
              <a:t>Electric</a:t>
            </a:r>
            <a:r>
              <a:rPr lang="de-DE" dirty="0"/>
              <a:t> System</a:t>
            </a:r>
          </a:p>
        </p:txBody>
      </p:sp>
      <p:sp>
        <p:nvSpPr>
          <p:cNvPr id="21" name="Abgerundetes Rechteck 9">
            <a:extLst>
              <a:ext uri="{FF2B5EF4-FFF2-40B4-BE49-F238E27FC236}">
                <a16:creationId xmlns:a16="http://schemas.microsoft.com/office/drawing/2014/main" xmlns="" id="{ADC6A6AA-685B-44C4-A88D-3FD68AF8FF9C}"/>
              </a:ext>
            </a:extLst>
          </p:cNvPr>
          <p:cNvSpPr/>
          <p:nvPr/>
        </p:nvSpPr>
        <p:spPr>
          <a:xfrm>
            <a:off x="88846" y="1861007"/>
            <a:ext cx="1936140" cy="1225868"/>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defRPr/>
            </a:pPr>
            <a:r>
              <a:rPr lang="en-US" sz="1100" dirty="0">
                <a:latin typeface="Arial" pitchFamily="34" charset="0"/>
                <a:cs typeface="Arial" pitchFamily="34" charset="0"/>
              </a:rPr>
              <a:t>The electric propulsion system summary shows the most important results of the off-design calculation analogue to the design summary.</a:t>
            </a:r>
          </a:p>
        </p:txBody>
      </p:sp>
      <p:sp>
        <p:nvSpPr>
          <p:cNvPr id="23" name="Abgerundetes Rechteck 14">
            <a:extLst>
              <a:ext uri="{FF2B5EF4-FFF2-40B4-BE49-F238E27FC236}">
                <a16:creationId xmlns:a16="http://schemas.microsoft.com/office/drawing/2014/main" xmlns="" id="{A3AFE99B-E2CB-4474-A3C7-124D760C7011}"/>
              </a:ext>
            </a:extLst>
          </p:cNvPr>
          <p:cNvSpPr/>
          <p:nvPr/>
        </p:nvSpPr>
        <p:spPr>
          <a:xfrm>
            <a:off x="88846" y="3240294"/>
            <a:ext cx="1936140" cy="1600438"/>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defRPr/>
            </a:pPr>
            <a:r>
              <a:rPr lang="en-US" sz="1100" dirty="0">
                <a:latin typeface="Arial" pitchFamily="34" charset="0"/>
                <a:cs typeface="Arial" pitchFamily="34" charset="0"/>
              </a:rPr>
              <a:t>In the off-design output for the electric propulsion system, maps for the </a:t>
            </a:r>
            <a:r>
              <a:rPr lang="en-US" sz="1100" b="1" dirty="0">
                <a:latin typeface="Arial" pitchFamily="34" charset="0"/>
                <a:cs typeface="Arial" pitchFamily="34" charset="0"/>
              </a:rPr>
              <a:t>Generator</a:t>
            </a:r>
            <a:r>
              <a:rPr lang="en-US" sz="1100" dirty="0">
                <a:latin typeface="Arial" pitchFamily="34" charset="0"/>
                <a:cs typeface="Arial" pitchFamily="34" charset="0"/>
              </a:rPr>
              <a:t>, the </a:t>
            </a:r>
            <a:r>
              <a:rPr lang="en-US" sz="1100" b="1" dirty="0">
                <a:latin typeface="Arial" pitchFamily="34" charset="0"/>
                <a:cs typeface="Arial" pitchFamily="34" charset="0"/>
              </a:rPr>
              <a:t>Electric Motor</a:t>
            </a:r>
            <a:r>
              <a:rPr lang="en-US" sz="1100" dirty="0">
                <a:latin typeface="Arial" pitchFamily="34" charset="0"/>
                <a:cs typeface="Arial" pitchFamily="34" charset="0"/>
              </a:rPr>
              <a:t> and the </a:t>
            </a:r>
            <a:r>
              <a:rPr lang="en-US" sz="1100" b="1" dirty="0">
                <a:latin typeface="Arial" pitchFamily="34" charset="0"/>
                <a:cs typeface="Arial" pitchFamily="34" charset="0"/>
              </a:rPr>
              <a:t>Propeller </a:t>
            </a:r>
            <a:r>
              <a:rPr lang="en-US" sz="1100" dirty="0">
                <a:latin typeface="Arial" pitchFamily="34" charset="0"/>
                <a:cs typeface="Arial" pitchFamily="34" charset="0"/>
              </a:rPr>
              <a:t>can be found comparable to the compressor and turbine maps.</a:t>
            </a:r>
          </a:p>
        </p:txBody>
      </p:sp>
      <p:sp>
        <p:nvSpPr>
          <p:cNvPr id="24" name="Ellipse 15">
            <a:extLst>
              <a:ext uri="{FF2B5EF4-FFF2-40B4-BE49-F238E27FC236}">
                <a16:creationId xmlns:a16="http://schemas.microsoft.com/office/drawing/2014/main" xmlns="" id="{7765619D-7861-4131-A040-CBAFB8506B21}"/>
              </a:ext>
            </a:extLst>
          </p:cNvPr>
          <p:cNvSpPr/>
          <p:nvPr/>
        </p:nvSpPr>
        <p:spPr>
          <a:xfrm>
            <a:off x="4583039" y="1850672"/>
            <a:ext cx="2400301" cy="240692"/>
          </a:xfrm>
          <a:prstGeom prst="ellipse">
            <a:avLst/>
          </a:prstGeom>
          <a:noFill/>
          <a:ln>
            <a:solidFill>
              <a:srgbClr val="0000F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5" name="AutoShape 7">
            <a:extLst>
              <a:ext uri="{FF2B5EF4-FFF2-40B4-BE49-F238E27FC236}">
                <a16:creationId xmlns:a16="http://schemas.microsoft.com/office/drawing/2014/main" xmlns="" id="{4AE1E7E4-95C1-45BF-A368-F5408C1F1936}"/>
              </a:ext>
            </a:extLst>
          </p:cNvPr>
          <p:cNvSpPr>
            <a:spLocks noChangeArrowheads="1"/>
          </p:cNvSpPr>
          <p:nvPr/>
        </p:nvSpPr>
        <p:spPr bwMode="auto">
          <a:xfrm flipH="1">
            <a:off x="5040000" y="2235577"/>
            <a:ext cx="2266770" cy="664012"/>
          </a:xfrm>
          <a:prstGeom prst="wedgeRoundRectCallout">
            <a:avLst>
              <a:gd name="adj1" fmla="val 42495"/>
              <a:gd name="adj2" fmla="val -71812"/>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defRPr/>
            </a:pPr>
            <a:r>
              <a:rPr lang="en-US" sz="1100" dirty="0">
                <a:latin typeface="Arial" charset="0"/>
              </a:rPr>
              <a:t>Click on </a:t>
            </a:r>
            <a:r>
              <a:rPr lang="en-US" sz="1100" b="1" dirty="0">
                <a:latin typeface="Arial" charset="0"/>
              </a:rPr>
              <a:t>Propeller Map</a:t>
            </a:r>
            <a:r>
              <a:rPr lang="en-US" sz="1100" dirty="0">
                <a:latin typeface="Arial" charset="0"/>
              </a:rPr>
              <a:t> to view the off-design point of the propeller in the component map.</a:t>
            </a:r>
          </a:p>
        </p:txBody>
      </p:sp>
      <p:sp>
        <p:nvSpPr>
          <p:cNvPr id="20" name="Freeform 9">
            <a:extLst>
              <a:ext uri="{FF2B5EF4-FFF2-40B4-BE49-F238E27FC236}">
                <a16:creationId xmlns:a16="http://schemas.microsoft.com/office/drawing/2014/main" xmlns="" id="{FF6DDC5B-CC2A-42A1-87CD-48A284DCE3B7}"/>
              </a:ext>
            </a:extLst>
          </p:cNvPr>
          <p:cNvSpPr>
            <a:spLocks/>
          </p:cNvSpPr>
          <p:nvPr/>
        </p:nvSpPr>
        <p:spPr bwMode="auto">
          <a:xfrm rot="20239365">
            <a:off x="4253397" y="2602737"/>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1098017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par>
                          <p:cTn id="13" fill="hold">
                            <p:stCondLst>
                              <p:cond delay="0"/>
                            </p:stCondLst>
                            <p:childTnLst>
                              <p:par>
                                <p:cTn id="14" presetID="0" presetClass="path" presetSubtype="0" accel="50000" decel="50000" fill="hold" grpId="0" nodeType="afterEffect">
                                  <p:stCondLst>
                                    <p:cond delay="0"/>
                                  </p:stCondLst>
                                  <p:childTnLst>
                                    <p:animMotion origin="layout" path="M 5.55556E-7 -3.35647E-6 L 0.07118 -0.08998 " pathEditMode="relative" rAng="0" ptsTypes="AA">
                                      <p:cBhvr>
                                        <p:cTn id="15" dur="2000" fill="hold"/>
                                        <p:tgtEl>
                                          <p:spTgt spid="20"/>
                                        </p:tgtEl>
                                        <p:attrNameLst>
                                          <p:attrName>ppt_x</p:attrName>
                                          <p:attrName>ppt_y</p:attrName>
                                        </p:attrNameLst>
                                      </p:cBhvr>
                                      <p:rCtr x="3559" y="-4511"/>
                                    </p:animMotion>
                                  </p:childTnLst>
                                </p:cTn>
                              </p:par>
                              <p:par>
                                <p:cTn id="16" presetID="1" presetClass="entr" presetSubtype="0" fill="hold" grpId="0" nodeType="withEffect">
                                  <p:stCondLst>
                                    <p:cond delay="0"/>
                                  </p:stCondLst>
                                  <p:childTnLst>
                                    <p:set>
                                      <p:cBhvr>
                                        <p:cTn id="17"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0" grpId="0" animBg="1"/>
      <p:bldP spid="20"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019FEB0D-2EC6-4436-8FFD-759123B069D3}"/>
              </a:ext>
            </a:extLst>
          </p:cNvPr>
          <p:cNvPicPr>
            <a:picLocks noChangeAspect="1"/>
          </p:cNvPicPr>
          <p:nvPr/>
        </p:nvPicPr>
        <p:blipFill>
          <a:blip r:embed="rId2"/>
          <a:stretch>
            <a:fillRect/>
          </a:stretch>
        </p:blipFill>
        <p:spPr>
          <a:xfrm>
            <a:off x="2172737" y="1252105"/>
            <a:ext cx="6553722" cy="4941299"/>
          </a:xfrm>
          <a:prstGeom prst="rect">
            <a:avLst/>
          </a:prstGeom>
          <a:ln>
            <a:noFill/>
          </a:ln>
          <a:effectLst>
            <a:outerShdw blurRad="190500" algn="tl" rotWithShape="0">
              <a:srgbClr val="000000">
                <a:alpha val="70000"/>
              </a:srgbClr>
            </a:outerShdw>
          </a:effectLst>
        </p:spPr>
      </p:pic>
      <p:sp>
        <p:nvSpPr>
          <p:cNvPr id="2" name="Title 1">
            <a:extLst>
              <a:ext uri="{FF2B5EF4-FFF2-40B4-BE49-F238E27FC236}">
                <a16:creationId xmlns:a16="http://schemas.microsoft.com/office/drawing/2014/main" xmlns="" id="{A0999896-CA95-41EA-B4DC-71AAD95380BE}"/>
              </a:ext>
            </a:extLst>
          </p:cNvPr>
          <p:cNvSpPr>
            <a:spLocks noGrp="1"/>
          </p:cNvSpPr>
          <p:nvPr>
            <p:ph type="title"/>
          </p:nvPr>
        </p:nvSpPr>
        <p:spPr/>
        <p:txBody>
          <a:bodyPr/>
          <a:lstStyle/>
          <a:p>
            <a:r>
              <a:rPr lang="de-DE" dirty="0"/>
              <a:t>Propeller </a:t>
            </a:r>
            <a:r>
              <a:rPr lang="de-DE" dirty="0" err="1"/>
              <a:t>Map</a:t>
            </a:r>
            <a:endParaRPr lang="x-none" dirty="0"/>
          </a:p>
        </p:txBody>
      </p:sp>
      <p:sp>
        <p:nvSpPr>
          <p:cNvPr id="3" name="Date Placeholder 2">
            <a:extLst>
              <a:ext uri="{FF2B5EF4-FFF2-40B4-BE49-F238E27FC236}">
                <a16:creationId xmlns:a16="http://schemas.microsoft.com/office/drawing/2014/main" xmlns="" id="{B6DDBDE1-A037-4B70-AE90-E21F863FE0A9}"/>
              </a:ext>
            </a:extLst>
          </p:cNvPr>
          <p:cNvSpPr>
            <a:spLocks noGrp="1"/>
          </p:cNvSpPr>
          <p:nvPr>
            <p:ph type="dt" sz="half" idx="10"/>
          </p:nvPr>
        </p:nvSpPr>
        <p:spPr/>
        <p:txBody>
          <a:bodyPr/>
          <a:lstStyle/>
          <a:p>
            <a:fld id="{8BDBF7AE-3956-4F1B-A9B9-950DA9BCEC79}" type="datetime1">
              <a:rPr lang="de-DE" smtClean="0"/>
              <a:t>14.06.2021</a:t>
            </a:fld>
            <a:endParaRPr lang="de-DE"/>
          </a:p>
        </p:txBody>
      </p:sp>
      <p:sp>
        <p:nvSpPr>
          <p:cNvPr id="4" name="Slide Number Placeholder 3">
            <a:extLst>
              <a:ext uri="{FF2B5EF4-FFF2-40B4-BE49-F238E27FC236}">
                <a16:creationId xmlns:a16="http://schemas.microsoft.com/office/drawing/2014/main" xmlns="" id="{F83DEE63-2E38-44B8-A7ED-541AF37152AE}"/>
              </a:ext>
            </a:extLst>
          </p:cNvPr>
          <p:cNvSpPr>
            <a:spLocks noGrp="1"/>
          </p:cNvSpPr>
          <p:nvPr>
            <p:ph type="sldNum" sz="quarter" idx="11"/>
          </p:nvPr>
        </p:nvSpPr>
        <p:spPr/>
        <p:txBody>
          <a:bodyPr/>
          <a:lstStyle/>
          <a:p>
            <a:fld id="{FC702470-8AE9-4E48-9C5F-817F252A268D}" type="slidenum">
              <a:rPr lang="de-DE" smtClean="0"/>
              <a:pPr/>
              <a:t>11</a:t>
            </a:fld>
            <a:endParaRPr lang="de-DE"/>
          </a:p>
        </p:txBody>
      </p:sp>
      <p:sp>
        <p:nvSpPr>
          <p:cNvPr id="5" name="Footer Placeholder 4">
            <a:extLst>
              <a:ext uri="{FF2B5EF4-FFF2-40B4-BE49-F238E27FC236}">
                <a16:creationId xmlns:a16="http://schemas.microsoft.com/office/drawing/2014/main" xmlns="" id="{9AEC32E7-E289-430D-849C-84BD3236CF7E}"/>
              </a:ext>
            </a:extLst>
          </p:cNvPr>
          <p:cNvSpPr>
            <a:spLocks noGrp="1"/>
          </p:cNvSpPr>
          <p:nvPr>
            <p:ph type="ftr" sz="quarter" idx="12"/>
          </p:nvPr>
        </p:nvSpPr>
        <p:spPr/>
        <p:txBody>
          <a:bodyPr/>
          <a:lstStyle/>
          <a:p>
            <a:r>
              <a:rPr lang="de-DE" dirty="0"/>
              <a:t>Off-Design </a:t>
            </a:r>
            <a:r>
              <a:rPr lang="de-DE" dirty="0" err="1"/>
              <a:t>Calculation</a:t>
            </a:r>
            <a:r>
              <a:rPr lang="de-DE" dirty="0"/>
              <a:t> </a:t>
            </a:r>
            <a:r>
              <a:rPr lang="de-DE" dirty="0" err="1"/>
              <a:t>of</a:t>
            </a:r>
            <a:r>
              <a:rPr lang="de-DE" dirty="0"/>
              <a:t> a Series </a:t>
            </a:r>
            <a:r>
              <a:rPr lang="de-DE" dirty="0" err="1"/>
              <a:t>Electric</a:t>
            </a:r>
            <a:r>
              <a:rPr lang="de-DE" dirty="0"/>
              <a:t> System</a:t>
            </a:r>
          </a:p>
        </p:txBody>
      </p:sp>
      <p:sp>
        <p:nvSpPr>
          <p:cNvPr id="17" name="Freeform 9">
            <a:extLst>
              <a:ext uri="{FF2B5EF4-FFF2-40B4-BE49-F238E27FC236}">
                <a16:creationId xmlns:a16="http://schemas.microsoft.com/office/drawing/2014/main" xmlns="" id="{775B680A-3929-4345-8D4C-04C3A98E7B22}"/>
              </a:ext>
            </a:extLst>
          </p:cNvPr>
          <p:cNvSpPr>
            <a:spLocks/>
          </p:cNvSpPr>
          <p:nvPr/>
        </p:nvSpPr>
        <p:spPr bwMode="auto">
          <a:xfrm rot="20239365">
            <a:off x="4440494" y="2756410"/>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 name="AutoShape 7">
            <a:extLst>
              <a:ext uri="{FF2B5EF4-FFF2-40B4-BE49-F238E27FC236}">
                <a16:creationId xmlns:a16="http://schemas.microsoft.com/office/drawing/2014/main" xmlns="" id="{4AE1E7E4-95C1-45BF-A368-F5408C1F1936}"/>
              </a:ext>
            </a:extLst>
          </p:cNvPr>
          <p:cNvSpPr>
            <a:spLocks noChangeArrowheads="1"/>
          </p:cNvSpPr>
          <p:nvPr/>
        </p:nvSpPr>
        <p:spPr bwMode="auto">
          <a:xfrm flipH="1">
            <a:off x="5617982" y="2202969"/>
            <a:ext cx="2266770" cy="476726"/>
          </a:xfrm>
          <a:prstGeom prst="wedgeRoundRectCallout">
            <a:avLst>
              <a:gd name="adj1" fmla="val 36229"/>
              <a:gd name="adj2" fmla="val -84847"/>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defRPr/>
            </a:pPr>
            <a:r>
              <a:rPr lang="en-US" sz="1100" dirty="0">
                <a:latin typeface="Arial" charset="0"/>
              </a:rPr>
              <a:t>Now click on </a:t>
            </a:r>
            <a:r>
              <a:rPr lang="en-US" sz="1100" b="1" dirty="0">
                <a:latin typeface="Arial" charset="0"/>
              </a:rPr>
              <a:t>Electric Motor Map.</a:t>
            </a:r>
            <a:endParaRPr lang="en-US" sz="1100" dirty="0">
              <a:latin typeface="Arial" charset="0"/>
            </a:endParaRPr>
          </a:p>
        </p:txBody>
      </p:sp>
      <p:sp>
        <p:nvSpPr>
          <p:cNvPr id="9" name="AutoShape 7">
            <a:extLst>
              <a:ext uri="{FF2B5EF4-FFF2-40B4-BE49-F238E27FC236}">
                <a16:creationId xmlns:a16="http://schemas.microsoft.com/office/drawing/2014/main" xmlns="" id="{1E9DB6BC-BD9D-4C0F-84BB-70F755A8B09D}"/>
              </a:ext>
            </a:extLst>
          </p:cNvPr>
          <p:cNvSpPr>
            <a:spLocks noChangeArrowheads="1"/>
          </p:cNvSpPr>
          <p:nvPr/>
        </p:nvSpPr>
        <p:spPr bwMode="auto">
          <a:xfrm flipH="1">
            <a:off x="0" y="1538957"/>
            <a:ext cx="2054431" cy="664012"/>
          </a:xfrm>
          <a:prstGeom prst="wedgeRoundRectCallout">
            <a:avLst>
              <a:gd name="adj1" fmla="val -39581"/>
              <a:gd name="adj2" fmla="val -22161"/>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defRPr/>
            </a:pPr>
            <a:r>
              <a:rPr lang="en-US" sz="1100" dirty="0">
                <a:latin typeface="Arial" charset="0"/>
              </a:rPr>
              <a:t>The same propeller map as for turboprop engine propellers is used.</a:t>
            </a:r>
          </a:p>
        </p:txBody>
      </p:sp>
    </p:spTree>
    <p:extLst>
      <p:ext uri="{BB962C8B-B14F-4D97-AF65-F5344CB8AC3E}">
        <p14:creationId xmlns:p14="http://schemas.microsoft.com/office/powerpoint/2010/main" val="4243757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par>
                          <p:cTn id="7" fill="hold">
                            <p:stCondLst>
                              <p:cond delay="0"/>
                            </p:stCondLst>
                            <p:childTnLst>
                              <p:par>
                                <p:cTn id="8" presetID="0" presetClass="path" presetSubtype="0" accel="50000" decel="50000" fill="hold" grpId="0" nodeType="afterEffect">
                                  <p:stCondLst>
                                    <p:cond delay="0"/>
                                  </p:stCondLst>
                                  <p:childTnLst>
                                    <p:animMotion origin="layout" path="M 4.44444E-6 -1.57298E-7 L 0.1302 -0.11635 " pathEditMode="relative" rAng="0" ptsTypes="AA">
                                      <p:cBhvr>
                                        <p:cTn id="9" dur="2000" fill="hold"/>
                                        <p:tgtEl>
                                          <p:spTgt spid="17"/>
                                        </p:tgtEl>
                                        <p:attrNameLst>
                                          <p:attrName>ppt_x</p:attrName>
                                          <p:attrName>ppt_y</p:attrName>
                                        </p:attrNameLst>
                                      </p:cBhvr>
                                      <p:rCtr x="6510" y="-5829"/>
                                    </p:animMotion>
                                  </p:childTnLst>
                                </p:cTn>
                              </p:par>
                              <p:par>
                                <p:cTn id="10" presetID="1"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88550D54-1AA6-40A8-8D11-8E54CC4F05D2}"/>
              </a:ext>
            </a:extLst>
          </p:cNvPr>
          <p:cNvPicPr>
            <a:picLocks noChangeAspect="1"/>
          </p:cNvPicPr>
          <p:nvPr/>
        </p:nvPicPr>
        <p:blipFill>
          <a:blip r:embed="rId2"/>
          <a:stretch>
            <a:fillRect/>
          </a:stretch>
        </p:blipFill>
        <p:spPr>
          <a:xfrm>
            <a:off x="2172737" y="1252106"/>
            <a:ext cx="6553723" cy="4941299"/>
          </a:xfrm>
          <a:prstGeom prst="rect">
            <a:avLst/>
          </a:prstGeom>
          <a:ln>
            <a:noFill/>
          </a:ln>
          <a:effectLst>
            <a:outerShdw blurRad="190500" algn="tl" rotWithShape="0">
              <a:srgbClr val="000000">
                <a:alpha val="70000"/>
              </a:srgbClr>
            </a:outerShdw>
          </a:effectLst>
        </p:spPr>
      </p:pic>
      <p:sp>
        <p:nvSpPr>
          <p:cNvPr id="2" name="Title 1">
            <a:extLst>
              <a:ext uri="{FF2B5EF4-FFF2-40B4-BE49-F238E27FC236}">
                <a16:creationId xmlns:a16="http://schemas.microsoft.com/office/drawing/2014/main" xmlns="" id="{A0999896-CA95-41EA-B4DC-71AAD95380BE}"/>
              </a:ext>
            </a:extLst>
          </p:cNvPr>
          <p:cNvSpPr>
            <a:spLocks noGrp="1"/>
          </p:cNvSpPr>
          <p:nvPr>
            <p:ph type="title"/>
          </p:nvPr>
        </p:nvSpPr>
        <p:spPr/>
        <p:txBody>
          <a:bodyPr/>
          <a:lstStyle/>
          <a:p>
            <a:r>
              <a:rPr lang="de-DE" dirty="0"/>
              <a:t>Electric Motor </a:t>
            </a:r>
            <a:r>
              <a:rPr lang="de-DE" dirty="0" err="1"/>
              <a:t>Map</a:t>
            </a:r>
            <a:endParaRPr lang="x-none" dirty="0"/>
          </a:p>
        </p:txBody>
      </p:sp>
      <p:sp>
        <p:nvSpPr>
          <p:cNvPr id="3" name="Date Placeholder 2">
            <a:extLst>
              <a:ext uri="{FF2B5EF4-FFF2-40B4-BE49-F238E27FC236}">
                <a16:creationId xmlns:a16="http://schemas.microsoft.com/office/drawing/2014/main" xmlns="" id="{B6DDBDE1-A037-4B70-AE90-E21F863FE0A9}"/>
              </a:ext>
            </a:extLst>
          </p:cNvPr>
          <p:cNvSpPr>
            <a:spLocks noGrp="1"/>
          </p:cNvSpPr>
          <p:nvPr>
            <p:ph type="dt" sz="half" idx="10"/>
          </p:nvPr>
        </p:nvSpPr>
        <p:spPr/>
        <p:txBody>
          <a:bodyPr/>
          <a:lstStyle/>
          <a:p>
            <a:fld id="{8BDBF7AE-3956-4F1B-A9B9-950DA9BCEC79}" type="datetime1">
              <a:rPr lang="de-DE" smtClean="0"/>
              <a:t>14.06.2021</a:t>
            </a:fld>
            <a:endParaRPr lang="de-DE"/>
          </a:p>
        </p:txBody>
      </p:sp>
      <p:sp>
        <p:nvSpPr>
          <p:cNvPr id="4" name="Slide Number Placeholder 3">
            <a:extLst>
              <a:ext uri="{FF2B5EF4-FFF2-40B4-BE49-F238E27FC236}">
                <a16:creationId xmlns:a16="http://schemas.microsoft.com/office/drawing/2014/main" xmlns="" id="{F83DEE63-2E38-44B8-A7ED-541AF37152AE}"/>
              </a:ext>
            </a:extLst>
          </p:cNvPr>
          <p:cNvSpPr>
            <a:spLocks noGrp="1"/>
          </p:cNvSpPr>
          <p:nvPr>
            <p:ph type="sldNum" sz="quarter" idx="11"/>
          </p:nvPr>
        </p:nvSpPr>
        <p:spPr/>
        <p:txBody>
          <a:bodyPr/>
          <a:lstStyle/>
          <a:p>
            <a:fld id="{FC702470-8AE9-4E48-9C5F-817F252A268D}" type="slidenum">
              <a:rPr lang="de-DE" smtClean="0"/>
              <a:pPr/>
              <a:t>12</a:t>
            </a:fld>
            <a:endParaRPr lang="de-DE"/>
          </a:p>
        </p:txBody>
      </p:sp>
      <p:sp>
        <p:nvSpPr>
          <p:cNvPr id="5" name="Footer Placeholder 4">
            <a:extLst>
              <a:ext uri="{FF2B5EF4-FFF2-40B4-BE49-F238E27FC236}">
                <a16:creationId xmlns:a16="http://schemas.microsoft.com/office/drawing/2014/main" xmlns="" id="{9AEC32E7-E289-430D-849C-84BD3236CF7E}"/>
              </a:ext>
            </a:extLst>
          </p:cNvPr>
          <p:cNvSpPr>
            <a:spLocks noGrp="1"/>
          </p:cNvSpPr>
          <p:nvPr>
            <p:ph type="ftr" sz="quarter" idx="12"/>
          </p:nvPr>
        </p:nvSpPr>
        <p:spPr/>
        <p:txBody>
          <a:bodyPr/>
          <a:lstStyle/>
          <a:p>
            <a:r>
              <a:rPr lang="de-DE" dirty="0"/>
              <a:t>Off-Design </a:t>
            </a:r>
            <a:r>
              <a:rPr lang="de-DE" dirty="0" err="1"/>
              <a:t>Calculation</a:t>
            </a:r>
            <a:r>
              <a:rPr lang="de-DE" dirty="0"/>
              <a:t> </a:t>
            </a:r>
            <a:r>
              <a:rPr lang="de-DE" dirty="0" err="1"/>
              <a:t>of</a:t>
            </a:r>
            <a:r>
              <a:rPr lang="de-DE" dirty="0"/>
              <a:t> a Series </a:t>
            </a:r>
            <a:r>
              <a:rPr lang="de-DE" dirty="0" err="1"/>
              <a:t>Electric</a:t>
            </a:r>
            <a:r>
              <a:rPr lang="de-DE" dirty="0"/>
              <a:t> System</a:t>
            </a:r>
          </a:p>
        </p:txBody>
      </p:sp>
      <p:sp>
        <p:nvSpPr>
          <p:cNvPr id="14" name="AutoShape 7">
            <a:extLst>
              <a:ext uri="{FF2B5EF4-FFF2-40B4-BE49-F238E27FC236}">
                <a16:creationId xmlns:a16="http://schemas.microsoft.com/office/drawing/2014/main" xmlns="" id="{4F423820-3FD2-4183-BBE2-38717628EC28}"/>
              </a:ext>
            </a:extLst>
          </p:cNvPr>
          <p:cNvSpPr>
            <a:spLocks noChangeArrowheads="1"/>
          </p:cNvSpPr>
          <p:nvPr/>
        </p:nvSpPr>
        <p:spPr bwMode="auto">
          <a:xfrm flipH="1">
            <a:off x="6037054" y="2229607"/>
            <a:ext cx="2266770" cy="850900"/>
          </a:xfrm>
          <a:prstGeom prst="wedgeRoundRectCallout">
            <a:avLst>
              <a:gd name="adj1" fmla="val 66739"/>
              <a:gd name="adj2" fmla="val 44967"/>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defRPr/>
            </a:pPr>
            <a:r>
              <a:rPr lang="en-US" sz="1100" dirty="0">
                <a:latin typeface="Arial" charset="0"/>
              </a:rPr>
              <a:t>The circle marks the cycle design point,</a:t>
            </a:r>
          </a:p>
          <a:p>
            <a:pPr algn="ctr">
              <a:defRPr/>
            </a:pPr>
            <a:r>
              <a:rPr lang="en-US" sz="1100" dirty="0">
                <a:latin typeface="Arial" charset="0"/>
              </a:rPr>
              <a:t>the yellow square marks the off design operating point.</a:t>
            </a:r>
          </a:p>
        </p:txBody>
      </p:sp>
      <p:sp>
        <p:nvSpPr>
          <p:cNvPr id="15" name="AutoShape 8">
            <a:extLst>
              <a:ext uri="{FF2B5EF4-FFF2-40B4-BE49-F238E27FC236}">
                <a16:creationId xmlns:a16="http://schemas.microsoft.com/office/drawing/2014/main" xmlns="" id="{E9BBBF05-E203-44F1-A263-D0B16A84020E}"/>
              </a:ext>
            </a:extLst>
          </p:cNvPr>
          <p:cNvSpPr>
            <a:spLocks noChangeArrowheads="1"/>
          </p:cNvSpPr>
          <p:nvPr/>
        </p:nvSpPr>
        <p:spPr bwMode="auto">
          <a:xfrm>
            <a:off x="6413466" y="3164560"/>
            <a:ext cx="2200275" cy="1413153"/>
          </a:xfrm>
          <a:prstGeom prst="wedgeRoundRectCallout">
            <a:avLst>
              <a:gd name="adj1" fmla="val -19065"/>
              <a:gd name="adj2" fmla="val 47800"/>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a:spAutoFit/>
          </a:bodyPr>
          <a:lstStyle/>
          <a:p>
            <a:pPr algn="ctr">
              <a:defRPr/>
            </a:pPr>
            <a:r>
              <a:rPr lang="en-US" sz="1100" dirty="0">
                <a:latin typeface="Arial" charset="0"/>
              </a:rPr>
              <a:t>In this special case the yellow square is inside the circle, because we did not change any input parameters and calculated the cycle design point of the electric propulsion system in off design mode. </a:t>
            </a:r>
          </a:p>
        </p:txBody>
      </p:sp>
      <p:sp>
        <p:nvSpPr>
          <p:cNvPr id="16" name="AutoShape 7">
            <a:extLst>
              <a:ext uri="{FF2B5EF4-FFF2-40B4-BE49-F238E27FC236}">
                <a16:creationId xmlns:a16="http://schemas.microsoft.com/office/drawing/2014/main" xmlns="" id="{37C03384-F3FE-4A05-91A0-0239FD526181}"/>
              </a:ext>
            </a:extLst>
          </p:cNvPr>
          <p:cNvSpPr>
            <a:spLocks noChangeArrowheads="1"/>
          </p:cNvSpPr>
          <p:nvPr/>
        </p:nvSpPr>
        <p:spPr bwMode="auto">
          <a:xfrm flipH="1">
            <a:off x="81007" y="1320005"/>
            <a:ext cx="1943100" cy="289441"/>
          </a:xfrm>
          <a:prstGeom prst="wedgeRoundRectCallout">
            <a:avLst>
              <a:gd name="adj1" fmla="val 20022"/>
              <a:gd name="adj2" fmla="val 4552"/>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defRPr/>
            </a:pPr>
            <a:r>
              <a:rPr lang="en-US" sz="1100" dirty="0">
                <a:latin typeface="Arial" charset="0"/>
              </a:rPr>
              <a:t>Select the </a:t>
            </a:r>
            <a:r>
              <a:rPr lang="en-US" sz="1100" b="1" dirty="0">
                <a:latin typeface="Arial" charset="0"/>
              </a:rPr>
              <a:t>Generator</a:t>
            </a:r>
            <a:r>
              <a:rPr lang="en-US" sz="1100" dirty="0">
                <a:latin typeface="Arial" charset="0"/>
              </a:rPr>
              <a:t> </a:t>
            </a:r>
            <a:r>
              <a:rPr lang="en-US" sz="1100" b="1" dirty="0">
                <a:latin typeface="Arial" charset="0"/>
              </a:rPr>
              <a:t>Map</a:t>
            </a:r>
            <a:r>
              <a:rPr lang="en-US" sz="1100" dirty="0">
                <a:latin typeface="Arial" charset="0"/>
              </a:rPr>
              <a:t>.</a:t>
            </a:r>
          </a:p>
        </p:txBody>
      </p:sp>
      <p:sp>
        <p:nvSpPr>
          <p:cNvPr id="17" name="Freeform 9">
            <a:extLst>
              <a:ext uri="{FF2B5EF4-FFF2-40B4-BE49-F238E27FC236}">
                <a16:creationId xmlns:a16="http://schemas.microsoft.com/office/drawing/2014/main" xmlns="" id="{775B680A-3929-4345-8D4C-04C3A98E7B22}"/>
              </a:ext>
            </a:extLst>
          </p:cNvPr>
          <p:cNvSpPr>
            <a:spLocks/>
          </p:cNvSpPr>
          <p:nvPr/>
        </p:nvSpPr>
        <p:spPr bwMode="auto">
          <a:xfrm rot="20239365">
            <a:off x="4440494" y="2756410"/>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2952492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par>
                          <p:cTn id="15" fill="hold">
                            <p:stCondLst>
                              <p:cond delay="0"/>
                            </p:stCondLst>
                            <p:childTnLst>
                              <p:par>
                                <p:cTn id="16" presetID="0" presetClass="path" presetSubtype="0" accel="50000" decel="50000" fill="hold" grpId="0" nodeType="afterEffect">
                                  <p:stCondLst>
                                    <p:cond delay="0"/>
                                  </p:stCondLst>
                                  <p:childTnLst>
                                    <p:animMotion origin="layout" path="M 4.44444E-6 3.7037E-7 L 0.22638 -0.11644 " pathEditMode="relative" rAng="0" ptsTypes="AA">
                                      <p:cBhvr>
                                        <p:cTn id="17" dur="2000" fill="hold"/>
                                        <p:tgtEl>
                                          <p:spTgt spid="17"/>
                                        </p:tgtEl>
                                        <p:attrNameLst>
                                          <p:attrName>ppt_x</p:attrName>
                                          <p:attrName>ppt_y</p:attrName>
                                        </p:attrNameLst>
                                      </p:cBhvr>
                                      <p:rCtr x="11319" y="-583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7"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C8ACC82B-ABF6-4398-BEB7-64B25367F065}"/>
              </a:ext>
            </a:extLst>
          </p:cNvPr>
          <p:cNvPicPr>
            <a:picLocks noChangeAspect="1"/>
          </p:cNvPicPr>
          <p:nvPr/>
        </p:nvPicPr>
        <p:blipFill>
          <a:blip r:embed="rId2"/>
          <a:stretch>
            <a:fillRect/>
          </a:stretch>
        </p:blipFill>
        <p:spPr>
          <a:xfrm>
            <a:off x="2172738" y="1252106"/>
            <a:ext cx="6553724" cy="4941300"/>
          </a:xfrm>
          <a:prstGeom prst="rect">
            <a:avLst/>
          </a:prstGeom>
          <a:ln>
            <a:noFill/>
          </a:ln>
          <a:effectLst>
            <a:outerShdw blurRad="190500" algn="tl" rotWithShape="0">
              <a:srgbClr val="000000">
                <a:alpha val="70000"/>
              </a:srgbClr>
            </a:outerShdw>
          </a:effectLst>
        </p:spPr>
      </p:pic>
      <p:sp>
        <p:nvSpPr>
          <p:cNvPr id="24" name="AutoShape 7">
            <a:extLst>
              <a:ext uri="{FF2B5EF4-FFF2-40B4-BE49-F238E27FC236}">
                <a16:creationId xmlns:a16="http://schemas.microsoft.com/office/drawing/2014/main" xmlns="" id="{C1530328-C1CA-48A9-A43A-4689E5195C79}"/>
              </a:ext>
            </a:extLst>
          </p:cNvPr>
          <p:cNvSpPr>
            <a:spLocks noChangeArrowheads="1"/>
          </p:cNvSpPr>
          <p:nvPr/>
        </p:nvSpPr>
        <p:spPr bwMode="auto">
          <a:xfrm flipH="1">
            <a:off x="81007" y="1369151"/>
            <a:ext cx="1943100" cy="476726"/>
          </a:xfrm>
          <a:prstGeom prst="wedgeRoundRectCallout">
            <a:avLst>
              <a:gd name="adj1" fmla="val 20022"/>
              <a:gd name="adj2" fmla="val 4552"/>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defRPr/>
            </a:pPr>
            <a:r>
              <a:rPr lang="en-US" sz="1100" dirty="0">
                <a:latin typeface="Arial" charset="0"/>
              </a:rPr>
              <a:t>Let us return to the input data window.</a:t>
            </a:r>
          </a:p>
        </p:txBody>
      </p:sp>
      <p:sp>
        <p:nvSpPr>
          <p:cNvPr id="2" name="Title 1">
            <a:extLst>
              <a:ext uri="{FF2B5EF4-FFF2-40B4-BE49-F238E27FC236}">
                <a16:creationId xmlns:a16="http://schemas.microsoft.com/office/drawing/2014/main" xmlns="" id="{A0999896-CA95-41EA-B4DC-71AAD95380BE}"/>
              </a:ext>
            </a:extLst>
          </p:cNvPr>
          <p:cNvSpPr>
            <a:spLocks noGrp="1"/>
          </p:cNvSpPr>
          <p:nvPr>
            <p:ph type="title"/>
          </p:nvPr>
        </p:nvSpPr>
        <p:spPr/>
        <p:txBody>
          <a:bodyPr/>
          <a:lstStyle/>
          <a:p>
            <a:r>
              <a:rPr lang="de-DE" dirty="0"/>
              <a:t>Generator </a:t>
            </a:r>
            <a:r>
              <a:rPr lang="de-DE" dirty="0" err="1"/>
              <a:t>Map</a:t>
            </a:r>
            <a:endParaRPr lang="x-none" dirty="0"/>
          </a:p>
        </p:txBody>
      </p:sp>
      <p:sp>
        <p:nvSpPr>
          <p:cNvPr id="3" name="Date Placeholder 2">
            <a:extLst>
              <a:ext uri="{FF2B5EF4-FFF2-40B4-BE49-F238E27FC236}">
                <a16:creationId xmlns:a16="http://schemas.microsoft.com/office/drawing/2014/main" xmlns="" id="{B6DDBDE1-A037-4B70-AE90-E21F863FE0A9}"/>
              </a:ext>
            </a:extLst>
          </p:cNvPr>
          <p:cNvSpPr>
            <a:spLocks noGrp="1"/>
          </p:cNvSpPr>
          <p:nvPr>
            <p:ph type="dt" sz="half" idx="10"/>
          </p:nvPr>
        </p:nvSpPr>
        <p:spPr/>
        <p:txBody>
          <a:bodyPr/>
          <a:lstStyle/>
          <a:p>
            <a:fld id="{8BDBF7AE-3956-4F1B-A9B9-950DA9BCEC79}" type="datetime1">
              <a:rPr lang="de-DE" smtClean="0"/>
              <a:t>14.06.2021</a:t>
            </a:fld>
            <a:endParaRPr lang="de-DE"/>
          </a:p>
        </p:txBody>
      </p:sp>
      <p:sp>
        <p:nvSpPr>
          <p:cNvPr id="4" name="Slide Number Placeholder 3">
            <a:extLst>
              <a:ext uri="{FF2B5EF4-FFF2-40B4-BE49-F238E27FC236}">
                <a16:creationId xmlns:a16="http://schemas.microsoft.com/office/drawing/2014/main" xmlns="" id="{F83DEE63-2E38-44B8-A7ED-541AF37152AE}"/>
              </a:ext>
            </a:extLst>
          </p:cNvPr>
          <p:cNvSpPr>
            <a:spLocks noGrp="1"/>
          </p:cNvSpPr>
          <p:nvPr>
            <p:ph type="sldNum" sz="quarter" idx="11"/>
          </p:nvPr>
        </p:nvSpPr>
        <p:spPr/>
        <p:txBody>
          <a:bodyPr/>
          <a:lstStyle/>
          <a:p>
            <a:fld id="{FC702470-8AE9-4E48-9C5F-817F252A268D}" type="slidenum">
              <a:rPr lang="de-DE" smtClean="0"/>
              <a:pPr/>
              <a:t>13</a:t>
            </a:fld>
            <a:endParaRPr lang="de-DE"/>
          </a:p>
        </p:txBody>
      </p:sp>
      <p:sp>
        <p:nvSpPr>
          <p:cNvPr id="5" name="Footer Placeholder 4">
            <a:extLst>
              <a:ext uri="{FF2B5EF4-FFF2-40B4-BE49-F238E27FC236}">
                <a16:creationId xmlns:a16="http://schemas.microsoft.com/office/drawing/2014/main" xmlns="" id="{9AEC32E7-E289-430D-849C-84BD3236CF7E}"/>
              </a:ext>
            </a:extLst>
          </p:cNvPr>
          <p:cNvSpPr>
            <a:spLocks noGrp="1"/>
          </p:cNvSpPr>
          <p:nvPr>
            <p:ph type="ftr" sz="quarter" idx="12"/>
          </p:nvPr>
        </p:nvSpPr>
        <p:spPr/>
        <p:txBody>
          <a:bodyPr/>
          <a:lstStyle/>
          <a:p>
            <a:r>
              <a:rPr lang="de-DE" dirty="0"/>
              <a:t>Off-Design </a:t>
            </a:r>
            <a:r>
              <a:rPr lang="de-DE" dirty="0" err="1"/>
              <a:t>Calculation</a:t>
            </a:r>
            <a:r>
              <a:rPr lang="de-DE" dirty="0"/>
              <a:t> </a:t>
            </a:r>
            <a:r>
              <a:rPr lang="de-DE" dirty="0" err="1"/>
              <a:t>of</a:t>
            </a:r>
            <a:r>
              <a:rPr lang="de-DE" dirty="0"/>
              <a:t> a Series </a:t>
            </a:r>
            <a:r>
              <a:rPr lang="de-DE" dirty="0" err="1"/>
              <a:t>Electric</a:t>
            </a:r>
            <a:r>
              <a:rPr lang="de-DE" dirty="0"/>
              <a:t> System</a:t>
            </a:r>
          </a:p>
        </p:txBody>
      </p:sp>
      <p:sp>
        <p:nvSpPr>
          <p:cNvPr id="26" name="AutoShape 8">
            <a:extLst>
              <a:ext uri="{FF2B5EF4-FFF2-40B4-BE49-F238E27FC236}">
                <a16:creationId xmlns:a16="http://schemas.microsoft.com/office/drawing/2014/main" xmlns="" id="{7A86F700-3852-416C-B5B6-95E556808B73}"/>
              </a:ext>
            </a:extLst>
          </p:cNvPr>
          <p:cNvSpPr>
            <a:spLocks noChangeArrowheads="1"/>
          </p:cNvSpPr>
          <p:nvPr/>
        </p:nvSpPr>
        <p:spPr bwMode="auto">
          <a:xfrm>
            <a:off x="6413466" y="4054430"/>
            <a:ext cx="2200275" cy="851297"/>
          </a:xfrm>
          <a:prstGeom prst="wedgeRoundRectCallout">
            <a:avLst>
              <a:gd name="adj1" fmla="val -19065"/>
              <a:gd name="adj2" fmla="val 47800"/>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a:spAutoFit/>
          </a:bodyPr>
          <a:lstStyle/>
          <a:p>
            <a:pPr algn="ctr">
              <a:defRPr/>
            </a:pPr>
            <a:r>
              <a:rPr lang="en-US" sz="1100" dirty="0">
                <a:latin typeface="Arial" charset="0"/>
              </a:rPr>
              <a:t>The operating point of the generator is shown in an efficiency map equivalent to the electric motor.</a:t>
            </a:r>
          </a:p>
        </p:txBody>
      </p:sp>
      <p:sp>
        <p:nvSpPr>
          <p:cNvPr id="27" name="AutoShape 7">
            <a:extLst>
              <a:ext uri="{FF2B5EF4-FFF2-40B4-BE49-F238E27FC236}">
                <a16:creationId xmlns:a16="http://schemas.microsoft.com/office/drawing/2014/main" xmlns="" id="{84A38958-0DD9-4597-8355-937BD49ED5A4}"/>
              </a:ext>
            </a:extLst>
          </p:cNvPr>
          <p:cNvSpPr>
            <a:spLocks noChangeArrowheads="1"/>
          </p:cNvSpPr>
          <p:nvPr/>
        </p:nvSpPr>
        <p:spPr bwMode="auto">
          <a:xfrm flipH="1">
            <a:off x="5034052" y="4988120"/>
            <a:ext cx="2266770" cy="664012"/>
          </a:xfrm>
          <a:prstGeom prst="wedgeRoundRectCallout">
            <a:avLst>
              <a:gd name="adj1" fmla="val 27232"/>
              <a:gd name="adj2" fmla="val -70047"/>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defRPr/>
            </a:pPr>
            <a:r>
              <a:rPr lang="en-US" sz="1100" dirty="0">
                <a:latin typeface="Arial" charset="0"/>
              </a:rPr>
              <a:t>As already explained the electric propulsion system is operated at the design point.</a:t>
            </a:r>
          </a:p>
        </p:txBody>
      </p:sp>
      <p:sp>
        <p:nvSpPr>
          <p:cNvPr id="25" name="Freeform 9">
            <a:extLst>
              <a:ext uri="{FF2B5EF4-FFF2-40B4-BE49-F238E27FC236}">
                <a16:creationId xmlns:a16="http://schemas.microsoft.com/office/drawing/2014/main" xmlns="" id="{D598AAB8-A69F-4B32-9D91-F1EB4A63C049}"/>
              </a:ext>
            </a:extLst>
          </p:cNvPr>
          <p:cNvSpPr>
            <a:spLocks/>
          </p:cNvSpPr>
          <p:nvPr/>
        </p:nvSpPr>
        <p:spPr bwMode="auto">
          <a:xfrm rot="20239365">
            <a:off x="3170958" y="3004474"/>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2228193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par>
                          <p:cTn id="15" fill="hold">
                            <p:stCondLst>
                              <p:cond delay="0"/>
                            </p:stCondLst>
                            <p:childTnLst>
                              <p:par>
                                <p:cTn id="16" presetID="0" presetClass="path" presetSubtype="0" accel="50000" decel="50000" fill="hold" grpId="0" nodeType="afterEffect">
                                  <p:stCondLst>
                                    <p:cond delay="0"/>
                                  </p:stCondLst>
                                  <p:childTnLst>
                                    <p:animMotion origin="layout" path="M 3.33333E-6 -2.22222E-6 L -0.09636 -0.20741 " pathEditMode="relative" rAng="0" ptsTypes="AA">
                                      <p:cBhvr>
                                        <p:cTn id="17" dur="2000" fill="hold"/>
                                        <p:tgtEl>
                                          <p:spTgt spid="25"/>
                                        </p:tgtEl>
                                        <p:attrNameLst>
                                          <p:attrName>ppt_x</p:attrName>
                                          <p:attrName>ppt_y</p:attrName>
                                        </p:attrNameLst>
                                      </p:cBhvr>
                                      <p:rCtr x="-4826" y="-1037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7" grpId="0" animBg="1"/>
      <p:bldP spid="25" grpId="0" animBg="1"/>
      <p:bldP spid="25"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xmlns="" id="{D66E2023-23A6-4321-A8A9-6741F64071CA}"/>
              </a:ext>
            </a:extLst>
          </p:cNvPr>
          <p:cNvPicPr>
            <a:picLocks noChangeAspect="1"/>
          </p:cNvPicPr>
          <p:nvPr/>
        </p:nvPicPr>
        <p:blipFill>
          <a:blip r:embed="rId2"/>
          <a:stretch>
            <a:fillRect/>
          </a:stretch>
        </p:blipFill>
        <p:spPr>
          <a:xfrm>
            <a:off x="2172738" y="1252105"/>
            <a:ext cx="6544936" cy="4934674"/>
          </a:xfrm>
          <a:prstGeom prst="rect">
            <a:avLst/>
          </a:prstGeom>
          <a:ln>
            <a:noFill/>
          </a:ln>
          <a:effectLst>
            <a:outerShdw blurRad="190500" algn="tl" rotWithShape="0">
              <a:srgbClr val="000000">
                <a:alpha val="70000"/>
              </a:srgbClr>
            </a:outerShdw>
          </a:effectLst>
        </p:spPr>
      </p:pic>
      <p:grpSp>
        <p:nvGrpSpPr>
          <p:cNvPr id="7" name="Group 6">
            <a:extLst>
              <a:ext uri="{FF2B5EF4-FFF2-40B4-BE49-F238E27FC236}">
                <a16:creationId xmlns:a16="http://schemas.microsoft.com/office/drawing/2014/main" xmlns="" id="{5264441D-5D10-4F77-A40D-3619DB6AA0ED}"/>
              </a:ext>
            </a:extLst>
          </p:cNvPr>
          <p:cNvGrpSpPr/>
          <p:nvPr/>
        </p:nvGrpSpPr>
        <p:grpSpPr>
          <a:xfrm>
            <a:off x="295324" y="4137252"/>
            <a:ext cx="2289256" cy="2109068"/>
            <a:chOff x="295324" y="4137252"/>
            <a:chExt cx="2289256" cy="2109068"/>
          </a:xfrm>
        </p:grpSpPr>
        <p:grpSp>
          <p:nvGrpSpPr>
            <p:cNvPr id="10" name="Gruppieren 9"/>
            <p:cNvGrpSpPr/>
            <p:nvPr/>
          </p:nvGrpSpPr>
          <p:grpSpPr>
            <a:xfrm>
              <a:off x="295324" y="4137252"/>
              <a:ext cx="2289256" cy="2109068"/>
              <a:chOff x="221607" y="4243227"/>
              <a:chExt cx="2289256" cy="2109068"/>
            </a:xfrm>
          </p:grpSpPr>
          <p:sp>
            <p:nvSpPr>
              <p:cNvPr id="17" name="Rechteck 16"/>
              <p:cNvSpPr/>
              <p:nvPr/>
            </p:nvSpPr>
            <p:spPr>
              <a:xfrm>
                <a:off x="221607" y="4243227"/>
                <a:ext cx="2289256" cy="2109068"/>
              </a:xfrm>
              <a:prstGeom prst="rect">
                <a:avLst/>
              </a:prstGeom>
              <a:solidFill>
                <a:schemeClr val="bg1"/>
              </a:solidFill>
              <a:ln>
                <a:solidFill>
                  <a:schemeClr val="tx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Pfeil nach unten 14"/>
              <p:cNvSpPr/>
              <p:nvPr/>
            </p:nvSpPr>
            <p:spPr>
              <a:xfrm>
                <a:off x="945622" y="4424929"/>
                <a:ext cx="129473" cy="335706"/>
              </a:xfrm>
              <a:prstGeom prst="downArrow">
                <a:avLst/>
              </a:prstGeom>
              <a:solidFill>
                <a:schemeClr val="accent4">
                  <a:lumMod val="75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feld 15"/>
              <p:cNvSpPr txBox="1"/>
              <p:nvPr/>
            </p:nvSpPr>
            <p:spPr>
              <a:xfrm>
                <a:off x="1137186" y="4492754"/>
                <a:ext cx="1018061" cy="353943"/>
              </a:xfrm>
              <a:prstGeom prst="rect">
                <a:avLst/>
              </a:prstGeom>
              <a:noFill/>
            </p:spPr>
            <p:txBody>
              <a:bodyPr wrap="square" lIns="0" tIns="0" rIns="0" rtlCol="0">
                <a:spAutoFit/>
              </a:bodyPr>
              <a:lstStyle/>
              <a:p>
                <a:pPr algn="l">
                  <a:spcAft>
                    <a:spcPts val="600"/>
                  </a:spcAft>
                </a:pPr>
                <a:r>
                  <a:rPr lang="de-DE" sz="1000" dirty="0"/>
                  <a:t>1000kW (76% </a:t>
                </a:r>
                <a:r>
                  <a:rPr lang="de-DE" sz="1000" dirty="0" err="1"/>
                  <a:t>of</a:t>
                </a:r>
                <a:r>
                  <a:rPr lang="de-DE" sz="1000" dirty="0"/>
                  <a:t> </a:t>
                </a:r>
                <a:r>
                  <a:rPr lang="de-DE" sz="1000" dirty="0" err="1"/>
                  <a:t>the</a:t>
                </a:r>
                <a:r>
                  <a:rPr lang="de-DE" sz="1000" dirty="0"/>
                  <a:t> design power)</a:t>
                </a:r>
                <a:endParaRPr lang="en-GB" sz="1000" dirty="0" err="1"/>
              </a:p>
            </p:txBody>
          </p:sp>
        </p:grpSp>
        <p:pic>
          <p:nvPicPr>
            <p:cNvPr id="23" name="Picture 22">
              <a:extLst>
                <a:ext uri="{FF2B5EF4-FFF2-40B4-BE49-F238E27FC236}">
                  <a16:creationId xmlns:a16="http://schemas.microsoft.com/office/drawing/2014/main" xmlns="" id="{A2314CE3-133D-46CC-9FFB-FC4044C73C9D}"/>
                </a:ext>
              </a:extLst>
            </p:cNvPr>
            <p:cNvPicPr>
              <a:picLocks noChangeAspect="1"/>
            </p:cNvPicPr>
            <p:nvPr/>
          </p:nvPicPr>
          <p:blipFill>
            <a:blip r:embed="rId3"/>
            <a:stretch>
              <a:fillRect/>
            </a:stretch>
          </p:blipFill>
          <p:spPr>
            <a:xfrm>
              <a:off x="432000" y="4743237"/>
              <a:ext cx="2082613" cy="1443544"/>
            </a:xfrm>
            <a:prstGeom prst="rect">
              <a:avLst/>
            </a:prstGeom>
          </p:spPr>
        </p:pic>
      </p:grpSp>
      <p:sp>
        <p:nvSpPr>
          <p:cNvPr id="2" name="Title 1">
            <a:extLst>
              <a:ext uri="{FF2B5EF4-FFF2-40B4-BE49-F238E27FC236}">
                <a16:creationId xmlns:a16="http://schemas.microsoft.com/office/drawing/2014/main" xmlns="" id="{A0999896-CA95-41EA-B4DC-71AAD95380BE}"/>
              </a:ext>
            </a:extLst>
          </p:cNvPr>
          <p:cNvSpPr>
            <a:spLocks noGrp="1"/>
          </p:cNvSpPr>
          <p:nvPr>
            <p:ph type="title"/>
          </p:nvPr>
        </p:nvSpPr>
        <p:spPr/>
        <p:txBody>
          <a:bodyPr/>
          <a:lstStyle/>
          <a:p>
            <a:r>
              <a:rPr lang="en-US" dirty="0"/>
              <a:t>Off-Design Input Data Page</a:t>
            </a:r>
            <a:endParaRPr lang="x-none" dirty="0"/>
          </a:p>
        </p:txBody>
      </p:sp>
      <p:sp>
        <p:nvSpPr>
          <p:cNvPr id="3" name="Date Placeholder 2">
            <a:extLst>
              <a:ext uri="{FF2B5EF4-FFF2-40B4-BE49-F238E27FC236}">
                <a16:creationId xmlns:a16="http://schemas.microsoft.com/office/drawing/2014/main" xmlns="" id="{B6DDBDE1-A037-4B70-AE90-E21F863FE0A9}"/>
              </a:ext>
            </a:extLst>
          </p:cNvPr>
          <p:cNvSpPr>
            <a:spLocks noGrp="1"/>
          </p:cNvSpPr>
          <p:nvPr>
            <p:ph type="dt" sz="half" idx="10"/>
          </p:nvPr>
        </p:nvSpPr>
        <p:spPr/>
        <p:txBody>
          <a:bodyPr/>
          <a:lstStyle/>
          <a:p>
            <a:fld id="{8BDBF7AE-3956-4F1B-A9B9-950DA9BCEC79}" type="datetime1">
              <a:rPr lang="de-DE" smtClean="0"/>
              <a:t>14.06.2021</a:t>
            </a:fld>
            <a:endParaRPr lang="de-DE"/>
          </a:p>
        </p:txBody>
      </p:sp>
      <p:sp>
        <p:nvSpPr>
          <p:cNvPr id="4" name="Slide Number Placeholder 3">
            <a:extLst>
              <a:ext uri="{FF2B5EF4-FFF2-40B4-BE49-F238E27FC236}">
                <a16:creationId xmlns:a16="http://schemas.microsoft.com/office/drawing/2014/main" xmlns="" id="{F83DEE63-2E38-44B8-A7ED-541AF37152AE}"/>
              </a:ext>
            </a:extLst>
          </p:cNvPr>
          <p:cNvSpPr>
            <a:spLocks noGrp="1"/>
          </p:cNvSpPr>
          <p:nvPr>
            <p:ph type="sldNum" sz="quarter" idx="11"/>
          </p:nvPr>
        </p:nvSpPr>
        <p:spPr/>
        <p:txBody>
          <a:bodyPr/>
          <a:lstStyle/>
          <a:p>
            <a:fld id="{FC702470-8AE9-4E48-9C5F-817F252A268D}" type="slidenum">
              <a:rPr lang="de-DE" smtClean="0"/>
              <a:pPr/>
              <a:t>14</a:t>
            </a:fld>
            <a:endParaRPr lang="de-DE"/>
          </a:p>
        </p:txBody>
      </p:sp>
      <p:sp>
        <p:nvSpPr>
          <p:cNvPr id="5" name="Footer Placeholder 4">
            <a:extLst>
              <a:ext uri="{FF2B5EF4-FFF2-40B4-BE49-F238E27FC236}">
                <a16:creationId xmlns:a16="http://schemas.microsoft.com/office/drawing/2014/main" xmlns="" id="{9AEC32E7-E289-430D-849C-84BD3236CF7E}"/>
              </a:ext>
            </a:extLst>
          </p:cNvPr>
          <p:cNvSpPr>
            <a:spLocks noGrp="1"/>
          </p:cNvSpPr>
          <p:nvPr>
            <p:ph type="ftr" sz="quarter" idx="12"/>
          </p:nvPr>
        </p:nvSpPr>
        <p:spPr/>
        <p:txBody>
          <a:bodyPr/>
          <a:lstStyle/>
          <a:p>
            <a:r>
              <a:rPr lang="de-DE" dirty="0"/>
              <a:t>Off-Design </a:t>
            </a:r>
            <a:r>
              <a:rPr lang="de-DE" dirty="0" err="1"/>
              <a:t>Calculation</a:t>
            </a:r>
            <a:r>
              <a:rPr lang="de-DE" dirty="0"/>
              <a:t> </a:t>
            </a:r>
            <a:r>
              <a:rPr lang="de-DE" dirty="0" err="1"/>
              <a:t>of</a:t>
            </a:r>
            <a:r>
              <a:rPr lang="de-DE" dirty="0"/>
              <a:t> a Series </a:t>
            </a:r>
            <a:r>
              <a:rPr lang="de-DE" dirty="0" err="1"/>
              <a:t>Electric</a:t>
            </a:r>
            <a:r>
              <a:rPr lang="de-DE" dirty="0"/>
              <a:t> System</a:t>
            </a:r>
          </a:p>
        </p:txBody>
      </p:sp>
      <p:sp>
        <p:nvSpPr>
          <p:cNvPr id="12" name="AutoShape 7">
            <a:extLst>
              <a:ext uri="{FF2B5EF4-FFF2-40B4-BE49-F238E27FC236}">
                <a16:creationId xmlns:a16="http://schemas.microsoft.com/office/drawing/2014/main" xmlns="" id="{08A92D50-5A2E-4AED-9253-1F933F2C4EBE}"/>
              </a:ext>
            </a:extLst>
          </p:cNvPr>
          <p:cNvSpPr>
            <a:spLocks noChangeArrowheads="1"/>
          </p:cNvSpPr>
          <p:nvPr/>
        </p:nvSpPr>
        <p:spPr bwMode="auto">
          <a:xfrm flipH="1">
            <a:off x="6101770" y="2808426"/>
            <a:ext cx="1782982" cy="851297"/>
          </a:xfrm>
          <a:prstGeom prst="wedgeRoundRectCallout">
            <a:avLst>
              <a:gd name="adj1" fmla="val -26254"/>
              <a:gd name="adj2" fmla="val -75062"/>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r>
              <a:rPr lang="en-US" sz="1100" dirty="0">
                <a:latin typeface="Arial" charset="0"/>
              </a:rPr>
              <a:t>Let us run an off-design calculation with a reduced </a:t>
            </a:r>
            <a:r>
              <a:rPr lang="en-US" sz="1100" i="1" dirty="0">
                <a:latin typeface="Arial" charset="0"/>
              </a:rPr>
              <a:t>Electric PT Spool PWX </a:t>
            </a:r>
            <a:r>
              <a:rPr lang="en-US" sz="1100" dirty="0">
                <a:latin typeface="Arial" charset="0"/>
              </a:rPr>
              <a:t>of </a:t>
            </a:r>
            <a:r>
              <a:rPr lang="en-US" sz="1100" b="1" dirty="0">
                <a:latin typeface="Arial" charset="0"/>
              </a:rPr>
              <a:t>1000kW</a:t>
            </a:r>
            <a:r>
              <a:rPr lang="en-US" sz="1100" i="1" dirty="0">
                <a:latin typeface="Arial" charset="0"/>
              </a:rPr>
              <a:t>.</a:t>
            </a:r>
            <a:endParaRPr lang="en-US" sz="1100" dirty="0">
              <a:latin typeface="Arial" charset="0"/>
            </a:endParaRPr>
          </a:p>
        </p:txBody>
      </p:sp>
      <p:sp>
        <p:nvSpPr>
          <p:cNvPr id="13" name="Abgerundetes Rechteck 10">
            <a:extLst>
              <a:ext uri="{FF2B5EF4-FFF2-40B4-BE49-F238E27FC236}">
                <a16:creationId xmlns:a16="http://schemas.microsoft.com/office/drawing/2014/main" xmlns="" id="{FBB934C6-6F0C-486B-A159-1290013CA4A2}"/>
              </a:ext>
            </a:extLst>
          </p:cNvPr>
          <p:cNvSpPr/>
          <p:nvPr/>
        </p:nvSpPr>
        <p:spPr>
          <a:xfrm>
            <a:off x="87967" y="1678963"/>
            <a:ext cx="1936140" cy="476726"/>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Click on </a:t>
            </a:r>
            <a:r>
              <a:rPr lang="en-US" sz="1100" b="1" dirty="0">
                <a:latin typeface="Arial" pitchFamily="34" charset="0"/>
                <a:cs typeface="Arial" pitchFamily="34" charset="0"/>
              </a:rPr>
              <a:t>Off Design Point </a:t>
            </a:r>
            <a:r>
              <a:rPr lang="en-US" sz="1100" dirty="0">
                <a:latin typeface="Arial" pitchFamily="34" charset="0"/>
                <a:cs typeface="Arial" pitchFamily="34" charset="0"/>
              </a:rPr>
              <a:t>to start the calculation.</a:t>
            </a:r>
          </a:p>
        </p:txBody>
      </p:sp>
      <p:sp>
        <p:nvSpPr>
          <p:cNvPr id="14" name="Freeform 16">
            <a:extLst>
              <a:ext uri="{FF2B5EF4-FFF2-40B4-BE49-F238E27FC236}">
                <a16:creationId xmlns:a16="http://schemas.microsoft.com/office/drawing/2014/main" xmlns="" id="{986FE557-6183-4832-8517-652FD02277EC}"/>
              </a:ext>
            </a:extLst>
          </p:cNvPr>
          <p:cNvSpPr>
            <a:spLocks/>
          </p:cNvSpPr>
          <p:nvPr/>
        </p:nvSpPr>
        <p:spPr bwMode="auto">
          <a:xfrm rot="20239365">
            <a:off x="3883026" y="3443131"/>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1907688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par>
                          <p:cTn id="11" fill="hold">
                            <p:stCondLst>
                              <p:cond delay="0"/>
                            </p:stCondLst>
                            <p:childTnLst>
                              <p:par>
                                <p:cTn id="12" presetID="0" presetClass="path" presetSubtype="0" accel="50000" decel="50000" fill="hold" grpId="0" nodeType="afterEffect">
                                  <p:stCondLst>
                                    <p:cond delay="0"/>
                                  </p:stCondLst>
                                  <p:childTnLst>
                                    <p:animMotion origin="layout" path="M 1.94444E-6 -1.11111E-6 L -0.11563 -0.23842 " pathEditMode="relative" rAng="0" ptsTypes="AA">
                                      <p:cBhvr>
                                        <p:cTn id="13" dur="2000" fill="hold"/>
                                        <p:tgtEl>
                                          <p:spTgt spid="14"/>
                                        </p:tgtEl>
                                        <p:attrNameLst>
                                          <p:attrName>ppt_x</p:attrName>
                                          <p:attrName>ppt_y</p:attrName>
                                        </p:attrNameLst>
                                      </p:cBhvr>
                                      <p:rCtr x="-5781" y="-1192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4"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205A8508-1822-4EAC-BACD-0B4CF0F519CC}"/>
              </a:ext>
            </a:extLst>
          </p:cNvPr>
          <p:cNvPicPr>
            <a:picLocks noChangeAspect="1"/>
          </p:cNvPicPr>
          <p:nvPr/>
        </p:nvPicPr>
        <p:blipFill>
          <a:blip r:embed="rId2"/>
          <a:stretch>
            <a:fillRect/>
          </a:stretch>
        </p:blipFill>
        <p:spPr>
          <a:xfrm>
            <a:off x="2172736" y="1252105"/>
            <a:ext cx="6553726" cy="4941301"/>
          </a:xfrm>
          <a:prstGeom prst="rect">
            <a:avLst/>
          </a:prstGeom>
          <a:ln>
            <a:noFill/>
          </a:ln>
          <a:effectLst>
            <a:outerShdw blurRad="190500" algn="tl" rotWithShape="0">
              <a:srgbClr val="000000">
                <a:alpha val="70000"/>
              </a:srgbClr>
            </a:outerShdw>
          </a:effectLst>
        </p:spPr>
      </p:pic>
      <p:sp>
        <p:nvSpPr>
          <p:cNvPr id="2" name="Title 1">
            <a:extLst>
              <a:ext uri="{FF2B5EF4-FFF2-40B4-BE49-F238E27FC236}">
                <a16:creationId xmlns:a16="http://schemas.microsoft.com/office/drawing/2014/main" xmlns="" id="{A0999896-CA95-41EA-B4DC-71AAD95380BE}"/>
              </a:ext>
            </a:extLst>
          </p:cNvPr>
          <p:cNvSpPr>
            <a:spLocks noGrp="1"/>
          </p:cNvSpPr>
          <p:nvPr>
            <p:ph type="title"/>
          </p:nvPr>
        </p:nvSpPr>
        <p:spPr/>
        <p:txBody>
          <a:bodyPr/>
          <a:lstStyle/>
          <a:p>
            <a:r>
              <a:rPr lang="en-US" dirty="0"/>
              <a:t>Off-Design Input Data Page</a:t>
            </a:r>
            <a:endParaRPr lang="x-none" dirty="0"/>
          </a:p>
        </p:txBody>
      </p:sp>
      <p:sp>
        <p:nvSpPr>
          <p:cNvPr id="3" name="Date Placeholder 2">
            <a:extLst>
              <a:ext uri="{FF2B5EF4-FFF2-40B4-BE49-F238E27FC236}">
                <a16:creationId xmlns:a16="http://schemas.microsoft.com/office/drawing/2014/main" xmlns="" id="{B6DDBDE1-A037-4B70-AE90-E21F863FE0A9}"/>
              </a:ext>
            </a:extLst>
          </p:cNvPr>
          <p:cNvSpPr>
            <a:spLocks noGrp="1"/>
          </p:cNvSpPr>
          <p:nvPr>
            <p:ph type="dt" sz="half" idx="10"/>
          </p:nvPr>
        </p:nvSpPr>
        <p:spPr/>
        <p:txBody>
          <a:bodyPr/>
          <a:lstStyle/>
          <a:p>
            <a:fld id="{8BDBF7AE-3956-4F1B-A9B9-950DA9BCEC79}" type="datetime1">
              <a:rPr lang="de-DE" smtClean="0"/>
              <a:t>14.06.2021</a:t>
            </a:fld>
            <a:endParaRPr lang="de-DE"/>
          </a:p>
        </p:txBody>
      </p:sp>
      <p:sp>
        <p:nvSpPr>
          <p:cNvPr id="4" name="Slide Number Placeholder 3">
            <a:extLst>
              <a:ext uri="{FF2B5EF4-FFF2-40B4-BE49-F238E27FC236}">
                <a16:creationId xmlns:a16="http://schemas.microsoft.com/office/drawing/2014/main" xmlns="" id="{F83DEE63-2E38-44B8-A7ED-541AF37152AE}"/>
              </a:ext>
            </a:extLst>
          </p:cNvPr>
          <p:cNvSpPr>
            <a:spLocks noGrp="1"/>
          </p:cNvSpPr>
          <p:nvPr>
            <p:ph type="sldNum" sz="quarter" idx="11"/>
          </p:nvPr>
        </p:nvSpPr>
        <p:spPr/>
        <p:txBody>
          <a:bodyPr/>
          <a:lstStyle/>
          <a:p>
            <a:fld id="{FC702470-8AE9-4E48-9C5F-817F252A268D}" type="slidenum">
              <a:rPr lang="de-DE" smtClean="0"/>
              <a:pPr/>
              <a:t>15</a:t>
            </a:fld>
            <a:endParaRPr lang="de-DE"/>
          </a:p>
        </p:txBody>
      </p:sp>
      <p:sp>
        <p:nvSpPr>
          <p:cNvPr id="5" name="Footer Placeholder 4">
            <a:extLst>
              <a:ext uri="{FF2B5EF4-FFF2-40B4-BE49-F238E27FC236}">
                <a16:creationId xmlns:a16="http://schemas.microsoft.com/office/drawing/2014/main" xmlns="" id="{9AEC32E7-E289-430D-849C-84BD3236CF7E}"/>
              </a:ext>
            </a:extLst>
          </p:cNvPr>
          <p:cNvSpPr>
            <a:spLocks noGrp="1"/>
          </p:cNvSpPr>
          <p:nvPr>
            <p:ph type="ftr" sz="quarter" idx="12"/>
          </p:nvPr>
        </p:nvSpPr>
        <p:spPr/>
        <p:txBody>
          <a:bodyPr/>
          <a:lstStyle/>
          <a:p>
            <a:r>
              <a:rPr lang="de-DE" dirty="0"/>
              <a:t>Off-Design </a:t>
            </a:r>
            <a:r>
              <a:rPr lang="de-DE" dirty="0" err="1"/>
              <a:t>Calculation</a:t>
            </a:r>
            <a:r>
              <a:rPr lang="de-DE" dirty="0"/>
              <a:t> </a:t>
            </a:r>
            <a:r>
              <a:rPr lang="de-DE" dirty="0" err="1"/>
              <a:t>of</a:t>
            </a:r>
            <a:r>
              <a:rPr lang="de-DE" dirty="0"/>
              <a:t> a Series </a:t>
            </a:r>
            <a:r>
              <a:rPr lang="de-DE" dirty="0" err="1"/>
              <a:t>Electric</a:t>
            </a:r>
            <a:r>
              <a:rPr lang="de-DE" dirty="0"/>
              <a:t> System</a:t>
            </a:r>
          </a:p>
        </p:txBody>
      </p:sp>
      <p:sp>
        <p:nvSpPr>
          <p:cNvPr id="15" name="Abgerundetes Rechteck 7">
            <a:extLst>
              <a:ext uri="{FF2B5EF4-FFF2-40B4-BE49-F238E27FC236}">
                <a16:creationId xmlns:a16="http://schemas.microsoft.com/office/drawing/2014/main" xmlns="" id="{16410B6A-15F1-48B9-8F0E-F14A851A1044}"/>
              </a:ext>
            </a:extLst>
          </p:cNvPr>
          <p:cNvSpPr/>
          <p:nvPr/>
        </p:nvSpPr>
        <p:spPr>
          <a:xfrm>
            <a:off x="87967" y="3586186"/>
            <a:ext cx="1929670" cy="476726"/>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Select the </a:t>
            </a:r>
            <a:r>
              <a:rPr lang="en-US" sz="1100" b="1" dirty="0">
                <a:latin typeface="Arial" pitchFamily="34" charset="0"/>
                <a:cs typeface="Arial" pitchFamily="34" charset="0"/>
              </a:rPr>
              <a:t>Electric Propulsion System </a:t>
            </a:r>
            <a:r>
              <a:rPr lang="en-US" sz="1100" dirty="0">
                <a:latin typeface="Arial" pitchFamily="34" charset="0"/>
                <a:cs typeface="Arial" pitchFamily="34" charset="0"/>
              </a:rPr>
              <a:t>tab. </a:t>
            </a:r>
          </a:p>
        </p:txBody>
      </p:sp>
      <p:sp>
        <p:nvSpPr>
          <p:cNvPr id="16" name="Freeform 16">
            <a:extLst>
              <a:ext uri="{FF2B5EF4-FFF2-40B4-BE49-F238E27FC236}">
                <a16:creationId xmlns:a16="http://schemas.microsoft.com/office/drawing/2014/main" xmlns="" id="{C22E9EB9-099C-48F9-8779-B41644FFFD6B}"/>
              </a:ext>
            </a:extLst>
          </p:cNvPr>
          <p:cNvSpPr>
            <a:spLocks/>
          </p:cNvSpPr>
          <p:nvPr/>
        </p:nvSpPr>
        <p:spPr bwMode="auto">
          <a:xfrm rot="20239365">
            <a:off x="8150226" y="2728756"/>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Abgerundetes Rechteck 7">
            <a:extLst>
              <a:ext uri="{FF2B5EF4-FFF2-40B4-BE49-F238E27FC236}">
                <a16:creationId xmlns="" xmlns:a16="http://schemas.microsoft.com/office/drawing/2014/main" id="{16410B6A-15F1-48B9-8F0E-F14A851A1044}"/>
              </a:ext>
            </a:extLst>
          </p:cNvPr>
          <p:cNvSpPr/>
          <p:nvPr/>
        </p:nvSpPr>
        <p:spPr>
          <a:xfrm>
            <a:off x="87967" y="1227820"/>
            <a:ext cx="1929670" cy="2308503"/>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smtClean="0">
                <a:latin typeface="Arial" pitchFamily="34" charset="0"/>
                <a:cs typeface="Arial" pitchFamily="34" charset="0"/>
              </a:rPr>
              <a:t>As we did not change the input for the gas turbine the gas path parameters are unchanged.</a:t>
            </a:r>
          </a:p>
          <a:p>
            <a:pPr algn="ctr"/>
            <a:r>
              <a:rPr lang="en-US" sz="1100" dirty="0" smtClean="0">
                <a:latin typeface="Arial" pitchFamily="34" charset="0"/>
                <a:cs typeface="Arial" pitchFamily="34" charset="0"/>
              </a:rPr>
              <a:t>The lower power transfer to the electric propulsion system is only seen in the higher shaft power PWSD and its related parameters FN and TSFC.</a:t>
            </a:r>
            <a:endParaRPr lang="en-US" sz="1100" dirty="0">
              <a:latin typeface="Arial" pitchFamily="34" charset="0"/>
              <a:cs typeface="Arial" pitchFamily="34" charset="0"/>
            </a:endParaRPr>
          </a:p>
        </p:txBody>
      </p:sp>
    </p:spTree>
    <p:extLst>
      <p:ext uri="{BB962C8B-B14F-4D97-AF65-F5344CB8AC3E}">
        <p14:creationId xmlns:p14="http://schemas.microsoft.com/office/powerpoint/2010/main" val="2544824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par>
                          <p:cTn id="11" fill="hold">
                            <p:stCondLst>
                              <p:cond delay="0"/>
                            </p:stCondLst>
                            <p:childTnLst>
                              <p:par>
                                <p:cTn id="12" presetID="0" presetClass="path" presetSubtype="0" accel="50000" decel="50000" fill="hold" grpId="0" nodeType="afterEffect">
                                  <p:stCondLst>
                                    <p:cond delay="0"/>
                                  </p:stCondLst>
                                  <p:childTnLst>
                                    <p:animMotion origin="layout" path="M -4.72222E-6 -4.44444E-6 L 0.0033 -0.14375 " pathEditMode="relative" rAng="0" ptsTypes="AA">
                                      <p:cBhvr>
                                        <p:cTn id="13" dur="2000" fill="hold"/>
                                        <p:tgtEl>
                                          <p:spTgt spid="16"/>
                                        </p:tgtEl>
                                        <p:attrNameLst>
                                          <p:attrName>ppt_x</p:attrName>
                                          <p:attrName>ppt_y</p:attrName>
                                        </p:attrNameLst>
                                      </p:cBhvr>
                                      <p:rCtr x="156" y="-719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6"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F4B803F7-5E2D-4572-B0B1-BF838380800A}"/>
              </a:ext>
            </a:extLst>
          </p:cNvPr>
          <p:cNvPicPr>
            <a:picLocks noChangeAspect="1"/>
          </p:cNvPicPr>
          <p:nvPr/>
        </p:nvPicPr>
        <p:blipFill>
          <a:blip r:embed="rId2"/>
          <a:stretch>
            <a:fillRect/>
          </a:stretch>
        </p:blipFill>
        <p:spPr>
          <a:xfrm>
            <a:off x="2172738" y="1252106"/>
            <a:ext cx="6553724" cy="4941300"/>
          </a:xfrm>
          <a:prstGeom prst="rect">
            <a:avLst/>
          </a:prstGeom>
        </p:spPr>
      </p:pic>
      <p:sp>
        <p:nvSpPr>
          <p:cNvPr id="2" name="Title 1">
            <a:extLst>
              <a:ext uri="{FF2B5EF4-FFF2-40B4-BE49-F238E27FC236}">
                <a16:creationId xmlns:a16="http://schemas.microsoft.com/office/drawing/2014/main" xmlns="" id="{A0999896-CA95-41EA-B4DC-71AAD95380BE}"/>
              </a:ext>
            </a:extLst>
          </p:cNvPr>
          <p:cNvSpPr>
            <a:spLocks noGrp="1"/>
          </p:cNvSpPr>
          <p:nvPr>
            <p:ph type="title"/>
          </p:nvPr>
        </p:nvSpPr>
        <p:spPr/>
        <p:txBody>
          <a:bodyPr/>
          <a:lstStyle/>
          <a:p>
            <a:r>
              <a:rPr lang="en-US" dirty="0"/>
              <a:t>Off-Design Input Data Page</a:t>
            </a:r>
            <a:endParaRPr lang="x-none" dirty="0"/>
          </a:p>
        </p:txBody>
      </p:sp>
      <p:sp>
        <p:nvSpPr>
          <p:cNvPr id="3" name="Date Placeholder 2">
            <a:extLst>
              <a:ext uri="{FF2B5EF4-FFF2-40B4-BE49-F238E27FC236}">
                <a16:creationId xmlns:a16="http://schemas.microsoft.com/office/drawing/2014/main" xmlns="" id="{B6DDBDE1-A037-4B70-AE90-E21F863FE0A9}"/>
              </a:ext>
            </a:extLst>
          </p:cNvPr>
          <p:cNvSpPr>
            <a:spLocks noGrp="1"/>
          </p:cNvSpPr>
          <p:nvPr>
            <p:ph type="dt" sz="half" idx="10"/>
          </p:nvPr>
        </p:nvSpPr>
        <p:spPr/>
        <p:txBody>
          <a:bodyPr/>
          <a:lstStyle/>
          <a:p>
            <a:fld id="{8BDBF7AE-3956-4F1B-A9B9-950DA9BCEC79}" type="datetime1">
              <a:rPr lang="de-DE" smtClean="0"/>
              <a:t>14.06.2021</a:t>
            </a:fld>
            <a:endParaRPr lang="de-DE"/>
          </a:p>
        </p:txBody>
      </p:sp>
      <p:sp>
        <p:nvSpPr>
          <p:cNvPr id="4" name="Slide Number Placeholder 3">
            <a:extLst>
              <a:ext uri="{FF2B5EF4-FFF2-40B4-BE49-F238E27FC236}">
                <a16:creationId xmlns:a16="http://schemas.microsoft.com/office/drawing/2014/main" xmlns="" id="{F83DEE63-2E38-44B8-A7ED-541AF37152AE}"/>
              </a:ext>
            </a:extLst>
          </p:cNvPr>
          <p:cNvSpPr>
            <a:spLocks noGrp="1"/>
          </p:cNvSpPr>
          <p:nvPr>
            <p:ph type="sldNum" sz="quarter" idx="11"/>
          </p:nvPr>
        </p:nvSpPr>
        <p:spPr/>
        <p:txBody>
          <a:bodyPr/>
          <a:lstStyle/>
          <a:p>
            <a:fld id="{FC702470-8AE9-4E48-9C5F-817F252A268D}" type="slidenum">
              <a:rPr lang="de-DE" smtClean="0"/>
              <a:pPr/>
              <a:t>16</a:t>
            </a:fld>
            <a:endParaRPr lang="de-DE"/>
          </a:p>
        </p:txBody>
      </p:sp>
      <p:sp>
        <p:nvSpPr>
          <p:cNvPr id="5" name="Footer Placeholder 4">
            <a:extLst>
              <a:ext uri="{FF2B5EF4-FFF2-40B4-BE49-F238E27FC236}">
                <a16:creationId xmlns:a16="http://schemas.microsoft.com/office/drawing/2014/main" xmlns="" id="{9AEC32E7-E289-430D-849C-84BD3236CF7E}"/>
              </a:ext>
            </a:extLst>
          </p:cNvPr>
          <p:cNvSpPr>
            <a:spLocks noGrp="1"/>
          </p:cNvSpPr>
          <p:nvPr>
            <p:ph type="ftr" sz="quarter" idx="12"/>
          </p:nvPr>
        </p:nvSpPr>
        <p:spPr/>
        <p:txBody>
          <a:bodyPr/>
          <a:lstStyle/>
          <a:p>
            <a:r>
              <a:rPr lang="de-DE" dirty="0"/>
              <a:t>Off-Design </a:t>
            </a:r>
            <a:r>
              <a:rPr lang="de-DE" dirty="0" err="1"/>
              <a:t>Calculation</a:t>
            </a:r>
            <a:r>
              <a:rPr lang="de-DE" dirty="0"/>
              <a:t> </a:t>
            </a:r>
            <a:r>
              <a:rPr lang="de-DE" dirty="0" err="1"/>
              <a:t>of</a:t>
            </a:r>
            <a:r>
              <a:rPr lang="de-DE" dirty="0"/>
              <a:t> a Series </a:t>
            </a:r>
            <a:r>
              <a:rPr lang="de-DE" dirty="0" err="1"/>
              <a:t>Electric</a:t>
            </a:r>
            <a:r>
              <a:rPr lang="de-DE" dirty="0"/>
              <a:t> System</a:t>
            </a:r>
          </a:p>
        </p:txBody>
      </p:sp>
      <p:sp>
        <p:nvSpPr>
          <p:cNvPr id="14" name="Ellipse 7">
            <a:extLst>
              <a:ext uri="{FF2B5EF4-FFF2-40B4-BE49-F238E27FC236}">
                <a16:creationId xmlns:a16="http://schemas.microsoft.com/office/drawing/2014/main" xmlns="" id="{5744DA5B-7DF3-4372-8BD2-FEA999611F8B}"/>
              </a:ext>
            </a:extLst>
          </p:cNvPr>
          <p:cNvSpPr/>
          <p:nvPr/>
        </p:nvSpPr>
        <p:spPr>
          <a:xfrm>
            <a:off x="3442530" y="4214223"/>
            <a:ext cx="3854010" cy="447846"/>
          </a:xfrm>
          <a:prstGeom prst="ellipse">
            <a:avLst/>
          </a:prstGeom>
          <a:noFill/>
          <a:ln>
            <a:solidFill>
              <a:srgbClr val="0000F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Freeform 9">
            <a:extLst>
              <a:ext uri="{FF2B5EF4-FFF2-40B4-BE49-F238E27FC236}">
                <a16:creationId xmlns:a16="http://schemas.microsoft.com/office/drawing/2014/main" xmlns="" id="{3FB05729-6A5E-40CC-9AD2-5408A5468687}"/>
              </a:ext>
            </a:extLst>
          </p:cNvPr>
          <p:cNvSpPr>
            <a:spLocks/>
          </p:cNvSpPr>
          <p:nvPr/>
        </p:nvSpPr>
        <p:spPr bwMode="auto">
          <a:xfrm rot="20239365">
            <a:off x="5714134" y="3004474"/>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 name="AutoShape 7">
            <a:extLst>
              <a:ext uri="{FF2B5EF4-FFF2-40B4-BE49-F238E27FC236}">
                <a16:creationId xmlns:a16="http://schemas.microsoft.com/office/drawing/2014/main" xmlns="" id="{E46FF2CB-4E9D-4395-91EF-176E1D2AB0B5}"/>
              </a:ext>
            </a:extLst>
          </p:cNvPr>
          <p:cNvSpPr>
            <a:spLocks noChangeArrowheads="1"/>
          </p:cNvSpPr>
          <p:nvPr/>
        </p:nvSpPr>
        <p:spPr bwMode="auto">
          <a:xfrm flipH="1">
            <a:off x="6123293" y="2874029"/>
            <a:ext cx="2266770" cy="1225868"/>
          </a:xfrm>
          <a:prstGeom prst="wedgeRoundRectCallout">
            <a:avLst>
              <a:gd name="adj1" fmla="val 59185"/>
              <a:gd name="adj2" fmla="val 38114"/>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defRPr/>
            </a:pPr>
            <a:r>
              <a:rPr lang="en-US" sz="1100" dirty="0">
                <a:latin typeface="Arial" charset="0"/>
              </a:rPr>
              <a:t>The power taken of the gas turbine is now reduced to 1000kW. As the generator gear box efficiency is 1, the output power of the gear box is 1000kW as well.</a:t>
            </a:r>
          </a:p>
        </p:txBody>
      </p:sp>
      <p:sp>
        <p:nvSpPr>
          <p:cNvPr id="19" name="Abgerundetes Rechteck 9">
            <a:extLst>
              <a:ext uri="{FF2B5EF4-FFF2-40B4-BE49-F238E27FC236}">
                <a16:creationId xmlns:a16="http://schemas.microsoft.com/office/drawing/2014/main" xmlns="" id="{8471C559-7014-410F-BD10-560F95BD0FEF}"/>
              </a:ext>
            </a:extLst>
          </p:cNvPr>
          <p:cNvSpPr/>
          <p:nvPr/>
        </p:nvSpPr>
        <p:spPr>
          <a:xfrm>
            <a:off x="87967" y="1432923"/>
            <a:ext cx="1929670" cy="476726"/>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Select the </a:t>
            </a:r>
            <a:r>
              <a:rPr lang="en-US" sz="1100" b="1" dirty="0">
                <a:latin typeface="Arial" pitchFamily="34" charset="0"/>
                <a:cs typeface="Arial" pitchFamily="34" charset="0"/>
              </a:rPr>
              <a:t>Generator Map </a:t>
            </a:r>
            <a:r>
              <a:rPr lang="en-US" sz="1100" dirty="0">
                <a:latin typeface="Arial" pitchFamily="34" charset="0"/>
                <a:cs typeface="Arial" pitchFamily="34" charset="0"/>
              </a:rPr>
              <a:t>button. </a:t>
            </a:r>
          </a:p>
        </p:txBody>
      </p:sp>
      <p:sp>
        <p:nvSpPr>
          <p:cNvPr id="13" name="Ellipse 7">
            <a:extLst>
              <a:ext uri="{FF2B5EF4-FFF2-40B4-BE49-F238E27FC236}">
                <a16:creationId xmlns:a16="http://schemas.microsoft.com/office/drawing/2014/main" xmlns="" id="{6D5074C1-AA45-44EE-AEB2-9BD0693EA4B6}"/>
              </a:ext>
            </a:extLst>
          </p:cNvPr>
          <p:cNvSpPr/>
          <p:nvPr/>
        </p:nvSpPr>
        <p:spPr>
          <a:xfrm>
            <a:off x="5234473" y="3897500"/>
            <a:ext cx="653138" cy="214094"/>
          </a:xfrm>
          <a:prstGeom prst="ellipse">
            <a:avLst/>
          </a:prstGeom>
          <a:noFill/>
          <a:ln>
            <a:solidFill>
              <a:srgbClr val="0000F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Ellipse 7">
            <a:extLst>
              <a:ext uri="{FF2B5EF4-FFF2-40B4-BE49-F238E27FC236}">
                <a16:creationId xmlns:a16="http://schemas.microsoft.com/office/drawing/2014/main" xmlns="" id="{6D5074C1-AA45-44EE-AEB2-9BD0693EA4B6}"/>
              </a:ext>
            </a:extLst>
          </p:cNvPr>
          <p:cNvSpPr/>
          <p:nvPr/>
        </p:nvSpPr>
        <p:spPr>
          <a:xfrm>
            <a:off x="5091876" y="2102346"/>
            <a:ext cx="653138" cy="214094"/>
          </a:xfrm>
          <a:prstGeom prst="ellipse">
            <a:avLst/>
          </a:prstGeom>
          <a:noFill/>
          <a:ln>
            <a:solidFill>
              <a:srgbClr val="0000F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AutoShape 7">
            <a:extLst>
              <a:ext uri="{FF2B5EF4-FFF2-40B4-BE49-F238E27FC236}">
                <a16:creationId xmlns:a16="http://schemas.microsoft.com/office/drawing/2014/main" xmlns="" id="{E46FF2CB-4E9D-4395-91EF-176E1D2AB0B5}"/>
              </a:ext>
            </a:extLst>
          </p:cNvPr>
          <p:cNvSpPr>
            <a:spLocks noChangeArrowheads="1"/>
          </p:cNvSpPr>
          <p:nvPr/>
        </p:nvSpPr>
        <p:spPr bwMode="auto">
          <a:xfrm flipH="1">
            <a:off x="1731146" y="2466720"/>
            <a:ext cx="3110106" cy="664012"/>
          </a:xfrm>
          <a:prstGeom prst="wedgeRoundRectCallout">
            <a:avLst>
              <a:gd name="adj1" fmla="val -54158"/>
              <a:gd name="adj2" fmla="val -76827"/>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defRPr/>
            </a:pPr>
            <a:r>
              <a:rPr lang="en-US" sz="1100" dirty="0">
                <a:latin typeface="Arial" charset="0"/>
              </a:rPr>
              <a:t>Due to the reduced power, the thrust generated by the electric propulsion system propeller is reduced  from 4.96 </a:t>
            </a:r>
            <a:r>
              <a:rPr lang="en-US" sz="1100" dirty="0" err="1">
                <a:latin typeface="Arial" charset="0"/>
              </a:rPr>
              <a:t>kN</a:t>
            </a:r>
            <a:r>
              <a:rPr lang="en-US" sz="1100" dirty="0">
                <a:latin typeface="Arial" charset="0"/>
              </a:rPr>
              <a:t> to 3.97 </a:t>
            </a:r>
            <a:r>
              <a:rPr lang="en-US" sz="1100" dirty="0" err="1">
                <a:latin typeface="Arial" charset="0"/>
              </a:rPr>
              <a:t>kN.</a:t>
            </a:r>
            <a:endParaRPr lang="en-US" sz="1100" dirty="0">
              <a:latin typeface="Arial" charset="0"/>
            </a:endParaRPr>
          </a:p>
        </p:txBody>
      </p:sp>
    </p:spTree>
    <p:extLst>
      <p:ext uri="{BB962C8B-B14F-4D97-AF65-F5344CB8AC3E}">
        <p14:creationId xmlns:p14="http://schemas.microsoft.com/office/powerpoint/2010/main" val="278732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par>
                          <p:cTn id="17" fill="hold">
                            <p:stCondLst>
                              <p:cond delay="0"/>
                            </p:stCondLst>
                            <p:childTnLst>
                              <p:par>
                                <p:cTn id="18" presetID="0" presetClass="path" presetSubtype="0" accel="50000" decel="50000" fill="hold" grpId="0" nodeType="afterEffect">
                                  <p:stCondLst>
                                    <p:cond delay="0"/>
                                  </p:stCondLst>
                                  <p:childTnLst>
                                    <p:animMotion origin="layout" path="M -1.66667E-6 -2.22222E-6 L 0.08507 -0.15278 " pathEditMode="relative" rAng="0" ptsTypes="AA">
                                      <p:cBhvr>
                                        <p:cTn id="19" dur="2000" fill="hold"/>
                                        <p:tgtEl>
                                          <p:spTgt spid="17"/>
                                        </p:tgtEl>
                                        <p:attrNameLst>
                                          <p:attrName>ppt_x</p:attrName>
                                          <p:attrName>ppt_y</p:attrName>
                                        </p:attrNameLst>
                                      </p:cBhvr>
                                      <p:rCtr x="4253" y="-763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9" grpId="0" animBg="1"/>
      <p:bldP spid="12" grpId="0" animBg="1"/>
      <p:bldP spid="1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0C9FF8A4-EC73-4535-8FD6-E3E8680F22C2}"/>
              </a:ext>
            </a:extLst>
          </p:cNvPr>
          <p:cNvPicPr>
            <a:picLocks noChangeAspect="1"/>
          </p:cNvPicPr>
          <p:nvPr/>
        </p:nvPicPr>
        <p:blipFill>
          <a:blip r:embed="rId2"/>
          <a:stretch>
            <a:fillRect/>
          </a:stretch>
        </p:blipFill>
        <p:spPr>
          <a:xfrm>
            <a:off x="2179207" y="1252106"/>
            <a:ext cx="6553725" cy="4941300"/>
          </a:xfrm>
          <a:prstGeom prst="rect">
            <a:avLst/>
          </a:prstGeom>
          <a:ln>
            <a:noFill/>
          </a:ln>
          <a:effectLst>
            <a:outerShdw blurRad="190500" algn="tl" rotWithShape="0">
              <a:srgbClr val="000000">
                <a:alpha val="70000"/>
              </a:srgbClr>
            </a:outerShdw>
          </a:effectLst>
        </p:spPr>
      </p:pic>
      <p:sp>
        <p:nvSpPr>
          <p:cNvPr id="2" name="Title 1">
            <a:extLst>
              <a:ext uri="{FF2B5EF4-FFF2-40B4-BE49-F238E27FC236}">
                <a16:creationId xmlns:a16="http://schemas.microsoft.com/office/drawing/2014/main" xmlns="" id="{A0999896-CA95-41EA-B4DC-71AAD95380BE}"/>
              </a:ext>
            </a:extLst>
          </p:cNvPr>
          <p:cNvSpPr>
            <a:spLocks noGrp="1"/>
          </p:cNvSpPr>
          <p:nvPr>
            <p:ph type="title"/>
          </p:nvPr>
        </p:nvSpPr>
        <p:spPr/>
        <p:txBody>
          <a:bodyPr/>
          <a:lstStyle/>
          <a:p>
            <a:r>
              <a:rPr lang="en-US" dirty="0"/>
              <a:t>Generator Off-Design Point</a:t>
            </a:r>
            <a:endParaRPr lang="x-none" dirty="0"/>
          </a:p>
        </p:txBody>
      </p:sp>
      <p:sp>
        <p:nvSpPr>
          <p:cNvPr id="3" name="Date Placeholder 2">
            <a:extLst>
              <a:ext uri="{FF2B5EF4-FFF2-40B4-BE49-F238E27FC236}">
                <a16:creationId xmlns:a16="http://schemas.microsoft.com/office/drawing/2014/main" xmlns="" id="{B6DDBDE1-A037-4B70-AE90-E21F863FE0A9}"/>
              </a:ext>
            </a:extLst>
          </p:cNvPr>
          <p:cNvSpPr>
            <a:spLocks noGrp="1"/>
          </p:cNvSpPr>
          <p:nvPr>
            <p:ph type="dt" sz="half" idx="10"/>
          </p:nvPr>
        </p:nvSpPr>
        <p:spPr/>
        <p:txBody>
          <a:bodyPr/>
          <a:lstStyle/>
          <a:p>
            <a:fld id="{8BDBF7AE-3956-4F1B-A9B9-950DA9BCEC79}" type="datetime1">
              <a:rPr lang="de-DE" smtClean="0"/>
              <a:t>14.06.2021</a:t>
            </a:fld>
            <a:endParaRPr lang="de-DE"/>
          </a:p>
        </p:txBody>
      </p:sp>
      <p:sp>
        <p:nvSpPr>
          <p:cNvPr id="4" name="Slide Number Placeholder 3">
            <a:extLst>
              <a:ext uri="{FF2B5EF4-FFF2-40B4-BE49-F238E27FC236}">
                <a16:creationId xmlns:a16="http://schemas.microsoft.com/office/drawing/2014/main" xmlns="" id="{F83DEE63-2E38-44B8-A7ED-541AF37152AE}"/>
              </a:ext>
            </a:extLst>
          </p:cNvPr>
          <p:cNvSpPr>
            <a:spLocks noGrp="1"/>
          </p:cNvSpPr>
          <p:nvPr>
            <p:ph type="sldNum" sz="quarter" idx="11"/>
          </p:nvPr>
        </p:nvSpPr>
        <p:spPr/>
        <p:txBody>
          <a:bodyPr/>
          <a:lstStyle/>
          <a:p>
            <a:fld id="{FC702470-8AE9-4E48-9C5F-817F252A268D}" type="slidenum">
              <a:rPr lang="de-DE" smtClean="0"/>
              <a:pPr/>
              <a:t>17</a:t>
            </a:fld>
            <a:endParaRPr lang="de-DE"/>
          </a:p>
        </p:txBody>
      </p:sp>
      <p:sp>
        <p:nvSpPr>
          <p:cNvPr id="5" name="Footer Placeholder 4">
            <a:extLst>
              <a:ext uri="{FF2B5EF4-FFF2-40B4-BE49-F238E27FC236}">
                <a16:creationId xmlns:a16="http://schemas.microsoft.com/office/drawing/2014/main" xmlns="" id="{9AEC32E7-E289-430D-849C-84BD3236CF7E}"/>
              </a:ext>
            </a:extLst>
          </p:cNvPr>
          <p:cNvSpPr>
            <a:spLocks noGrp="1"/>
          </p:cNvSpPr>
          <p:nvPr>
            <p:ph type="ftr" sz="quarter" idx="12"/>
          </p:nvPr>
        </p:nvSpPr>
        <p:spPr/>
        <p:txBody>
          <a:bodyPr/>
          <a:lstStyle/>
          <a:p>
            <a:r>
              <a:rPr lang="de-DE" dirty="0"/>
              <a:t>Off-Design </a:t>
            </a:r>
            <a:r>
              <a:rPr lang="de-DE" dirty="0" err="1"/>
              <a:t>Calculation</a:t>
            </a:r>
            <a:r>
              <a:rPr lang="de-DE" dirty="0"/>
              <a:t> </a:t>
            </a:r>
            <a:r>
              <a:rPr lang="de-DE" dirty="0" err="1"/>
              <a:t>of</a:t>
            </a:r>
            <a:r>
              <a:rPr lang="de-DE" dirty="0"/>
              <a:t> a Series </a:t>
            </a:r>
            <a:r>
              <a:rPr lang="de-DE" dirty="0" err="1"/>
              <a:t>Electric</a:t>
            </a:r>
            <a:r>
              <a:rPr lang="de-DE" dirty="0"/>
              <a:t> System</a:t>
            </a:r>
          </a:p>
        </p:txBody>
      </p:sp>
      <p:sp>
        <p:nvSpPr>
          <p:cNvPr id="13" name="Abgerundetes Rechteck 8">
            <a:extLst>
              <a:ext uri="{FF2B5EF4-FFF2-40B4-BE49-F238E27FC236}">
                <a16:creationId xmlns:a16="http://schemas.microsoft.com/office/drawing/2014/main" xmlns="" id="{174786F6-8BB7-40F2-A373-F32E5CAB35DB}"/>
              </a:ext>
            </a:extLst>
          </p:cNvPr>
          <p:cNvSpPr/>
          <p:nvPr/>
        </p:nvSpPr>
        <p:spPr>
          <a:xfrm>
            <a:off x="81007" y="1464093"/>
            <a:ext cx="1936140" cy="1038582"/>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The generator operates with reduced torque. Its spool speed is given by the gas turbine and hence unchanged.</a:t>
            </a:r>
            <a:endParaRPr lang="en-US" sz="1100" dirty="0">
              <a:latin typeface="Arial" pitchFamily="34" charset="0"/>
              <a:cs typeface="Arial" pitchFamily="34" charset="0"/>
            </a:endParaRPr>
          </a:p>
        </p:txBody>
      </p:sp>
      <p:sp>
        <p:nvSpPr>
          <p:cNvPr id="14" name="AutoShape 6">
            <a:extLst>
              <a:ext uri="{FF2B5EF4-FFF2-40B4-BE49-F238E27FC236}">
                <a16:creationId xmlns:a16="http://schemas.microsoft.com/office/drawing/2014/main" xmlns="" id="{2CD60320-F6DE-4D79-9DB3-EBF99B109369}"/>
              </a:ext>
            </a:extLst>
          </p:cNvPr>
          <p:cNvSpPr>
            <a:spLocks noChangeArrowheads="1"/>
          </p:cNvSpPr>
          <p:nvPr/>
        </p:nvSpPr>
        <p:spPr bwMode="auto">
          <a:xfrm>
            <a:off x="5999954" y="4228142"/>
            <a:ext cx="2343946" cy="476726"/>
          </a:xfrm>
          <a:prstGeom prst="wedgeRoundRectCallout">
            <a:avLst>
              <a:gd name="adj1" fmla="val -64019"/>
              <a:gd name="adj2" fmla="val -48327"/>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r>
              <a:rPr lang="en-US" sz="1100" dirty="0">
                <a:latin typeface="Arial" charset="0"/>
              </a:rPr>
              <a:t>Generator operating point for </a:t>
            </a:r>
            <a:r>
              <a:rPr lang="en-US" sz="1100" i="1" dirty="0">
                <a:latin typeface="Arial" charset="0"/>
              </a:rPr>
              <a:t>Elec. PT Spool PWX = 1000kW</a:t>
            </a:r>
            <a:endParaRPr lang="en-US" sz="1100" dirty="0">
              <a:latin typeface="Arial" charset="0"/>
            </a:endParaRPr>
          </a:p>
        </p:txBody>
      </p:sp>
      <p:sp>
        <p:nvSpPr>
          <p:cNvPr id="15" name="AutoShape 7">
            <a:extLst>
              <a:ext uri="{FF2B5EF4-FFF2-40B4-BE49-F238E27FC236}">
                <a16:creationId xmlns:a16="http://schemas.microsoft.com/office/drawing/2014/main" xmlns="" id="{63077268-34F8-49CF-A61A-F26342110820}"/>
              </a:ext>
            </a:extLst>
          </p:cNvPr>
          <p:cNvSpPr>
            <a:spLocks noChangeArrowheads="1"/>
          </p:cNvSpPr>
          <p:nvPr/>
        </p:nvSpPr>
        <p:spPr bwMode="auto">
          <a:xfrm>
            <a:off x="4666959" y="4953829"/>
            <a:ext cx="1109662" cy="289441"/>
          </a:xfrm>
          <a:prstGeom prst="wedgeRoundRectCallout">
            <a:avLst>
              <a:gd name="adj1" fmla="val 28572"/>
              <a:gd name="adj2" fmla="val -84142"/>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r>
              <a:rPr lang="en-US" sz="1100" dirty="0">
                <a:latin typeface="Arial" charset="0"/>
              </a:rPr>
              <a:t>Design point</a:t>
            </a:r>
          </a:p>
        </p:txBody>
      </p:sp>
      <p:sp>
        <p:nvSpPr>
          <p:cNvPr id="16" name="Abgerundetes Rechteck 9">
            <a:extLst>
              <a:ext uri="{FF2B5EF4-FFF2-40B4-BE49-F238E27FC236}">
                <a16:creationId xmlns:a16="http://schemas.microsoft.com/office/drawing/2014/main" xmlns="" id="{2ADAB799-66BE-4CC5-99D5-C480EB85BF1E}"/>
              </a:ext>
            </a:extLst>
          </p:cNvPr>
          <p:cNvSpPr/>
          <p:nvPr/>
        </p:nvSpPr>
        <p:spPr>
          <a:xfrm>
            <a:off x="81007" y="3544901"/>
            <a:ext cx="1929670" cy="476726"/>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Select the </a:t>
            </a:r>
            <a:r>
              <a:rPr lang="en-US" sz="1100" b="1" dirty="0">
                <a:latin typeface="Arial" pitchFamily="34" charset="0"/>
                <a:cs typeface="Arial" pitchFamily="34" charset="0"/>
              </a:rPr>
              <a:t>Electric Motor Map </a:t>
            </a:r>
            <a:r>
              <a:rPr lang="en-US" sz="1100" dirty="0">
                <a:latin typeface="Arial" pitchFamily="34" charset="0"/>
                <a:cs typeface="Arial" pitchFamily="34" charset="0"/>
              </a:rPr>
              <a:t>button. </a:t>
            </a:r>
          </a:p>
        </p:txBody>
      </p:sp>
      <p:sp>
        <p:nvSpPr>
          <p:cNvPr id="17" name="Freeform 9">
            <a:extLst>
              <a:ext uri="{FF2B5EF4-FFF2-40B4-BE49-F238E27FC236}">
                <a16:creationId xmlns:a16="http://schemas.microsoft.com/office/drawing/2014/main" xmlns="" id="{2ED6FC34-9B2E-41BB-900D-E73F5CB35733}"/>
              </a:ext>
            </a:extLst>
          </p:cNvPr>
          <p:cNvSpPr>
            <a:spLocks/>
          </p:cNvSpPr>
          <p:nvPr/>
        </p:nvSpPr>
        <p:spPr bwMode="auto">
          <a:xfrm rot="20239365">
            <a:off x="5714134" y="3004474"/>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3842567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par>
                          <p:cTn id="11" fill="hold">
                            <p:stCondLst>
                              <p:cond delay="0"/>
                            </p:stCondLst>
                            <p:childTnLst>
                              <p:par>
                                <p:cTn id="12" presetID="0" presetClass="path" presetSubtype="0" accel="50000" decel="50000" fill="hold" grpId="0" nodeType="afterEffect">
                                  <p:stCondLst>
                                    <p:cond delay="0"/>
                                  </p:stCondLst>
                                  <p:childTnLst>
                                    <p:animMotion origin="layout" path="M -1.66667E-6 -2.22222E-6 L -0.02291 -0.15254 " pathEditMode="relative" rAng="0" ptsTypes="AA">
                                      <p:cBhvr>
                                        <p:cTn id="13" dur="2000" fill="hold"/>
                                        <p:tgtEl>
                                          <p:spTgt spid="17"/>
                                        </p:tgtEl>
                                        <p:attrNameLst>
                                          <p:attrName>ppt_x</p:attrName>
                                          <p:attrName>ppt_y</p:attrName>
                                        </p:attrNameLst>
                                      </p:cBhvr>
                                      <p:rCtr x="-1146" y="-763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7"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F6C27E0F-CFF1-48C5-AB57-C8B7ED68225B}"/>
              </a:ext>
            </a:extLst>
          </p:cNvPr>
          <p:cNvPicPr>
            <a:picLocks noChangeAspect="1"/>
          </p:cNvPicPr>
          <p:nvPr/>
        </p:nvPicPr>
        <p:blipFill>
          <a:blip r:embed="rId2"/>
          <a:stretch>
            <a:fillRect/>
          </a:stretch>
        </p:blipFill>
        <p:spPr>
          <a:xfrm>
            <a:off x="2172738" y="1245839"/>
            <a:ext cx="6553724" cy="4941300"/>
          </a:xfrm>
          <a:prstGeom prst="rect">
            <a:avLst/>
          </a:prstGeom>
          <a:ln>
            <a:noFill/>
          </a:ln>
          <a:effectLst>
            <a:outerShdw blurRad="190500" algn="tl" rotWithShape="0">
              <a:srgbClr val="000000">
                <a:alpha val="70000"/>
              </a:srgbClr>
            </a:outerShdw>
          </a:effectLst>
        </p:spPr>
      </p:pic>
      <p:sp>
        <p:nvSpPr>
          <p:cNvPr id="2" name="Title 1">
            <a:extLst>
              <a:ext uri="{FF2B5EF4-FFF2-40B4-BE49-F238E27FC236}">
                <a16:creationId xmlns:a16="http://schemas.microsoft.com/office/drawing/2014/main" xmlns="" id="{A0999896-CA95-41EA-B4DC-71AAD95380BE}"/>
              </a:ext>
            </a:extLst>
          </p:cNvPr>
          <p:cNvSpPr>
            <a:spLocks noGrp="1"/>
          </p:cNvSpPr>
          <p:nvPr>
            <p:ph type="title"/>
          </p:nvPr>
        </p:nvSpPr>
        <p:spPr/>
        <p:txBody>
          <a:bodyPr/>
          <a:lstStyle/>
          <a:p>
            <a:r>
              <a:rPr lang="en-US" dirty="0"/>
              <a:t>Electric Motor Off-Design Point</a:t>
            </a:r>
            <a:endParaRPr lang="x-none" dirty="0"/>
          </a:p>
        </p:txBody>
      </p:sp>
      <p:sp>
        <p:nvSpPr>
          <p:cNvPr id="3" name="Date Placeholder 2">
            <a:extLst>
              <a:ext uri="{FF2B5EF4-FFF2-40B4-BE49-F238E27FC236}">
                <a16:creationId xmlns:a16="http://schemas.microsoft.com/office/drawing/2014/main" xmlns="" id="{B6DDBDE1-A037-4B70-AE90-E21F863FE0A9}"/>
              </a:ext>
            </a:extLst>
          </p:cNvPr>
          <p:cNvSpPr>
            <a:spLocks noGrp="1"/>
          </p:cNvSpPr>
          <p:nvPr>
            <p:ph type="dt" sz="half" idx="10"/>
          </p:nvPr>
        </p:nvSpPr>
        <p:spPr/>
        <p:txBody>
          <a:bodyPr/>
          <a:lstStyle/>
          <a:p>
            <a:fld id="{8BDBF7AE-3956-4F1B-A9B9-950DA9BCEC79}" type="datetime1">
              <a:rPr lang="de-DE" smtClean="0"/>
              <a:t>14.06.2021</a:t>
            </a:fld>
            <a:endParaRPr lang="de-DE"/>
          </a:p>
        </p:txBody>
      </p:sp>
      <p:sp>
        <p:nvSpPr>
          <p:cNvPr id="4" name="Slide Number Placeholder 3">
            <a:extLst>
              <a:ext uri="{FF2B5EF4-FFF2-40B4-BE49-F238E27FC236}">
                <a16:creationId xmlns:a16="http://schemas.microsoft.com/office/drawing/2014/main" xmlns="" id="{F83DEE63-2E38-44B8-A7ED-541AF37152AE}"/>
              </a:ext>
            </a:extLst>
          </p:cNvPr>
          <p:cNvSpPr>
            <a:spLocks noGrp="1"/>
          </p:cNvSpPr>
          <p:nvPr>
            <p:ph type="sldNum" sz="quarter" idx="11"/>
          </p:nvPr>
        </p:nvSpPr>
        <p:spPr/>
        <p:txBody>
          <a:bodyPr/>
          <a:lstStyle/>
          <a:p>
            <a:fld id="{FC702470-8AE9-4E48-9C5F-817F252A268D}" type="slidenum">
              <a:rPr lang="de-DE" smtClean="0"/>
              <a:pPr/>
              <a:t>18</a:t>
            </a:fld>
            <a:endParaRPr lang="de-DE"/>
          </a:p>
        </p:txBody>
      </p:sp>
      <p:sp>
        <p:nvSpPr>
          <p:cNvPr id="5" name="Footer Placeholder 4">
            <a:extLst>
              <a:ext uri="{FF2B5EF4-FFF2-40B4-BE49-F238E27FC236}">
                <a16:creationId xmlns:a16="http://schemas.microsoft.com/office/drawing/2014/main" xmlns="" id="{9AEC32E7-E289-430D-849C-84BD3236CF7E}"/>
              </a:ext>
            </a:extLst>
          </p:cNvPr>
          <p:cNvSpPr>
            <a:spLocks noGrp="1"/>
          </p:cNvSpPr>
          <p:nvPr>
            <p:ph type="ftr" sz="quarter" idx="12"/>
          </p:nvPr>
        </p:nvSpPr>
        <p:spPr/>
        <p:txBody>
          <a:bodyPr/>
          <a:lstStyle/>
          <a:p>
            <a:r>
              <a:rPr lang="de-DE" dirty="0"/>
              <a:t>Off-Design </a:t>
            </a:r>
            <a:r>
              <a:rPr lang="de-DE" dirty="0" err="1"/>
              <a:t>Calculation</a:t>
            </a:r>
            <a:r>
              <a:rPr lang="de-DE" dirty="0"/>
              <a:t> </a:t>
            </a:r>
            <a:r>
              <a:rPr lang="de-DE" dirty="0" err="1"/>
              <a:t>of</a:t>
            </a:r>
            <a:r>
              <a:rPr lang="de-DE" dirty="0"/>
              <a:t> a Series </a:t>
            </a:r>
            <a:r>
              <a:rPr lang="de-DE" dirty="0" err="1"/>
              <a:t>Electric</a:t>
            </a:r>
            <a:r>
              <a:rPr lang="de-DE" dirty="0"/>
              <a:t> System</a:t>
            </a:r>
          </a:p>
        </p:txBody>
      </p:sp>
      <p:sp>
        <p:nvSpPr>
          <p:cNvPr id="11" name="AutoShape 6">
            <a:extLst>
              <a:ext uri="{FF2B5EF4-FFF2-40B4-BE49-F238E27FC236}">
                <a16:creationId xmlns:a16="http://schemas.microsoft.com/office/drawing/2014/main" xmlns="" id="{4558CDE9-A2E1-4DA2-B912-53B1C208234E}"/>
              </a:ext>
            </a:extLst>
          </p:cNvPr>
          <p:cNvSpPr>
            <a:spLocks noChangeArrowheads="1"/>
          </p:cNvSpPr>
          <p:nvPr/>
        </p:nvSpPr>
        <p:spPr bwMode="auto">
          <a:xfrm>
            <a:off x="6090285" y="3174607"/>
            <a:ext cx="2343946" cy="476726"/>
          </a:xfrm>
          <a:prstGeom prst="wedgeRoundRectCallout">
            <a:avLst>
              <a:gd name="adj1" fmla="val -65799"/>
              <a:gd name="adj2" fmla="val 33900"/>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r>
              <a:rPr lang="en-US" sz="1100" dirty="0">
                <a:latin typeface="Arial" charset="0"/>
              </a:rPr>
              <a:t>Electric motor operating point for </a:t>
            </a:r>
            <a:r>
              <a:rPr lang="en-US" sz="1100" i="1" dirty="0">
                <a:latin typeface="Arial" charset="0"/>
              </a:rPr>
              <a:t>Elec. PT Spool PWX = 1000kW</a:t>
            </a:r>
            <a:endParaRPr lang="en-US" sz="1100" dirty="0">
              <a:latin typeface="Arial" charset="0"/>
            </a:endParaRPr>
          </a:p>
        </p:txBody>
      </p:sp>
      <p:sp>
        <p:nvSpPr>
          <p:cNvPr id="12" name="AutoShape 7">
            <a:extLst>
              <a:ext uri="{FF2B5EF4-FFF2-40B4-BE49-F238E27FC236}">
                <a16:creationId xmlns:a16="http://schemas.microsoft.com/office/drawing/2014/main" xmlns="" id="{AF43FFA6-8388-45A5-B735-FB586796C3D4}"/>
              </a:ext>
            </a:extLst>
          </p:cNvPr>
          <p:cNvSpPr>
            <a:spLocks noChangeArrowheads="1"/>
          </p:cNvSpPr>
          <p:nvPr/>
        </p:nvSpPr>
        <p:spPr bwMode="auto">
          <a:xfrm>
            <a:off x="5721348" y="2533060"/>
            <a:ext cx="1109662" cy="289441"/>
          </a:xfrm>
          <a:prstGeom prst="wedgeRoundRectCallout">
            <a:avLst>
              <a:gd name="adj1" fmla="val -58982"/>
              <a:gd name="adj2" fmla="val 116598"/>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r>
              <a:rPr lang="en-US" sz="1100" dirty="0">
                <a:latin typeface="Arial" charset="0"/>
              </a:rPr>
              <a:t>Design point</a:t>
            </a:r>
          </a:p>
        </p:txBody>
      </p:sp>
      <p:sp>
        <p:nvSpPr>
          <p:cNvPr id="16" name="Abgerundetes Rechteck 8">
            <a:extLst>
              <a:ext uri="{FF2B5EF4-FFF2-40B4-BE49-F238E27FC236}">
                <a16:creationId xmlns:a16="http://schemas.microsoft.com/office/drawing/2014/main" xmlns="" id="{667519C2-B32E-4113-9ECA-CEE74802DBF7}"/>
              </a:ext>
            </a:extLst>
          </p:cNvPr>
          <p:cNvSpPr/>
          <p:nvPr/>
        </p:nvSpPr>
        <p:spPr>
          <a:xfrm>
            <a:off x="81007" y="1386884"/>
            <a:ext cx="1936140" cy="1225868"/>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The electric motors operates with reduced torque as well. Its speed is given by the input parameter </a:t>
            </a:r>
            <a:r>
              <a:rPr lang="en-GB" sz="1100" i="1" dirty="0">
                <a:latin typeface="Arial" pitchFamily="34" charset="0"/>
                <a:cs typeface="Arial" pitchFamily="34" charset="0"/>
              </a:rPr>
              <a:t>El. Mot. </a:t>
            </a:r>
            <a:r>
              <a:rPr lang="en-GB" sz="1100" i="1" dirty="0" err="1">
                <a:latin typeface="Arial" pitchFamily="34" charset="0"/>
                <a:cs typeface="Arial" pitchFamily="34" charset="0"/>
              </a:rPr>
              <a:t>Rel</a:t>
            </a:r>
            <a:r>
              <a:rPr lang="en-GB" sz="1100" i="1" dirty="0">
                <a:latin typeface="Arial" pitchFamily="34" charset="0"/>
                <a:cs typeface="Arial" pitchFamily="34" charset="0"/>
              </a:rPr>
              <a:t> Spool Speed.</a:t>
            </a:r>
            <a:endParaRPr lang="en-US" sz="1100" i="1" dirty="0">
              <a:latin typeface="Arial" pitchFamily="34" charset="0"/>
              <a:cs typeface="Arial" pitchFamily="34" charset="0"/>
            </a:endParaRPr>
          </a:p>
        </p:txBody>
      </p:sp>
      <p:sp>
        <p:nvSpPr>
          <p:cNvPr id="17" name="AutoShape 7">
            <a:extLst>
              <a:ext uri="{FF2B5EF4-FFF2-40B4-BE49-F238E27FC236}">
                <a16:creationId xmlns:a16="http://schemas.microsoft.com/office/drawing/2014/main" xmlns="" id="{A1A274D0-AEEF-4285-B2F7-EE8C024C8165}"/>
              </a:ext>
            </a:extLst>
          </p:cNvPr>
          <p:cNvSpPr>
            <a:spLocks noChangeArrowheads="1"/>
          </p:cNvSpPr>
          <p:nvPr/>
        </p:nvSpPr>
        <p:spPr bwMode="auto">
          <a:xfrm flipH="1">
            <a:off x="81007" y="3395260"/>
            <a:ext cx="1943100" cy="476726"/>
          </a:xfrm>
          <a:prstGeom prst="wedgeRoundRectCallout">
            <a:avLst>
              <a:gd name="adj1" fmla="val 20022"/>
              <a:gd name="adj2" fmla="val 4552"/>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defRPr/>
            </a:pPr>
            <a:r>
              <a:rPr lang="en-US" sz="1100" dirty="0">
                <a:latin typeface="Arial" charset="0"/>
              </a:rPr>
              <a:t>Let us return to the input data window.</a:t>
            </a:r>
          </a:p>
        </p:txBody>
      </p:sp>
      <p:sp>
        <p:nvSpPr>
          <p:cNvPr id="18" name="Freeform 9">
            <a:extLst>
              <a:ext uri="{FF2B5EF4-FFF2-40B4-BE49-F238E27FC236}">
                <a16:creationId xmlns:a16="http://schemas.microsoft.com/office/drawing/2014/main" xmlns="" id="{681A9152-FBF3-42BC-B5AE-1D7B039BA2A9}"/>
              </a:ext>
            </a:extLst>
          </p:cNvPr>
          <p:cNvSpPr>
            <a:spLocks/>
          </p:cNvSpPr>
          <p:nvPr/>
        </p:nvSpPr>
        <p:spPr bwMode="auto">
          <a:xfrm rot="20239365">
            <a:off x="3170958" y="3004474"/>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2814507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par>
                          <p:cTn id="11" fill="hold">
                            <p:stCondLst>
                              <p:cond delay="0"/>
                            </p:stCondLst>
                            <p:childTnLst>
                              <p:par>
                                <p:cTn id="12" presetID="0" presetClass="path" presetSubtype="0" accel="50000" decel="50000" fill="hold" grpId="0" nodeType="afterEffect">
                                  <p:stCondLst>
                                    <p:cond delay="0"/>
                                  </p:stCondLst>
                                  <p:childTnLst>
                                    <p:animMotion origin="layout" path="M 3.33333E-6 -2.22222E-6 L -0.09132 -0.21018 " pathEditMode="relative" rAng="0" ptsTypes="AA">
                                      <p:cBhvr>
                                        <p:cTn id="13" dur="2000" fill="hold"/>
                                        <p:tgtEl>
                                          <p:spTgt spid="18"/>
                                        </p:tgtEl>
                                        <p:attrNameLst>
                                          <p:attrName>ppt_x</p:attrName>
                                          <p:attrName>ppt_y</p:attrName>
                                        </p:attrNameLst>
                                      </p:cBhvr>
                                      <p:rCtr x="-4566" y="-1050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8"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856472B6-4ADF-485E-AADB-15E1AC81F82F}"/>
              </a:ext>
            </a:extLst>
          </p:cNvPr>
          <p:cNvPicPr>
            <a:picLocks noChangeAspect="1"/>
          </p:cNvPicPr>
          <p:nvPr/>
        </p:nvPicPr>
        <p:blipFill>
          <a:blip r:embed="rId2"/>
          <a:stretch>
            <a:fillRect/>
          </a:stretch>
        </p:blipFill>
        <p:spPr>
          <a:xfrm>
            <a:off x="2172735" y="1257904"/>
            <a:ext cx="6546029" cy="4935497"/>
          </a:xfrm>
          <a:prstGeom prst="rect">
            <a:avLst/>
          </a:prstGeom>
          <a:ln>
            <a:noFill/>
          </a:ln>
          <a:effectLst>
            <a:outerShdw blurRad="190500" algn="tl" rotWithShape="0">
              <a:srgbClr val="000000">
                <a:alpha val="70000"/>
              </a:srgbClr>
            </a:outerShdw>
          </a:effectLst>
        </p:spPr>
      </p:pic>
      <p:sp>
        <p:nvSpPr>
          <p:cNvPr id="15" name="AutoShape 7">
            <a:extLst>
              <a:ext uri="{FF2B5EF4-FFF2-40B4-BE49-F238E27FC236}">
                <a16:creationId xmlns:a16="http://schemas.microsoft.com/office/drawing/2014/main" xmlns="" id="{D9B01805-12DE-4FB4-846B-E7B21249780B}"/>
              </a:ext>
            </a:extLst>
          </p:cNvPr>
          <p:cNvSpPr>
            <a:spLocks noChangeArrowheads="1"/>
          </p:cNvSpPr>
          <p:nvPr/>
        </p:nvSpPr>
        <p:spPr bwMode="auto">
          <a:xfrm flipH="1">
            <a:off x="87967" y="1588260"/>
            <a:ext cx="1936140" cy="476726"/>
          </a:xfrm>
          <a:prstGeom prst="wedgeRoundRectCallout">
            <a:avLst>
              <a:gd name="adj1" fmla="val -60743"/>
              <a:gd name="adj2" fmla="val -18097"/>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defRPr/>
            </a:pPr>
            <a:r>
              <a:rPr lang="en-US" sz="1100" dirty="0">
                <a:latin typeface="Arial" charset="0"/>
              </a:rPr>
              <a:t>Click to start a </a:t>
            </a:r>
            <a:r>
              <a:rPr lang="en-US" sz="1100" b="1" dirty="0">
                <a:latin typeface="Arial" charset="0"/>
              </a:rPr>
              <a:t>Parametric Study.</a:t>
            </a:r>
          </a:p>
        </p:txBody>
      </p:sp>
      <p:sp>
        <p:nvSpPr>
          <p:cNvPr id="2" name="Title 1">
            <a:extLst>
              <a:ext uri="{FF2B5EF4-FFF2-40B4-BE49-F238E27FC236}">
                <a16:creationId xmlns:a16="http://schemas.microsoft.com/office/drawing/2014/main" xmlns="" id="{A0999896-CA95-41EA-B4DC-71AAD95380BE}"/>
              </a:ext>
            </a:extLst>
          </p:cNvPr>
          <p:cNvSpPr>
            <a:spLocks noGrp="1"/>
          </p:cNvSpPr>
          <p:nvPr>
            <p:ph type="title"/>
          </p:nvPr>
        </p:nvSpPr>
        <p:spPr/>
        <p:txBody>
          <a:bodyPr/>
          <a:lstStyle/>
          <a:p>
            <a:r>
              <a:rPr lang="en-US" dirty="0"/>
              <a:t>Parametric Study</a:t>
            </a:r>
            <a:endParaRPr lang="x-none" dirty="0"/>
          </a:p>
        </p:txBody>
      </p:sp>
      <p:sp>
        <p:nvSpPr>
          <p:cNvPr id="3" name="Date Placeholder 2">
            <a:extLst>
              <a:ext uri="{FF2B5EF4-FFF2-40B4-BE49-F238E27FC236}">
                <a16:creationId xmlns:a16="http://schemas.microsoft.com/office/drawing/2014/main" xmlns="" id="{B6DDBDE1-A037-4B70-AE90-E21F863FE0A9}"/>
              </a:ext>
            </a:extLst>
          </p:cNvPr>
          <p:cNvSpPr>
            <a:spLocks noGrp="1"/>
          </p:cNvSpPr>
          <p:nvPr>
            <p:ph type="dt" sz="half" idx="10"/>
          </p:nvPr>
        </p:nvSpPr>
        <p:spPr/>
        <p:txBody>
          <a:bodyPr/>
          <a:lstStyle/>
          <a:p>
            <a:fld id="{8BDBF7AE-3956-4F1B-A9B9-950DA9BCEC79}" type="datetime1">
              <a:rPr lang="de-DE" smtClean="0"/>
              <a:t>14.06.2021</a:t>
            </a:fld>
            <a:endParaRPr lang="de-DE"/>
          </a:p>
        </p:txBody>
      </p:sp>
      <p:sp>
        <p:nvSpPr>
          <p:cNvPr id="4" name="Slide Number Placeholder 3">
            <a:extLst>
              <a:ext uri="{FF2B5EF4-FFF2-40B4-BE49-F238E27FC236}">
                <a16:creationId xmlns:a16="http://schemas.microsoft.com/office/drawing/2014/main" xmlns="" id="{F83DEE63-2E38-44B8-A7ED-541AF37152AE}"/>
              </a:ext>
            </a:extLst>
          </p:cNvPr>
          <p:cNvSpPr>
            <a:spLocks noGrp="1"/>
          </p:cNvSpPr>
          <p:nvPr>
            <p:ph type="sldNum" sz="quarter" idx="11"/>
          </p:nvPr>
        </p:nvSpPr>
        <p:spPr/>
        <p:txBody>
          <a:bodyPr/>
          <a:lstStyle/>
          <a:p>
            <a:fld id="{FC702470-8AE9-4E48-9C5F-817F252A268D}" type="slidenum">
              <a:rPr lang="de-DE" smtClean="0"/>
              <a:pPr/>
              <a:t>19</a:t>
            </a:fld>
            <a:endParaRPr lang="de-DE"/>
          </a:p>
        </p:txBody>
      </p:sp>
      <p:sp>
        <p:nvSpPr>
          <p:cNvPr id="5" name="Footer Placeholder 4">
            <a:extLst>
              <a:ext uri="{FF2B5EF4-FFF2-40B4-BE49-F238E27FC236}">
                <a16:creationId xmlns:a16="http://schemas.microsoft.com/office/drawing/2014/main" xmlns="" id="{9AEC32E7-E289-430D-849C-84BD3236CF7E}"/>
              </a:ext>
            </a:extLst>
          </p:cNvPr>
          <p:cNvSpPr>
            <a:spLocks noGrp="1"/>
          </p:cNvSpPr>
          <p:nvPr>
            <p:ph type="ftr" sz="quarter" idx="12"/>
          </p:nvPr>
        </p:nvSpPr>
        <p:spPr/>
        <p:txBody>
          <a:bodyPr/>
          <a:lstStyle/>
          <a:p>
            <a:r>
              <a:rPr lang="de-DE" dirty="0"/>
              <a:t>Off-Design </a:t>
            </a:r>
            <a:r>
              <a:rPr lang="de-DE" dirty="0" err="1"/>
              <a:t>Calculation</a:t>
            </a:r>
            <a:r>
              <a:rPr lang="de-DE" dirty="0"/>
              <a:t> </a:t>
            </a:r>
            <a:r>
              <a:rPr lang="de-DE" dirty="0" err="1"/>
              <a:t>of</a:t>
            </a:r>
            <a:r>
              <a:rPr lang="de-DE" dirty="0"/>
              <a:t> a Series </a:t>
            </a:r>
            <a:r>
              <a:rPr lang="de-DE" dirty="0" err="1"/>
              <a:t>Electric</a:t>
            </a:r>
            <a:r>
              <a:rPr lang="de-DE" dirty="0"/>
              <a:t> System</a:t>
            </a:r>
          </a:p>
        </p:txBody>
      </p:sp>
      <p:sp>
        <p:nvSpPr>
          <p:cNvPr id="14" name="Abgerundetes Rechteck 8">
            <a:extLst>
              <a:ext uri="{FF2B5EF4-FFF2-40B4-BE49-F238E27FC236}">
                <a16:creationId xmlns:a16="http://schemas.microsoft.com/office/drawing/2014/main" xmlns="" id="{3D2C2573-10EF-4A61-B2FA-94623FDC0ADA}"/>
              </a:ext>
            </a:extLst>
          </p:cNvPr>
          <p:cNvSpPr/>
          <p:nvPr/>
        </p:nvSpPr>
        <p:spPr>
          <a:xfrm>
            <a:off x="81007" y="2141127"/>
            <a:ext cx="1936140" cy="1225868"/>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How does the motor speed affect electric propulsion system performance? Let us conduct a parametric study.</a:t>
            </a:r>
            <a:endParaRPr lang="en-US" sz="1100" dirty="0">
              <a:latin typeface="Arial" pitchFamily="34" charset="0"/>
              <a:cs typeface="Arial" pitchFamily="34" charset="0"/>
            </a:endParaRPr>
          </a:p>
        </p:txBody>
      </p:sp>
      <p:sp>
        <p:nvSpPr>
          <p:cNvPr id="19" name="Freeform 16">
            <a:extLst>
              <a:ext uri="{FF2B5EF4-FFF2-40B4-BE49-F238E27FC236}">
                <a16:creationId xmlns:a16="http://schemas.microsoft.com/office/drawing/2014/main" xmlns="" id="{2A839C97-AF28-4E56-97D4-5D958D5DD1DC}"/>
              </a:ext>
            </a:extLst>
          </p:cNvPr>
          <p:cNvSpPr>
            <a:spLocks/>
          </p:cNvSpPr>
          <p:nvPr/>
        </p:nvSpPr>
        <p:spPr bwMode="auto">
          <a:xfrm rot="20239365">
            <a:off x="3883026" y="3443131"/>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 name="AutoShape 14">
            <a:extLst>
              <a:ext uri="{FF2B5EF4-FFF2-40B4-BE49-F238E27FC236}">
                <a16:creationId xmlns:a16="http://schemas.microsoft.com/office/drawing/2014/main" xmlns="" id="{BC25B701-3029-4114-8054-00E062A5E24B}"/>
              </a:ext>
            </a:extLst>
          </p:cNvPr>
          <p:cNvSpPr>
            <a:spLocks noChangeArrowheads="1"/>
          </p:cNvSpPr>
          <p:nvPr/>
        </p:nvSpPr>
        <p:spPr bwMode="auto">
          <a:xfrm flipH="1">
            <a:off x="2923403" y="2220364"/>
            <a:ext cx="219075" cy="152400"/>
          </a:xfrm>
          <a:prstGeom prst="leftArrow">
            <a:avLst>
              <a:gd name="adj1" fmla="val 50000"/>
              <a:gd name="adj2" fmla="val 35938"/>
            </a:avLst>
          </a:prstGeom>
          <a:solidFill>
            <a:srgbClr val="0070C0"/>
          </a:solidFill>
          <a:ln w="12700">
            <a:solidFill>
              <a:schemeClr val="tx1"/>
            </a:solidFill>
            <a:miter lim="800000"/>
            <a:headEnd/>
            <a:tailEnd/>
          </a:ln>
          <a:effectLst/>
        </p:spPr>
        <p:txBody>
          <a:bodyPr wrap="none" anchor="ctr"/>
          <a:lstStyle/>
          <a:p>
            <a:endParaRPr lang="en-US"/>
          </a:p>
        </p:txBody>
      </p:sp>
    </p:spTree>
    <p:extLst>
      <p:ext uri="{BB962C8B-B14F-4D97-AF65-F5344CB8AC3E}">
        <p14:creationId xmlns:p14="http://schemas.microsoft.com/office/powerpoint/2010/main" val="124338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2" presetClass="entr" presetSubtype="8"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anim calcmode="lin" valueType="num">
                                      <p:cBhvr additive="base">
                                        <p:cTn id="9" dur="500" fill="hold"/>
                                        <p:tgtEl>
                                          <p:spTgt spid="20"/>
                                        </p:tgtEl>
                                        <p:attrNameLst>
                                          <p:attrName>ppt_x</p:attrName>
                                        </p:attrNameLst>
                                      </p:cBhvr>
                                      <p:tavLst>
                                        <p:tav tm="0">
                                          <p:val>
                                            <p:strVal val="0-#ppt_w/2"/>
                                          </p:val>
                                        </p:tav>
                                        <p:tav tm="100000">
                                          <p:val>
                                            <p:strVal val="#ppt_x"/>
                                          </p:val>
                                        </p:tav>
                                      </p:tavLst>
                                    </p:anim>
                                    <p:anim calcmode="lin" valueType="num">
                                      <p:cBhvr additive="base">
                                        <p:cTn id="10"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par>
                          <p:cTn id="15" fill="hold">
                            <p:stCondLst>
                              <p:cond delay="0"/>
                            </p:stCondLst>
                            <p:childTnLst>
                              <p:par>
                                <p:cTn id="16" presetID="0" presetClass="path" presetSubtype="0" accel="50000" decel="50000" fill="hold" grpId="0" nodeType="afterEffect">
                                  <p:stCondLst>
                                    <p:cond delay="0"/>
                                  </p:stCondLst>
                                  <p:childTnLst>
                                    <p:animMotion origin="layout" path="M 1.94444E-6 -1.11111E-6 L -0.0809 -0.24028 " pathEditMode="relative" rAng="0" ptsTypes="AA">
                                      <p:cBhvr>
                                        <p:cTn id="17" dur="2000" fill="hold"/>
                                        <p:tgtEl>
                                          <p:spTgt spid="19"/>
                                        </p:tgtEl>
                                        <p:attrNameLst>
                                          <p:attrName>ppt_x</p:attrName>
                                          <p:attrName>ppt_y</p:attrName>
                                        </p:attrNameLst>
                                      </p:cBhvr>
                                      <p:rCtr x="-4045" y="-1201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9" grpId="0" animBg="1"/>
      <p:bldP spid="19" grpId="1" animBg="1"/>
      <p:bldP spid="2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uppieren 11"/>
          <p:cNvGrpSpPr/>
          <p:nvPr/>
        </p:nvGrpSpPr>
        <p:grpSpPr>
          <a:xfrm>
            <a:off x="2917330" y="979713"/>
            <a:ext cx="5260940" cy="5446595"/>
            <a:chOff x="2801920" y="979713"/>
            <a:chExt cx="5260940" cy="5446595"/>
          </a:xfrm>
        </p:grpSpPr>
        <p:pic>
          <p:nvPicPr>
            <p:cNvPr id="52" name="Picture 13">
              <a:extLst>
                <a:ext uri="{FF2B5EF4-FFF2-40B4-BE49-F238E27FC236}">
                  <a16:creationId xmlns:a16="http://schemas.microsoft.com/office/drawing/2014/main" xmlns="" id="{2CA02CE2-28BB-4579-A7C5-CF855270F5B4}"/>
                </a:ext>
              </a:extLst>
            </p:cNvPr>
            <p:cNvPicPr>
              <a:picLocks noChangeAspect="1"/>
            </p:cNvPicPr>
            <p:nvPr/>
          </p:nvPicPr>
          <p:blipFill rotWithShape="1">
            <a:blip r:embed="rId3"/>
            <a:srcRect t="1443"/>
            <a:stretch/>
          </p:blipFill>
          <p:spPr>
            <a:xfrm>
              <a:off x="2801920" y="979713"/>
              <a:ext cx="5260940" cy="5446595"/>
            </a:xfrm>
            <a:prstGeom prst="rect">
              <a:avLst/>
            </a:prstGeom>
          </p:spPr>
        </p:pic>
        <p:sp>
          <p:nvSpPr>
            <p:cNvPr id="53" name="Rechteck 52">
              <a:extLst>
                <a:ext uri="{FF2B5EF4-FFF2-40B4-BE49-F238E27FC236}">
                  <a16:creationId xmlns:a16="http://schemas.microsoft.com/office/drawing/2014/main" xmlns="" id="{379D4830-2216-4F53-8CC0-630B5B394AA0}"/>
                </a:ext>
              </a:extLst>
            </p:cNvPr>
            <p:cNvSpPr/>
            <p:nvPr/>
          </p:nvSpPr>
          <p:spPr>
            <a:xfrm>
              <a:off x="5119899" y="3139872"/>
              <a:ext cx="1386496" cy="6929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grpSp>
      <p:sp>
        <p:nvSpPr>
          <p:cNvPr id="3" name="Title 2">
            <a:extLst>
              <a:ext uri="{FF2B5EF4-FFF2-40B4-BE49-F238E27FC236}">
                <a16:creationId xmlns:a16="http://schemas.microsoft.com/office/drawing/2014/main" xmlns="" id="{76A8770E-B77B-4766-A1A2-01316647535F}"/>
              </a:ext>
            </a:extLst>
          </p:cNvPr>
          <p:cNvSpPr>
            <a:spLocks noGrp="1"/>
          </p:cNvSpPr>
          <p:nvPr>
            <p:ph type="title"/>
          </p:nvPr>
        </p:nvSpPr>
        <p:spPr/>
        <p:txBody>
          <a:bodyPr/>
          <a:lstStyle/>
          <a:p>
            <a:r>
              <a:rPr lang="en-US" dirty="0"/>
              <a:t>Introduction: Off-Design Calculation</a:t>
            </a:r>
            <a:endParaRPr lang="x-none" dirty="0"/>
          </a:p>
        </p:txBody>
      </p:sp>
      <p:sp>
        <p:nvSpPr>
          <p:cNvPr id="4" name="Date Placeholder 3">
            <a:extLst>
              <a:ext uri="{FF2B5EF4-FFF2-40B4-BE49-F238E27FC236}">
                <a16:creationId xmlns:a16="http://schemas.microsoft.com/office/drawing/2014/main" xmlns="" id="{89A530C0-248A-4854-BCFE-BD3E57D2ABB8}"/>
              </a:ext>
            </a:extLst>
          </p:cNvPr>
          <p:cNvSpPr>
            <a:spLocks noGrp="1"/>
          </p:cNvSpPr>
          <p:nvPr>
            <p:ph type="dt" sz="half" idx="14"/>
          </p:nvPr>
        </p:nvSpPr>
        <p:spPr/>
        <p:txBody>
          <a:bodyPr/>
          <a:lstStyle/>
          <a:p>
            <a:pPr algn="r"/>
            <a:fld id="{86370FDA-0E2F-4A1D-930C-CA4221C69DF5}" type="datetime1">
              <a:rPr lang="de-DE" smtClean="0"/>
              <a:t>14.06.2021</a:t>
            </a:fld>
            <a:endParaRPr lang="de-DE"/>
          </a:p>
        </p:txBody>
      </p:sp>
      <p:sp>
        <p:nvSpPr>
          <p:cNvPr id="5" name="Footer Placeholder 4">
            <a:extLst>
              <a:ext uri="{FF2B5EF4-FFF2-40B4-BE49-F238E27FC236}">
                <a16:creationId xmlns:a16="http://schemas.microsoft.com/office/drawing/2014/main" xmlns="" id="{1B9BCFD2-FAB6-47A3-B71D-7828E09F9183}"/>
              </a:ext>
            </a:extLst>
          </p:cNvPr>
          <p:cNvSpPr>
            <a:spLocks noGrp="1"/>
          </p:cNvSpPr>
          <p:nvPr>
            <p:ph type="ftr" sz="quarter" idx="15"/>
          </p:nvPr>
        </p:nvSpPr>
        <p:spPr>
          <a:xfrm>
            <a:off x="-1" y="6498000"/>
            <a:ext cx="4140067" cy="360000"/>
          </a:xfrm>
        </p:spPr>
        <p:txBody>
          <a:bodyPr/>
          <a:lstStyle/>
          <a:p>
            <a:r>
              <a:rPr lang="de-DE" dirty="0"/>
              <a:t>Off-Design </a:t>
            </a:r>
            <a:r>
              <a:rPr lang="de-DE" dirty="0" err="1"/>
              <a:t>Calculation</a:t>
            </a:r>
            <a:r>
              <a:rPr lang="de-DE" dirty="0"/>
              <a:t> </a:t>
            </a:r>
            <a:r>
              <a:rPr lang="de-DE" dirty="0" err="1"/>
              <a:t>of</a:t>
            </a:r>
            <a:r>
              <a:rPr lang="de-DE" dirty="0"/>
              <a:t> a Series Electric System</a:t>
            </a:r>
            <a:endParaRPr lang="de-DE" b="1" dirty="0"/>
          </a:p>
        </p:txBody>
      </p:sp>
      <p:sp>
        <p:nvSpPr>
          <p:cNvPr id="6" name="Slide Number Placeholder 5">
            <a:extLst>
              <a:ext uri="{FF2B5EF4-FFF2-40B4-BE49-F238E27FC236}">
                <a16:creationId xmlns:a16="http://schemas.microsoft.com/office/drawing/2014/main" xmlns="" id="{46055470-5EB7-45D0-844F-75AFC7828950}"/>
              </a:ext>
            </a:extLst>
          </p:cNvPr>
          <p:cNvSpPr>
            <a:spLocks noGrp="1"/>
          </p:cNvSpPr>
          <p:nvPr>
            <p:ph type="sldNum" sz="quarter" idx="16"/>
          </p:nvPr>
        </p:nvSpPr>
        <p:spPr/>
        <p:txBody>
          <a:bodyPr/>
          <a:lstStyle/>
          <a:p>
            <a:pPr algn="l"/>
            <a:fld id="{FC702470-8AE9-4E48-9C5F-817F252A268D}" type="slidenum">
              <a:rPr lang="de-DE" smtClean="0"/>
              <a:pPr algn="l"/>
              <a:t>2</a:t>
            </a:fld>
            <a:endParaRPr lang="de-DE"/>
          </a:p>
        </p:txBody>
      </p:sp>
      <p:sp>
        <p:nvSpPr>
          <p:cNvPr id="44" name="Abgerundetes Rechteck 6">
            <a:extLst>
              <a:ext uri="{FF2B5EF4-FFF2-40B4-BE49-F238E27FC236}">
                <a16:creationId xmlns:a16="http://schemas.microsoft.com/office/drawing/2014/main" xmlns="" id="{A36D0309-500A-40BD-8E25-6044F1A84EBE}"/>
              </a:ext>
            </a:extLst>
          </p:cNvPr>
          <p:cNvSpPr/>
          <p:nvPr/>
        </p:nvSpPr>
        <p:spPr>
          <a:xfrm>
            <a:off x="53406" y="1138252"/>
            <a:ext cx="3382252" cy="476726"/>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b="1" dirty="0">
                <a:latin typeface="Arial" pitchFamily="34" charset="0"/>
                <a:cs typeface="Arial" pitchFamily="34" charset="0"/>
              </a:rPr>
              <a:t>Hint: </a:t>
            </a:r>
            <a:r>
              <a:rPr lang="en-US" sz="1100" dirty="0">
                <a:latin typeface="Arial" pitchFamily="34" charset="0"/>
                <a:cs typeface="Arial" pitchFamily="34" charset="0"/>
              </a:rPr>
              <a:t>We recommend to first complete </a:t>
            </a:r>
            <a:r>
              <a:rPr lang="en-US" sz="1100" i="1" dirty="0">
                <a:latin typeface="Arial" pitchFamily="34" charset="0"/>
                <a:cs typeface="Arial" pitchFamily="34" charset="0"/>
              </a:rPr>
              <a:t>Electric System Tutorial I</a:t>
            </a:r>
            <a:r>
              <a:rPr lang="en-US" sz="1100" dirty="0">
                <a:latin typeface="Arial" pitchFamily="34" charset="0"/>
                <a:cs typeface="Arial" pitchFamily="34" charset="0"/>
              </a:rPr>
              <a:t> before working on this tutorial.</a:t>
            </a:r>
            <a:endParaRPr lang="en-US" sz="1100" dirty="0">
              <a:solidFill>
                <a:schemeClr val="tx1"/>
              </a:solidFill>
              <a:latin typeface="Arial" pitchFamily="34" charset="0"/>
              <a:cs typeface="Arial" pitchFamily="34" charset="0"/>
            </a:endParaRPr>
          </a:p>
        </p:txBody>
      </p:sp>
      <p:sp>
        <p:nvSpPr>
          <p:cNvPr id="9" name="Abgerundetes Rechteck 28">
            <a:extLst>
              <a:ext uri="{FF2B5EF4-FFF2-40B4-BE49-F238E27FC236}">
                <a16:creationId xmlns:a16="http://schemas.microsoft.com/office/drawing/2014/main" xmlns="" id="{AFD0E91E-5316-442E-BB88-8BA0DF1EAF6E}"/>
              </a:ext>
            </a:extLst>
          </p:cNvPr>
          <p:cNvSpPr/>
          <p:nvPr/>
        </p:nvSpPr>
        <p:spPr>
          <a:xfrm>
            <a:off x="53407" y="2232426"/>
            <a:ext cx="2748514" cy="1787723"/>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While the </a:t>
            </a:r>
            <a:r>
              <a:rPr lang="en-GB" sz="1100" b="1" dirty="0">
                <a:latin typeface="Arial" pitchFamily="34" charset="0"/>
                <a:cs typeface="Arial" pitchFamily="34" charset="0"/>
              </a:rPr>
              <a:t>electric propulsion system and the gas turbine</a:t>
            </a:r>
            <a:r>
              <a:rPr lang="en-GB" sz="1100" dirty="0">
                <a:latin typeface="Arial" pitchFamily="34" charset="0"/>
                <a:cs typeface="Arial" pitchFamily="34" charset="0"/>
              </a:rPr>
              <a:t> are designed separately, they are </a:t>
            </a:r>
            <a:r>
              <a:rPr lang="en-GB" sz="1100" b="1" dirty="0">
                <a:latin typeface="Arial" pitchFamily="34" charset="0"/>
                <a:cs typeface="Arial" pitchFamily="34" charset="0"/>
              </a:rPr>
              <a:t>always coupled in off-design calculation mode</a:t>
            </a:r>
            <a:r>
              <a:rPr lang="en-GB" sz="1100" dirty="0">
                <a:latin typeface="Arial" pitchFamily="34" charset="0"/>
                <a:cs typeface="Arial" pitchFamily="34" charset="0"/>
              </a:rPr>
              <a:t>. The generator (mechanical) input power and spool speed then follows from the gas turbine operating point. In this tutorial, we will focus on the electric propulsion system </a:t>
            </a:r>
            <a:r>
              <a:rPr lang="en-GB" sz="1100" dirty="0" err="1">
                <a:latin typeface="Arial" pitchFamily="34" charset="0"/>
                <a:cs typeface="Arial" pitchFamily="34" charset="0"/>
              </a:rPr>
              <a:t>behavior</a:t>
            </a:r>
            <a:r>
              <a:rPr lang="en-GB" sz="1100" dirty="0">
                <a:latin typeface="Arial" pitchFamily="34" charset="0"/>
                <a:cs typeface="Arial" pitchFamily="34" charset="0"/>
              </a:rPr>
              <a:t> only. </a:t>
            </a:r>
            <a:endParaRPr lang="en-US" sz="1100" dirty="0">
              <a:latin typeface="Arial" pitchFamily="34" charset="0"/>
              <a:cs typeface="Arial" pitchFamily="34" charset="0"/>
            </a:endParaRPr>
          </a:p>
        </p:txBody>
      </p:sp>
      <p:grpSp>
        <p:nvGrpSpPr>
          <p:cNvPr id="60" name="Gruppieren 59"/>
          <p:cNvGrpSpPr/>
          <p:nvPr/>
        </p:nvGrpSpPr>
        <p:grpSpPr>
          <a:xfrm>
            <a:off x="4678530" y="2997829"/>
            <a:ext cx="2450183" cy="590123"/>
            <a:chOff x="4678530" y="2997829"/>
            <a:chExt cx="2450183" cy="590123"/>
          </a:xfrm>
        </p:grpSpPr>
        <p:sp>
          <p:nvSpPr>
            <p:cNvPr id="54" name="Pfeil nach unten 53"/>
            <p:cNvSpPr/>
            <p:nvPr/>
          </p:nvSpPr>
          <p:spPr>
            <a:xfrm>
              <a:off x="4678530" y="2997829"/>
              <a:ext cx="142043" cy="28408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5" name="Textfeld 54"/>
            <p:cNvSpPr txBox="1"/>
            <p:nvPr/>
          </p:nvSpPr>
          <p:spPr>
            <a:xfrm>
              <a:off x="5040000" y="3126287"/>
              <a:ext cx="2088713" cy="461665"/>
            </a:xfrm>
            <a:prstGeom prst="rect">
              <a:avLst/>
            </a:prstGeom>
            <a:noFill/>
          </p:spPr>
          <p:txBody>
            <a:bodyPr wrap="none" lIns="0" tIns="0" rIns="0" rtlCol="0">
              <a:spAutoFit/>
            </a:bodyPr>
            <a:lstStyle/>
            <a:p>
              <a:pPr algn="l">
                <a:spcAft>
                  <a:spcPts val="600"/>
                </a:spcAft>
              </a:pPr>
              <a:r>
                <a:rPr lang="de-DE" sz="1100" dirty="0">
                  <a:latin typeface="Arial" panose="020B0604020202020204" pitchFamily="34" charset="0"/>
                  <a:cs typeface="Arial" panose="020B0604020202020204" pitchFamily="34" charset="0"/>
                </a:rPr>
                <a:t>Gas Turbine Spool Speed</a:t>
              </a:r>
            </a:p>
            <a:p>
              <a:pPr algn="l">
                <a:spcAft>
                  <a:spcPts val="600"/>
                </a:spcAft>
              </a:pPr>
              <a:r>
                <a:rPr lang="de-DE" sz="1100" dirty="0">
                  <a:latin typeface="Arial" panose="020B0604020202020204" pitchFamily="34" charset="0"/>
                  <a:cs typeface="Arial" panose="020B0604020202020204" pitchFamily="34" charset="0"/>
                </a:rPr>
                <a:t>Power </a:t>
              </a:r>
              <a:r>
                <a:rPr lang="de-DE" sz="1100" dirty="0" err="1">
                  <a:latin typeface="Arial" panose="020B0604020202020204" pitchFamily="34" charset="0"/>
                  <a:cs typeface="Arial" panose="020B0604020202020204" pitchFamily="34" charset="0"/>
                </a:rPr>
                <a:t>Offtake</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by</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Electric</a:t>
              </a:r>
              <a:r>
                <a:rPr lang="de-DE" sz="1100" dirty="0">
                  <a:latin typeface="Arial" panose="020B0604020202020204" pitchFamily="34" charset="0"/>
                  <a:cs typeface="Arial" panose="020B0604020202020204" pitchFamily="34" charset="0"/>
                </a:rPr>
                <a:t> System</a:t>
              </a:r>
            </a:p>
          </p:txBody>
        </p:sp>
        <p:cxnSp>
          <p:nvCxnSpPr>
            <p:cNvPr id="57" name="Gerade Verbindung 56"/>
            <p:cNvCxnSpPr/>
            <p:nvPr/>
          </p:nvCxnSpPr>
          <p:spPr>
            <a:xfrm>
              <a:off x="4820573" y="3139872"/>
              <a:ext cx="183475" cy="145112"/>
            </a:xfrm>
            <a:prstGeom prst="line">
              <a:avLst/>
            </a:prstGeom>
            <a:ln w="19050"/>
          </p:spPr>
          <p:style>
            <a:lnRef idx="1">
              <a:schemeClr val="accent1"/>
            </a:lnRef>
            <a:fillRef idx="0">
              <a:schemeClr val="accent1"/>
            </a:fillRef>
            <a:effectRef idx="0">
              <a:schemeClr val="accent1"/>
            </a:effectRef>
            <a:fontRef idx="minor">
              <a:schemeClr val="tx1"/>
            </a:fontRef>
          </p:style>
        </p:cxnSp>
      </p:grpSp>
      <p:sp>
        <p:nvSpPr>
          <p:cNvPr id="59" name="Abgerundetes Rechteck 28">
            <a:extLst>
              <a:ext uri="{FF2B5EF4-FFF2-40B4-BE49-F238E27FC236}">
                <a16:creationId xmlns:a16="http://schemas.microsoft.com/office/drawing/2014/main" xmlns="" id="{AFD0E91E-5316-442E-BB88-8BA0DF1EAF6E}"/>
              </a:ext>
            </a:extLst>
          </p:cNvPr>
          <p:cNvSpPr/>
          <p:nvPr/>
        </p:nvSpPr>
        <p:spPr>
          <a:xfrm>
            <a:off x="53406" y="4116016"/>
            <a:ext cx="2748514" cy="1975009"/>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There are two parameters</a:t>
            </a:r>
            <a:r>
              <a:rPr lang="en-US" sz="1100" dirty="0">
                <a:latin typeface="Arial" pitchFamily="34" charset="0"/>
                <a:cs typeface="Arial" pitchFamily="34" charset="0"/>
              </a:rPr>
              <a:t> </a:t>
            </a:r>
            <a:r>
              <a:rPr lang="en-GB" sz="1100" dirty="0">
                <a:latin typeface="Arial" pitchFamily="34" charset="0"/>
                <a:cs typeface="Arial" pitchFamily="34" charset="0"/>
              </a:rPr>
              <a:t>at the </a:t>
            </a:r>
            <a:r>
              <a:rPr lang="en-GB" sz="1100" dirty="0" smtClean="0">
                <a:latin typeface="Arial" pitchFamily="34" charset="0"/>
                <a:cs typeface="Arial" pitchFamily="34" charset="0"/>
              </a:rPr>
              <a:t>interface of the </a:t>
            </a:r>
            <a:r>
              <a:rPr lang="en-GB" sz="1100" dirty="0">
                <a:latin typeface="Arial" pitchFamily="34" charset="0"/>
                <a:cs typeface="Arial" pitchFamily="34" charset="0"/>
              </a:rPr>
              <a:t>gas turbine and the electric propulsion system: The spool speed of the gas turbine spool, with which the electric propulsion system is coupled, and the power offtake by the electric propulsion system. These parameters mainly define the operating point of the generator and the electric propulsion system.</a:t>
            </a:r>
            <a:endParaRPr lang="en-US" sz="1100" dirty="0">
              <a:latin typeface="Arial" pitchFamily="34" charset="0"/>
              <a:cs typeface="Arial" pitchFamily="34" charset="0"/>
            </a:endParaRPr>
          </a:p>
        </p:txBody>
      </p:sp>
    </p:spTree>
    <p:extLst>
      <p:ext uri="{BB962C8B-B14F-4D97-AF65-F5344CB8AC3E}">
        <p14:creationId xmlns:p14="http://schemas.microsoft.com/office/powerpoint/2010/main" val="3538678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440B71DE-D484-43F0-A323-F6E6D86E5352}"/>
              </a:ext>
            </a:extLst>
          </p:cNvPr>
          <p:cNvPicPr>
            <a:picLocks noChangeAspect="1"/>
          </p:cNvPicPr>
          <p:nvPr/>
        </p:nvPicPr>
        <p:blipFill>
          <a:blip r:embed="rId2"/>
          <a:stretch>
            <a:fillRect/>
          </a:stretch>
        </p:blipFill>
        <p:spPr>
          <a:xfrm>
            <a:off x="2175264" y="1250725"/>
            <a:ext cx="5632977" cy="4945190"/>
          </a:xfrm>
          <a:prstGeom prst="rect">
            <a:avLst/>
          </a:prstGeom>
          <a:ln>
            <a:noFill/>
          </a:ln>
          <a:effectLst>
            <a:outerShdw blurRad="190500" algn="tl" rotWithShape="0">
              <a:srgbClr val="000000">
                <a:alpha val="70000"/>
              </a:srgbClr>
            </a:outerShdw>
          </a:effectLst>
        </p:spPr>
      </p:pic>
      <p:pic>
        <p:nvPicPr>
          <p:cNvPr id="10" name="Picture 9">
            <a:extLst>
              <a:ext uri="{FF2B5EF4-FFF2-40B4-BE49-F238E27FC236}">
                <a16:creationId xmlns:a16="http://schemas.microsoft.com/office/drawing/2014/main" xmlns="" id="{957F081D-2A22-434E-82C6-5A21364D15EC}"/>
              </a:ext>
            </a:extLst>
          </p:cNvPr>
          <p:cNvPicPr>
            <a:picLocks noChangeAspect="1"/>
          </p:cNvPicPr>
          <p:nvPr/>
        </p:nvPicPr>
        <p:blipFill>
          <a:blip r:embed="rId3"/>
          <a:stretch>
            <a:fillRect/>
          </a:stretch>
        </p:blipFill>
        <p:spPr>
          <a:xfrm>
            <a:off x="2175264" y="1250725"/>
            <a:ext cx="5632978" cy="4945190"/>
          </a:xfrm>
          <a:prstGeom prst="rect">
            <a:avLst/>
          </a:prstGeom>
          <a:ln>
            <a:noFill/>
          </a:ln>
          <a:effectLst>
            <a:outerShdw blurRad="190500" algn="tl" rotWithShape="0">
              <a:srgbClr val="000000">
                <a:alpha val="70000"/>
              </a:srgbClr>
            </a:outerShdw>
          </a:effectLst>
        </p:spPr>
      </p:pic>
      <p:sp>
        <p:nvSpPr>
          <p:cNvPr id="17" name="AutoShape 9">
            <a:extLst>
              <a:ext uri="{FF2B5EF4-FFF2-40B4-BE49-F238E27FC236}">
                <a16:creationId xmlns:a16="http://schemas.microsoft.com/office/drawing/2014/main" xmlns="" id="{A551B12A-971E-4CC1-BC2F-86F7BB6BCE7F}"/>
              </a:ext>
            </a:extLst>
          </p:cNvPr>
          <p:cNvSpPr>
            <a:spLocks noChangeArrowheads="1"/>
          </p:cNvSpPr>
          <p:nvPr/>
        </p:nvSpPr>
        <p:spPr bwMode="auto">
          <a:xfrm>
            <a:off x="101398" y="1614697"/>
            <a:ext cx="1922710" cy="476726"/>
          </a:xfrm>
          <a:prstGeom prst="wedgeRoundRectCallout">
            <a:avLst>
              <a:gd name="adj1" fmla="val 62139"/>
              <a:gd name="adj2" fmla="val -9728"/>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charset="0"/>
              </a:rPr>
              <a:t>Click to start the parametric study.</a:t>
            </a:r>
          </a:p>
        </p:txBody>
      </p:sp>
      <p:sp>
        <p:nvSpPr>
          <p:cNvPr id="2" name="Title 1">
            <a:extLst>
              <a:ext uri="{FF2B5EF4-FFF2-40B4-BE49-F238E27FC236}">
                <a16:creationId xmlns:a16="http://schemas.microsoft.com/office/drawing/2014/main" xmlns="" id="{A0999896-CA95-41EA-B4DC-71AAD95380BE}"/>
              </a:ext>
            </a:extLst>
          </p:cNvPr>
          <p:cNvSpPr>
            <a:spLocks noGrp="1"/>
          </p:cNvSpPr>
          <p:nvPr>
            <p:ph type="title"/>
          </p:nvPr>
        </p:nvSpPr>
        <p:spPr/>
        <p:txBody>
          <a:bodyPr/>
          <a:lstStyle/>
          <a:p>
            <a:r>
              <a:rPr lang="en-US" dirty="0"/>
              <a:t>Parametric Study</a:t>
            </a:r>
            <a:endParaRPr lang="x-none" dirty="0"/>
          </a:p>
        </p:txBody>
      </p:sp>
      <p:sp>
        <p:nvSpPr>
          <p:cNvPr id="3" name="Date Placeholder 2">
            <a:extLst>
              <a:ext uri="{FF2B5EF4-FFF2-40B4-BE49-F238E27FC236}">
                <a16:creationId xmlns:a16="http://schemas.microsoft.com/office/drawing/2014/main" xmlns="" id="{B6DDBDE1-A037-4B70-AE90-E21F863FE0A9}"/>
              </a:ext>
            </a:extLst>
          </p:cNvPr>
          <p:cNvSpPr>
            <a:spLocks noGrp="1"/>
          </p:cNvSpPr>
          <p:nvPr>
            <p:ph type="dt" sz="half" idx="10"/>
          </p:nvPr>
        </p:nvSpPr>
        <p:spPr/>
        <p:txBody>
          <a:bodyPr/>
          <a:lstStyle/>
          <a:p>
            <a:fld id="{8BDBF7AE-3956-4F1B-A9B9-950DA9BCEC79}" type="datetime1">
              <a:rPr lang="de-DE" smtClean="0"/>
              <a:t>14.06.2021</a:t>
            </a:fld>
            <a:endParaRPr lang="de-DE"/>
          </a:p>
        </p:txBody>
      </p:sp>
      <p:sp>
        <p:nvSpPr>
          <p:cNvPr id="4" name="Slide Number Placeholder 3">
            <a:extLst>
              <a:ext uri="{FF2B5EF4-FFF2-40B4-BE49-F238E27FC236}">
                <a16:creationId xmlns:a16="http://schemas.microsoft.com/office/drawing/2014/main" xmlns="" id="{F83DEE63-2E38-44B8-A7ED-541AF37152AE}"/>
              </a:ext>
            </a:extLst>
          </p:cNvPr>
          <p:cNvSpPr>
            <a:spLocks noGrp="1"/>
          </p:cNvSpPr>
          <p:nvPr>
            <p:ph type="sldNum" sz="quarter" idx="11"/>
          </p:nvPr>
        </p:nvSpPr>
        <p:spPr/>
        <p:txBody>
          <a:bodyPr/>
          <a:lstStyle/>
          <a:p>
            <a:fld id="{FC702470-8AE9-4E48-9C5F-817F252A268D}" type="slidenum">
              <a:rPr lang="de-DE" smtClean="0"/>
              <a:pPr/>
              <a:t>20</a:t>
            </a:fld>
            <a:endParaRPr lang="de-DE"/>
          </a:p>
        </p:txBody>
      </p:sp>
      <p:sp>
        <p:nvSpPr>
          <p:cNvPr id="5" name="Footer Placeholder 4">
            <a:extLst>
              <a:ext uri="{FF2B5EF4-FFF2-40B4-BE49-F238E27FC236}">
                <a16:creationId xmlns:a16="http://schemas.microsoft.com/office/drawing/2014/main" xmlns="" id="{9AEC32E7-E289-430D-849C-84BD3236CF7E}"/>
              </a:ext>
            </a:extLst>
          </p:cNvPr>
          <p:cNvSpPr>
            <a:spLocks noGrp="1"/>
          </p:cNvSpPr>
          <p:nvPr>
            <p:ph type="ftr" sz="quarter" idx="12"/>
          </p:nvPr>
        </p:nvSpPr>
        <p:spPr/>
        <p:txBody>
          <a:bodyPr/>
          <a:lstStyle/>
          <a:p>
            <a:r>
              <a:rPr lang="de-DE" dirty="0"/>
              <a:t>Off-Design </a:t>
            </a:r>
            <a:r>
              <a:rPr lang="de-DE" dirty="0" err="1"/>
              <a:t>Calculation</a:t>
            </a:r>
            <a:r>
              <a:rPr lang="de-DE" dirty="0"/>
              <a:t> </a:t>
            </a:r>
            <a:r>
              <a:rPr lang="de-DE" dirty="0" err="1"/>
              <a:t>of</a:t>
            </a:r>
            <a:r>
              <a:rPr lang="de-DE" dirty="0"/>
              <a:t> a Series </a:t>
            </a:r>
            <a:r>
              <a:rPr lang="de-DE" dirty="0" err="1"/>
              <a:t>Electric</a:t>
            </a:r>
            <a:r>
              <a:rPr lang="de-DE" dirty="0"/>
              <a:t> System</a:t>
            </a:r>
          </a:p>
        </p:txBody>
      </p:sp>
      <p:sp>
        <p:nvSpPr>
          <p:cNvPr id="12" name="AutoShape 9">
            <a:extLst>
              <a:ext uri="{FF2B5EF4-FFF2-40B4-BE49-F238E27FC236}">
                <a16:creationId xmlns:a16="http://schemas.microsoft.com/office/drawing/2014/main" xmlns="" id="{E3B0578D-D9D8-42FA-9861-41BBAB5A062C}"/>
              </a:ext>
            </a:extLst>
          </p:cNvPr>
          <p:cNvSpPr>
            <a:spLocks noChangeArrowheads="1"/>
          </p:cNvSpPr>
          <p:nvPr/>
        </p:nvSpPr>
        <p:spPr bwMode="auto">
          <a:xfrm>
            <a:off x="5491162" y="3755483"/>
            <a:ext cx="1771650" cy="476726"/>
          </a:xfrm>
          <a:prstGeom prst="wedgeRoundRectCallout">
            <a:avLst>
              <a:gd name="adj1" fmla="val 25990"/>
              <a:gd name="adj2" fmla="val -121185"/>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charset="0"/>
              </a:rPr>
              <a:t>Use these input values for the parametric study.</a:t>
            </a:r>
          </a:p>
        </p:txBody>
      </p:sp>
      <p:sp>
        <p:nvSpPr>
          <p:cNvPr id="13" name="Ellipse 7">
            <a:extLst>
              <a:ext uri="{FF2B5EF4-FFF2-40B4-BE49-F238E27FC236}">
                <a16:creationId xmlns:a16="http://schemas.microsoft.com/office/drawing/2014/main" xmlns="" id="{26282FBA-AE99-41CD-9974-F8A6C8C0B5DE}"/>
              </a:ext>
            </a:extLst>
          </p:cNvPr>
          <p:cNvSpPr/>
          <p:nvPr/>
        </p:nvSpPr>
        <p:spPr>
          <a:xfrm>
            <a:off x="6353174" y="2043981"/>
            <a:ext cx="811197" cy="1301456"/>
          </a:xfrm>
          <a:prstGeom prst="ellipse">
            <a:avLst/>
          </a:prstGeom>
          <a:noFill/>
          <a:ln>
            <a:solidFill>
              <a:srgbClr val="0000F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AutoShape 9">
            <a:extLst>
              <a:ext uri="{FF2B5EF4-FFF2-40B4-BE49-F238E27FC236}">
                <a16:creationId xmlns:a16="http://schemas.microsoft.com/office/drawing/2014/main" xmlns="" id="{A3A02986-E58A-4BD5-AD05-0A563DBAD6EC}"/>
              </a:ext>
            </a:extLst>
          </p:cNvPr>
          <p:cNvSpPr>
            <a:spLocks noChangeArrowheads="1"/>
          </p:cNvSpPr>
          <p:nvPr/>
        </p:nvSpPr>
        <p:spPr bwMode="auto">
          <a:xfrm>
            <a:off x="1176840" y="3198905"/>
            <a:ext cx="2270426" cy="851297"/>
          </a:xfrm>
          <a:prstGeom prst="wedgeRoundRectCallout">
            <a:avLst>
              <a:gd name="adj1" fmla="val 55059"/>
              <a:gd name="adj2" fmla="val -74145"/>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charset="0"/>
              </a:rPr>
              <a:t>Let us employ </a:t>
            </a:r>
            <a:r>
              <a:rPr lang="en-US" sz="1100" i="1" dirty="0">
                <a:latin typeface="Arial" charset="0"/>
              </a:rPr>
              <a:t>Electric Motor relative Spool Speed </a:t>
            </a:r>
            <a:r>
              <a:rPr lang="en-US" sz="1100" dirty="0">
                <a:latin typeface="Arial" charset="0"/>
              </a:rPr>
              <a:t>as only parameter for the parametric study.</a:t>
            </a:r>
          </a:p>
        </p:txBody>
      </p:sp>
      <p:sp>
        <p:nvSpPr>
          <p:cNvPr id="18" name="Freeform 16">
            <a:extLst>
              <a:ext uri="{FF2B5EF4-FFF2-40B4-BE49-F238E27FC236}">
                <a16:creationId xmlns:a16="http://schemas.microsoft.com/office/drawing/2014/main" xmlns="" id="{2675693F-DF13-4517-BAA5-18F0E36494B8}"/>
              </a:ext>
            </a:extLst>
          </p:cNvPr>
          <p:cNvSpPr>
            <a:spLocks/>
          </p:cNvSpPr>
          <p:nvPr/>
        </p:nvSpPr>
        <p:spPr bwMode="auto">
          <a:xfrm rot="20239365">
            <a:off x="3883026" y="3443131"/>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2728411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childTnLst>
                          </p:cTn>
                        </p:par>
                        <p:par>
                          <p:cTn id="17" fill="hold">
                            <p:stCondLst>
                              <p:cond delay="0"/>
                            </p:stCondLst>
                            <p:childTnLst>
                              <p:par>
                                <p:cTn id="18" presetID="0" presetClass="path" presetSubtype="0" accel="50000" decel="50000" fill="hold" grpId="0" nodeType="afterEffect">
                                  <p:stCondLst>
                                    <p:cond delay="0"/>
                                  </p:stCondLst>
                                  <p:childTnLst>
                                    <p:animMotion origin="layout" path="M 1.94444E-6 -1.11111E-6 L -0.12691 -0.23565 " pathEditMode="relative" rAng="0" ptsTypes="AA">
                                      <p:cBhvr>
                                        <p:cTn id="19" dur="2000" fill="hold"/>
                                        <p:tgtEl>
                                          <p:spTgt spid="18"/>
                                        </p:tgtEl>
                                        <p:attrNameLst>
                                          <p:attrName>ppt_x</p:attrName>
                                          <p:attrName>ppt_y</p:attrName>
                                        </p:attrNameLst>
                                      </p:cBhvr>
                                      <p:rCtr x="-6354" y="-1178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2" grpId="0" animBg="1"/>
      <p:bldP spid="13" grpId="0" animBg="1"/>
      <p:bldP spid="18" grpId="0" animBg="1"/>
      <p:bldP spid="18"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A73BECB3-A0EB-4F0A-9515-3A9E6AC160A3}"/>
              </a:ext>
            </a:extLst>
          </p:cNvPr>
          <p:cNvPicPr>
            <a:picLocks noChangeAspect="1"/>
          </p:cNvPicPr>
          <p:nvPr/>
        </p:nvPicPr>
        <p:blipFill>
          <a:blip r:embed="rId2"/>
          <a:stretch>
            <a:fillRect/>
          </a:stretch>
        </p:blipFill>
        <p:spPr>
          <a:xfrm>
            <a:off x="2170122" y="1252105"/>
            <a:ext cx="6553723" cy="4941299"/>
          </a:xfrm>
          <a:prstGeom prst="rect">
            <a:avLst/>
          </a:prstGeom>
          <a:ln>
            <a:noFill/>
          </a:ln>
          <a:effectLst>
            <a:outerShdw blurRad="190500" algn="tl" rotWithShape="0">
              <a:srgbClr val="000000">
                <a:alpha val="70000"/>
              </a:srgbClr>
            </a:outerShdw>
          </a:effectLst>
        </p:spPr>
      </p:pic>
      <p:sp>
        <p:nvSpPr>
          <p:cNvPr id="2" name="Title 1">
            <a:extLst>
              <a:ext uri="{FF2B5EF4-FFF2-40B4-BE49-F238E27FC236}">
                <a16:creationId xmlns:a16="http://schemas.microsoft.com/office/drawing/2014/main" xmlns="" id="{A0999896-CA95-41EA-B4DC-71AAD95380BE}"/>
              </a:ext>
            </a:extLst>
          </p:cNvPr>
          <p:cNvSpPr>
            <a:spLocks noGrp="1"/>
          </p:cNvSpPr>
          <p:nvPr>
            <p:ph type="title"/>
          </p:nvPr>
        </p:nvSpPr>
        <p:spPr/>
        <p:txBody>
          <a:bodyPr/>
          <a:lstStyle/>
          <a:p>
            <a:r>
              <a:rPr lang="en-US" dirty="0"/>
              <a:t>Parametric Study</a:t>
            </a:r>
            <a:endParaRPr lang="x-none" dirty="0"/>
          </a:p>
        </p:txBody>
      </p:sp>
      <p:sp>
        <p:nvSpPr>
          <p:cNvPr id="3" name="Date Placeholder 2">
            <a:extLst>
              <a:ext uri="{FF2B5EF4-FFF2-40B4-BE49-F238E27FC236}">
                <a16:creationId xmlns:a16="http://schemas.microsoft.com/office/drawing/2014/main" xmlns="" id="{B6DDBDE1-A037-4B70-AE90-E21F863FE0A9}"/>
              </a:ext>
            </a:extLst>
          </p:cNvPr>
          <p:cNvSpPr>
            <a:spLocks noGrp="1"/>
          </p:cNvSpPr>
          <p:nvPr>
            <p:ph type="dt" sz="half" idx="10"/>
          </p:nvPr>
        </p:nvSpPr>
        <p:spPr/>
        <p:txBody>
          <a:bodyPr/>
          <a:lstStyle/>
          <a:p>
            <a:fld id="{8BDBF7AE-3956-4F1B-A9B9-950DA9BCEC79}" type="datetime1">
              <a:rPr lang="de-DE" smtClean="0"/>
              <a:t>14.06.2021</a:t>
            </a:fld>
            <a:endParaRPr lang="de-DE"/>
          </a:p>
        </p:txBody>
      </p:sp>
      <p:sp>
        <p:nvSpPr>
          <p:cNvPr id="4" name="Slide Number Placeholder 3">
            <a:extLst>
              <a:ext uri="{FF2B5EF4-FFF2-40B4-BE49-F238E27FC236}">
                <a16:creationId xmlns:a16="http://schemas.microsoft.com/office/drawing/2014/main" xmlns="" id="{F83DEE63-2E38-44B8-A7ED-541AF37152AE}"/>
              </a:ext>
            </a:extLst>
          </p:cNvPr>
          <p:cNvSpPr>
            <a:spLocks noGrp="1"/>
          </p:cNvSpPr>
          <p:nvPr>
            <p:ph type="sldNum" sz="quarter" idx="11"/>
          </p:nvPr>
        </p:nvSpPr>
        <p:spPr/>
        <p:txBody>
          <a:bodyPr/>
          <a:lstStyle/>
          <a:p>
            <a:fld id="{FC702470-8AE9-4E48-9C5F-817F252A268D}" type="slidenum">
              <a:rPr lang="de-DE" smtClean="0"/>
              <a:pPr/>
              <a:t>21</a:t>
            </a:fld>
            <a:endParaRPr lang="de-DE"/>
          </a:p>
        </p:txBody>
      </p:sp>
      <p:sp>
        <p:nvSpPr>
          <p:cNvPr id="5" name="Footer Placeholder 4">
            <a:extLst>
              <a:ext uri="{FF2B5EF4-FFF2-40B4-BE49-F238E27FC236}">
                <a16:creationId xmlns:a16="http://schemas.microsoft.com/office/drawing/2014/main" xmlns="" id="{9AEC32E7-E289-430D-849C-84BD3236CF7E}"/>
              </a:ext>
            </a:extLst>
          </p:cNvPr>
          <p:cNvSpPr>
            <a:spLocks noGrp="1"/>
          </p:cNvSpPr>
          <p:nvPr>
            <p:ph type="ftr" sz="quarter" idx="12"/>
          </p:nvPr>
        </p:nvSpPr>
        <p:spPr/>
        <p:txBody>
          <a:bodyPr/>
          <a:lstStyle/>
          <a:p>
            <a:r>
              <a:rPr lang="de-DE" dirty="0"/>
              <a:t>Off-Design </a:t>
            </a:r>
            <a:r>
              <a:rPr lang="de-DE" dirty="0" err="1"/>
              <a:t>Calculation</a:t>
            </a:r>
            <a:r>
              <a:rPr lang="de-DE" dirty="0"/>
              <a:t> </a:t>
            </a:r>
            <a:r>
              <a:rPr lang="de-DE" dirty="0" err="1"/>
              <a:t>of</a:t>
            </a:r>
            <a:r>
              <a:rPr lang="de-DE" dirty="0"/>
              <a:t> a Series </a:t>
            </a:r>
            <a:r>
              <a:rPr lang="de-DE" dirty="0" err="1"/>
              <a:t>Electric</a:t>
            </a:r>
            <a:r>
              <a:rPr lang="de-DE" dirty="0"/>
              <a:t> System</a:t>
            </a:r>
          </a:p>
        </p:txBody>
      </p:sp>
      <p:sp>
        <p:nvSpPr>
          <p:cNvPr id="12" name="AutoShape 9">
            <a:extLst>
              <a:ext uri="{FF2B5EF4-FFF2-40B4-BE49-F238E27FC236}">
                <a16:creationId xmlns:a16="http://schemas.microsoft.com/office/drawing/2014/main" xmlns="" id="{00CE195F-51AD-4237-8602-CA7FDF467EF4}"/>
              </a:ext>
            </a:extLst>
          </p:cNvPr>
          <p:cNvSpPr>
            <a:spLocks noChangeArrowheads="1"/>
          </p:cNvSpPr>
          <p:nvPr/>
        </p:nvSpPr>
        <p:spPr bwMode="auto">
          <a:xfrm>
            <a:off x="5286014" y="2014470"/>
            <a:ext cx="2598738" cy="664012"/>
          </a:xfrm>
          <a:prstGeom prst="wedgeRoundRectCallout">
            <a:avLst>
              <a:gd name="adj1" fmla="val -28999"/>
              <a:gd name="adj2" fmla="val -77561"/>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charset="0"/>
              </a:rPr>
              <a:t>Click on </a:t>
            </a:r>
            <a:r>
              <a:rPr lang="en-US" sz="1100" b="1" dirty="0">
                <a:latin typeface="Arial" charset="0"/>
              </a:rPr>
              <a:t>Electric Propulsion System </a:t>
            </a:r>
            <a:r>
              <a:rPr lang="en-US" sz="1100" dirty="0">
                <a:latin typeface="Arial" charset="0"/>
              </a:rPr>
              <a:t>to have a look at the electric component maps.</a:t>
            </a:r>
          </a:p>
        </p:txBody>
      </p:sp>
      <p:sp>
        <p:nvSpPr>
          <p:cNvPr id="13" name="Freeform 16">
            <a:extLst>
              <a:ext uri="{FF2B5EF4-FFF2-40B4-BE49-F238E27FC236}">
                <a16:creationId xmlns:a16="http://schemas.microsoft.com/office/drawing/2014/main" xmlns="" id="{49E21845-4BB1-476F-B674-19D9132B546F}"/>
              </a:ext>
            </a:extLst>
          </p:cNvPr>
          <p:cNvSpPr>
            <a:spLocks/>
          </p:cNvSpPr>
          <p:nvPr/>
        </p:nvSpPr>
        <p:spPr bwMode="auto">
          <a:xfrm rot="20239365">
            <a:off x="4236525" y="3691195"/>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365553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par>
                          <p:cTn id="7" fill="hold">
                            <p:stCondLst>
                              <p:cond delay="0"/>
                            </p:stCondLst>
                            <p:childTnLst>
                              <p:par>
                                <p:cTn id="8" presetID="0" presetClass="path" presetSubtype="0" accel="50000" decel="50000" fill="hold" grpId="0" nodeType="afterEffect">
                                  <p:stCondLst>
                                    <p:cond delay="0"/>
                                  </p:stCondLst>
                                  <p:childTnLst>
                                    <p:animMotion origin="layout" path="M -0.00225 0.00371 L 0.13438 -0.28403 " pathEditMode="relative" rAng="0" ptsTypes="AA">
                                      <p:cBhvr>
                                        <p:cTn id="9" dur="2000" fill="hold"/>
                                        <p:tgtEl>
                                          <p:spTgt spid="13"/>
                                        </p:tgtEl>
                                        <p:attrNameLst>
                                          <p:attrName>ppt_x</p:attrName>
                                          <p:attrName>ppt_y</p:attrName>
                                        </p:attrNameLst>
                                      </p:cBhvr>
                                      <p:rCtr x="6823" y="-1439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208DCDE1-5835-434B-9989-4295CB25582C}"/>
              </a:ext>
            </a:extLst>
          </p:cNvPr>
          <p:cNvPicPr>
            <a:picLocks noChangeAspect="1"/>
          </p:cNvPicPr>
          <p:nvPr/>
        </p:nvPicPr>
        <p:blipFill>
          <a:blip r:embed="rId2"/>
          <a:stretch>
            <a:fillRect/>
          </a:stretch>
        </p:blipFill>
        <p:spPr>
          <a:xfrm>
            <a:off x="2166761" y="1252105"/>
            <a:ext cx="6553722" cy="4941298"/>
          </a:xfrm>
          <a:prstGeom prst="rect">
            <a:avLst/>
          </a:prstGeom>
          <a:ln>
            <a:noFill/>
          </a:ln>
          <a:effectLst>
            <a:outerShdw blurRad="190500" algn="tl" rotWithShape="0">
              <a:srgbClr val="000000">
                <a:alpha val="70000"/>
              </a:srgbClr>
            </a:outerShdw>
          </a:effectLst>
        </p:spPr>
      </p:pic>
      <p:sp>
        <p:nvSpPr>
          <p:cNvPr id="2" name="Title 1">
            <a:extLst>
              <a:ext uri="{FF2B5EF4-FFF2-40B4-BE49-F238E27FC236}">
                <a16:creationId xmlns:a16="http://schemas.microsoft.com/office/drawing/2014/main" xmlns="" id="{A0999896-CA95-41EA-B4DC-71AAD95380BE}"/>
              </a:ext>
            </a:extLst>
          </p:cNvPr>
          <p:cNvSpPr>
            <a:spLocks noGrp="1"/>
          </p:cNvSpPr>
          <p:nvPr>
            <p:ph type="title"/>
          </p:nvPr>
        </p:nvSpPr>
        <p:spPr/>
        <p:txBody>
          <a:bodyPr/>
          <a:lstStyle/>
          <a:p>
            <a:r>
              <a:rPr lang="en-US" dirty="0"/>
              <a:t>Parametric Study</a:t>
            </a:r>
            <a:endParaRPr lang="x-none" dirty="0"/>
          </a:p>
        </p:txBody>
      </p:sp>
      <p:sp>
        <p:nvSpPr>
          <p:cNvPr id="3" name="Date Placeholder 2">
            <a:extLst>
              <a:ext uri="{FF2B5EF4-FFF2-40B4-BE49-F238E27FC236}">
                <a16:creationId xmlns:a16="http://schemas.microsoft.com/office/drawing/2014/main" xmlns="" id="{B6DDBDE1-A037-4B70-AE90-E21F863FE0A9}"/>
              </a:ext>
            </a:extLst>
          </p:cNvPr>
          <p:cNvSpPr>
            <a:spLocks noGrp="1"/>
          </p:cNvSpPr>
          <p:nvPr>
            <p:ph type="dt" sz="half" idx="10"/>
          </p:nvPr>
        </p:nvSpPr>
        <p:spPr/>
        <p:txBody>
          <a:bodyPr/>
          <a:lstStyle/>
          <a:p>
            <a:fld id="{8BDBF7AE-3956-4F1B-A9B9-950DA9BCEC79}" type="datetime1">
              <a:rPr lang="de-DE" smtClean="0"/>
              <a:t>14.06.2021</a:t>
            </a:fld>
            <a:endParaRPr lang="de-DE"/>
          </a:p>
        </p:txBody>
      </p:sp>
      <p:sp>
        <p:nvSpPr>
          <p:cNvPr id="4" name="Slide Number Placeholder 3">
            <a:extLst>
              <a:ext uri="{FF2B5EF4-FFF2-40B4-BE49-F238E27FC236}">
                <a16:creationId xmlns:a16="http://schemas.microsoft.com/office/drawing/2014/main" xmlns="" id="{F83DEE63-2E38-44B8-A7ED-541AF37152AE}"/>
              </a:ext>
            </a:extLst>
          </p:cNvPr>
          <p:cNvSpPr>
            <a:spLocks noGrp="1"/>
          </p:cNvSpPr>
          <p:nvPr>
            <p:ph type="sldNum" sz="quarter" idx="11"/>
          </p:nvPr>
        </p:nvSpPr>
        <p:spPr/>
        <p:txBody>
          <a:bodyPr/>
          <a:lstStyle/>
          <a:p>
            <a:fld id="{FC702470-8AE9-4E48-9C5F-817F252A268D}" type="slidenum">
              <a:rPr lang="de-DE" smtClean="0"/>
              <a:pPr/>
              <a:t>22</a:t>
            </a:fld>
            <a:endParaRPr lang="de-DE"/>
          </a:p>
        </p:txBody>
      </p:sp>
      <p:sp>
        <p:nvSpPr>
          <p:cNvPr id="5" name="Footer Placeholder 4">
            <a:extLst>
              <a:ext uri="{FF2B5EF4-FFF2-40B4-BE49-F238E27FC236}">
                <a16:creationId xmlns:a16="http://schemas.microsoft.com/office/drawing/2014/main" xmlns="" id="{9AEC32E7-E289-430D-849C-84BD3236CF7E}"/>
              </a:ext>
            </a:extLst>
          </p:cNvPr>
          <p:cNvSpPr>
            <a:spLocks noGrp="1"/>
          </p:cNvSpPr>
          <p:nvPr>
            <p:ph type="ftr" sz="quarter" idx="12"/>
          </p:nvPr>
        </p:nvSpPr>
        <p:spPr/>
        <p:txBody>
          <a:bodyPr/>
          <a:lstStyle/>
          <a:p>
            <a:r>
              <a:rPr lang="de-DE" dirty="0"/>
              <a:t>Off-Design </a:t>
            </a:r>
            <a:r>
              <a:rPr lang="de-DE" dirty="0" err="1"/>
              <a:t>Calculation</a:t>
            </a:r>
            <a:r>
              <a:rPr lang="de-DE" dirty="0"/>
              <a:t> </a:t>
            </a:r>
            <a:r>
              <a:rPr lang="de-DE" dirty="0" err="1"/>
              <a:t>of</a:t>
            </a:r>
            <a:r>
              <a:rPr lang="de-DE" dirty="0"/>
              <a:t> a Series </a:t>
            </a:r>
            <a:r>
              <a:rPr lang="de-DE" dirty="0" err="1"/>
              <a:t>Electric</a:t>
            </a:r>
            <a:r>
              <a:rPr lang="de-DE" dirty="0"/>
              <a:t> System</a:t>
            </a:r>
          </a:p>
        </p:txBody>
      </p:sp>
      <p:sp>
        <p:nvSpPr>
          <p:cNvPr id="16" name="Freeform 16">
            <a:extLst>
              <a:ext uri="{FF2B5EF4-FFF2-40B4-BE49-F238E27FC236}">
                <a16:creationId xmlns:a16="http://schemas.microsoft.com/office/drawing/2014/main" xmlns="" id="{3EFE7704-B575-4A88-9560-8CFE68786500}"/>
              </a:ext>
            </a:extLst>
          </p:cNvPr>
          <p:cNvSpPr>
            <a:spLocks/>
          </p:cNvSpPr>
          <p:nvPr/>
        </p:nvSpPr>
        <p:spPr bwMode="auto">
          <a:xfrm rot="20239365">
            <a:off x="3883026" y="3443131"/>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 name="Abgerundetes Rechteck 8">
            <a:extLst>
              <a:ext uri="{FF2B5EF4-FFF2-40B4-BE49-F238E27FC236}">
                <a16:creationId xmlns:a16="http://schemas.microsoft.com/office/drawing/2014/main" xmlns="" id="{6DE8F49D-5D2F-422D-A69F-5F23A20B0842}"/>
              </a:ext>
            </a:extLst>
          </p:cNvPr>
          <p:cNvSpPr/>
          <p:nvPr/>
        </p:nvSpPr>
        <p:spPr>
          <a:xfrm>
            <a:off x="87967" y="1376334"/>
            <a:ext cx="1936140" cy="476726"/>
          </a:xfrm>
          <a:prstGeom prst="roundRect">
            <a:avLst>
              <a:gd name="adj" fmla="val 17444"/>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Select the </a:t>
            </a:r>
            <a:r>
              <a:rPr lang="en-US" sz="1100" b="1" dirty="0">
                <a:latin typeface="Arial" pitchFamily="34" charset="0"/>
                <a:cs typeface="Arial" pitchFamily="34" charset="0"/>
              </a:rPr>
              <a:t>Electric Motor </a:t>
            </a:r>
            <a:r>
              <a:rPr lang="en-US" sz="1100" dirty="0">
                <a:latin typeface="Arial" pitchFamily="34" charset="0"/>
                <a:cs typeface="Arial" pitchFamily="34" charset="0"/>
              </a:rPr>
              <a:t>tab.</a:t>
            </a:r>
          </a:p>
        </p:txBody>
      </p:sp>
      <p:sp>
        <p:nvSpPr>
          <p:cNvPr id="18" name="AutoShape 9">
            <a:extLst>
              <a:ext uri="{FF2B5EF4-FFF2-40B4-BE49-F238E27FC236}">
                <a16:creationId xmlns:a16="http://schemas.microsoft.com/office/drawing/2014/main" xmlns="" id="{D089DA07-1065-4999-9469-B09269F4B20F}"/>
              </a:ext>
            </a:extLst>
          </p:cNvPr>
          <p:cNvSpPr>
            <a:spLocks noChangeArrowheads="1"/>
          </p:cNvSpPr>
          <p:nvPr/>
        </p:nvSpPr>
        <p:spPr bwMode="auto">
          <a:xfrm>
            <a:off x="6206175" y="3722754"/>
            <a:ext cx="1771650" cy="1787723"/>
          </a:xfrm>
          <a:prstGeom prst="wedgeRoundRectCallout">
            <a:avLst>
              <a:gd name="adj1" fmla="val -75086"/>
              <a:gd name="adj2" fmla="val -25814"/>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All operating points are at the same point in the generator map. The off-design point of the generator does not change its spool speed when modifying the electric motor spool speed.</a:t>
            </a:r>
          </a:p>
        </p:txBody>
      </p:sp>
      <p:sp>
        <p:nvSpPr>
          <p:cNvPr id="10" name="Ellipse 7">
            <a:extLst>
              <a:ext uri="{FF2B5EF4-FFF2-40B4-BE49-F238E27FC236}">
                <a16:creationId xmlns:a16="http://schemas.microsoft.com/office/drawing/2014/main" xmlns="" id="{26282FBA-AE99-41CD-9974-F8A6C8C0B5DE}"/>
              </a:ext>
            </a:extLst>
          </p:cNvPr>
          <p:cNvSpPr/>
          <p:nvPr/>
        </p:nvSpPr>
        <p:spPr>
          <a:xfrm>
            <a:off x="4572000" y="1830735"/>
            <a:ext cx="668569" cy="164829"/>
          </a:xfrm>
          <a:prstGeom prst="ellipse">
            <a:avLst/>
          </a:prstGeom>
          <a:noFill/>
          <a:ln>
            <a:solidFill>
              <a:srgbClr val="0000F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AutoShape 9">
            <a:extLst>
              <a:ext uri="{FF2B5EF4-FFF2-40B4-BE49-F238E27FC236}">
                <a16:creationId xmlns:a16="http://schemas.microsoft.com/office/drawing/2014/main" xmlns="" id="{D089DA07-1065-4999-9469-B09269F4B20F}"/>
              </a:ext>
            </a:extLst>
          </p:cNvPr>
          <p:cNvSpPr>
            <a:spLocks noChangeArrowheads="1"/>
          </p:cNvSpPr>
          <p:nvPr/>
        </p:nvSpPr>
        <p:spPr bwMode="auto">
          <a:xfrm>
            <a:off x="5753102" y="1830735"/>
            <a:ext cx="1771650" cy="476726"/>
          </a:xfrm>
          <a:prstGeom prst="wedgeRoundRectCallout">
            <a:avLst>
              <a:gd name="adj1" fmla="val -75086"/>
              <a:gd name="adj2" fmla="val -25814"/>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Let us have a look at the generator map first.</a:t>
            </a:r>
          </a:p>
        </p:txBody>
      </p:sp>
    </p:spTree>
    <p:extLst>
      <p:ext uri="{BB962C8B-B14F-4D97-AF65-F5344CB8AC3E}">
        <p14:creationId xmlns:p14="http://schemas.microsoft.com/office/powerpoint/2010/main" val="401737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par>
                          <p:cTn id="15" fill="hold">
                            <p:stCondLst>
                              <p:cond delay="0"/>
                            </p:stCondLst>
                            <p:childTnLst>
                              <p:par>
                                <p:cTn id="16" presetID="0" presetClass="path" presetSubtype="0" accel="50000" decel="50000" fill="hold" grpId="0" nodeType="afterEffect">
                                  <p:stCondLst>
                                    <p:cond delay="0"/>
                                  </p:stCondLst>
                                  <p:childTnLst>
                                    <p:animMotion origin="layout" path="M 1.94444E-6 -1.11111E-6 L 0.05243 -0.22454 " pathEditMode="relative" rAng="0" ptsTypes="AA">
                                      <p:cBhvr>
                                        <p:cTn id="17" dur="2000" fill="hold"/>
                                        <p:tgtEl>
                                          <p:spTgt spid="16"/>
                                        </p:tgtEl>
                                        <p:attrNameLst>
                                          <p:attrName>ppt_x</p:attrName>
                                          <p:attrName>ppt_y</p:attrName>
                                        </p:attrNameLst>
                                      </p:cBhvr>
                                      <p:rCtr x="2622" y="-1122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17" grpId="0" animBg="1"/>
      <p:bldP spid="1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A046CBDE-3D27-49DB-A0CB-95AB86C482AB}"/>
              </a:ext>
            </a:extLst>
          </p:cNvPr>
          <p:cNvPicPr>
            <a:picLocks noChangeAspect="1"/>
          </p:cNvPicPr>
          <p:nvPr/>
        </p:nvPicPr>
        <p:blipFill>
          <a:blip r:embed="rId2"/>
          <a:stretch>
            <a:fillRect/>
          </a:stretch>
        </p:blipFill>
        <p:spPr>
          <a:xfrm>
            <a:off x="2166760" y="1252105"/>
            <a:ext cx="6553721" cy="4941298"/>
          </a:xfrm>
          <a:prstGeom prst="rect">
            <a:avLst/>
          </a:prstGeom>
          <a:ln>
            <a:noFill/>
          </a:ln>
          <a:effectLst>
            <a:outerShdw blurRad="190500" algn="tl" rotWithShape="0">
              <a:srgbClr val="000000">
                <a:alpha val="70000"/>
              </a:srgbClr>
            </a:outerShdw>
          </a:effectLst>
        </p:spPr>
      </p:pic>
      <p:sp>
        <p:nvSpPr>
          <p:cNvPr id="2" name="Title 1">
            <a:extLst>
              <a:ext uri="{FF2B5EF4-FFF2-40B4-BE49-F238E27FC236}">
                <a16:creationId xmlns:a16="http://schemas.microsoft.com/office/drawing/2014/main" xmlns="" id="{A0999896-CA95-41EA-B4DC-71AAD95380BE}"/>
              </a:ext>
            </a:extLst>
          </p:cNvPr>
          <p:cNvSpPr>
            <a:spLocks noGrp="1"/>
          </p:cNvSpPr>
          <p:nvPr>
            <p:ph type="title"/>
          </p:nvPr>
        </p:nvSpPr>
        <p:spPr/>
        <p:txBody>
          <a:bodyPr/>
          <a:lstStyle/>
          <a:p>
            <a:r>
              <a:rPr lang="en-US" dirty="0"/>
              <a:t>Parametric Study</a:t>
            </a:r>
            <a:endParaRPr lang="x-none" dirty="0"/>
          </a:p>
        </p:txBody>
      </p:sp>
      <p:sp>
        <p:nvSpPr>
          <p:cNvPr id="3" name="Date Placeholder 2">
            <a:extLst>
              <a:ext uri="{FF2B5EF4-FFF2-40B4-BE49-F238E27FC236}">
                <a16:creationId xmlns:a16="http://schemas.microsoft.com/office/drawing/2014/main" xmlns="" id="{B6DDBDE1-A037-4B70-AE90-E21F863FE0A9}"/>
              </a:ext>
            </a:extLst>
          </p:cNvPr>
          <p:cNvSpPr>
            <a:spLocks noGrp="1"/>
          </p:cNvSpPr>
          <p:nvPr>
            <p:ph type="dt" sz="half" idx="10"/>
          </p:nvPr>
        </p:nvSpPr>
        <p:spPr/>
        <p:txBody>
          <a:bodyPr/>
          <a:lstStyle/>
          <a:p>
            <a:fld id="{8BDBF7AE-3956-4F1B-A9B9-950DA9BCEC79}" type="datetime1">
              <a:rPr lang="de-DE" smtClean="0"/>
              <a:t>14.06.2021</a:t>
            </a:fld>
            <a:endParaRPr lang="de-DE"/>
          </a:p>
        </p:txBody>
      </p:sp>
      <p:sp>
        <p:nvSpPr>
          <p:cNvPr id="4" name="Slide Number Placeholder 3">
            <a:extLst>
              <a:ext uri="{FF2B5EF4-FFF2-40B4-BE49-F238E27FC236}">
                <a16:creationId xmlns:a16="http://schemas.microsoft.com/office/drawing/2014/main" xmlns="" id="{F83DEE63-2E38-44B8-A7ED-541AF37152AE}"/>
              </a:ext>
            </a:extLst>
          </p:cNvPr>
          <p:cNvSpPr>
            <a:spLocks noGrp="1"/>
          </p:cNvSpPr>
          <p:nvPr>
            <p:ph type="sldNum" sz="quarter" idx="11"/>
          </p:nvPr>
        </p:nvSpPr>
        <p:spPr/>
        <p:txBody>
          <a:bodyPr/>
          <a:lstStyle/>
          <a:p>
            <a:fld id="{FC702470-8AE9-4E48-9C5F-817F252A268D}" type="slidenum">
              <a:rPr lang="de-DE" smtClean="0"/>
              <a:pPr/>
              <a:t>23</a:t>
            </a:fld>
            <a:endParaRPr lang="de-DE"/>
          </a:p>
        </p:txBody>
      </p:sp>
      <p:sp>
        <p:nvSpPr>
          <p:cNvPr id="5" name="Footer Placeholder 4">
            <a:extLst>
              <a:ext uri="{FF2B5EF4-FFF2-40B4-BE49-F238E27FC236}">
                <a16:creationId xmlns:a16="http://schemas.microsoft.com/office/drawing/2014/main" xmlns="" id="{9AEC32E7-E289-430D-849C-84BD3236CF7E}"/>
              </a:ext>
            </a:extLst>
          </p:cNvPr>
          <p:cNvSpPr>
            <a:spLocks noGrp="1"/>
          </p:cNvSpPr>
          <p:nvPr>
            <p:ph type="ftr" sz="quarter" idx="12"/>
          </p:nvPr>
        </p:nvSpPr>
        <p:spPr/>
        <p:txBody>
          <a:bodyPr/>
          <a:lstStyle/>
          <a:p>
            <a:r>
              <a:rPr lang="de-DE" dirty="0"/>
              <a:t>Off-Design </a:t>
            </a:r>
            <a:r>
              <a:rPr lang="de-DE" dirty="0" err="1"/>
              <a:t>Calculation</a:t>
            </a:r>
            <a:r>
              <a:rPr lang="de-DE" dirty="0"/>
              <a:t> </a:t>
            </a:r>
            <a:r>
              <a:rPr lang="de-DE" dirty="0" err="1"/>
              <a:t>of</a:t>
            </a:r>
            <a:r>
              <a:rPr lang="de-DE" dirty="0"/>
              <a:t> a Series </a:t>
            </a:r>
            <a:r>
              <a:rPr lang="de-DE" dirty="0" err="1"/>
              <a:t>Electric</a:t>
            </a:r>
            <a:r>
              <a:rPr lang="de-DE" dirty="0"/>
              <a:t> System</a:t>
            </a:r>
          </a:p>
        </p:txBody>
      </p:sp>
      <p:sp>
        <p:nvSpPr>
          <p:cNvPr id="11" name="Abgerundetes Rechteck 7">
            <a:extLst>
              <a:ext uri="{FF2B5EF4-FFF2-40B4-BE49-F238E27FC236}">
                <a16:creationId xmlns:a16="http://schemas.microsoft.com/office/drawing/2014/main" xmlns="" id="{71FE86AB-2B03-43B7-8D91-333A3D85BEA6}"/>
              </a:ext>
            </a:extLst>
          </p:cNvPr>
          <p:cNvSpPr/>
          <p:nvPr/>
        </p:nvSpPr>
        <p:spPr>
          <a:xfrm>
            <a:off x="6556682" y="2199358"/>
            <a:ext cx="1936140" cy="1787723"/>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The power delivered to the electric motor is approximately constant throughout the modification of the relative spool speed. This leads to a reduction of torque with higher spool speeds.</a:t>
            </a:r>
          </a:p>
        </p:txBody>
      </p:sp>
      <p:sp>
        <p:nvSpPr>
          <p:cNvPr id="14" name="AutoShape 9">
            <a:extLst>
              <a:ext uri="{FF2B5EF4-FFF2-40B4-BE49-F238E27FC236}">
                <a16:creationId xmlns:a16="http://schemas.microsoft.com/office/drawing/2014/main" xmlns="" id="{F43E5D8E-D6AC-4699-9558-1C9926CB2E4A}"/>
              </a:ext>
            </a:extLst>
          </p:cNvPr>
          <p:cNvSpPr>
            <a:spLocks noChangeArrowheads="1"/>
          </p:cNvSpPr>
          <p:nvPr/>
        </p:nvSpPr>
        <p:spPr bwMode="auto">
          <a:xfrm>
            <a:off x="4309375" y="4007443"/>
            <a:ext cx="1771650" cy="851297"/>
          </a:xfrm>
          <a:prstGeom prst="wedgeRoundRectCallout">
            <a:avLst>
              <a:gd name="adj1" fmla="val 23839"/>
              <a:gd name="adj2" fmla="val -76430"/>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charset="0"/>
              </a:rPr>
              <a:t>The relative spool speed of the electric motor is modified in this parametric study</a:t>
            </a:r>
          </a:p>
        </p:txBody>
      </p:sp>
      <p:sp>
        <p:nvSpPr>
          <p:cNvPr id="15" name="Freeform 16">
            <a:extLst>
              <a:ext uri="{FF2B5EF4-FFF2-40B4-BE49-F238E27FC236}">
                <a16:creationId xmlns:a16="http://schemas.microsoft.com/office/drawing/2014/main" xmlns="" id="{3EFE7704-B575-4A88-9560-8CFE68786500}"/>
              </a:ext>
            </a:extLst>
          </p:cNvPr>
          <p:cNvSpPr>
            <a:spLocks/>
          </p:cNvSpPr>
          <p:nvPr/>
        </p:nvSpPr>
        <p:spPr bwMode="auto">
          <a:xfrm rot="20239365">
            <a:off x="3883026" y="3443131"/>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 name="Abgerundetes Rechteck 8">
            <a:extLst>
              <a:ext uri="{FF2B5EF4-FFF2-40B4-BE49-F238E27FC236}">
                <a16:creationId xmlns:a16="http://schemas.microsoft.com/office/drawing/2014/main" xmlns="" id="{6DE8F49D-5D2F-422D-A69F-5F23A20B0842}"/>
              </a:ext>
            </a:extLst>
          </p:cNvPr>
          <p:cNvSpPr/>
          <p:nvPr/>
        </p:nvSpPr>
        <p:spPr>
          <a:xfrm>
            <a:off x="87967" y="1376334"/>
            <a:ext cx="1936140" cy="289441"/>
          </a:xfrm>
          <a:prstGeom prst="roundRect">
            <a:avLst>
              <a:gd name="adj" fmla="val 17444"/>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Select the </a:t>
            </a:r>
            <a:r>
              <a:rPr lang="en-US" sz="1100" b="1" dirty="0">
                <a:latin typeface="Arial" pitchFamily="34" charset="0"/>
                <a:cs typeface="Arial" pitchFamily="34" charset="0"/>
              </a:rPr>
              <a:t>Propeller </a:t>
            </a:r>
            <a:r>
              <a:rPr lang="en-US" sz="1100" dirty="0">
                <a:latin typeface="Arial" pitchFamily="34" charset="0"/>
                <a:cs typeface="Arial" pitchFamily="34" charset="0"/>
              </a:rPr>
              <a:t>tab.</a:t>
            </a:r>
          </a:p>
        </p:txBody>
      </p:sp>
    </p:spTree>
    <p:extLst>
      <p:ext uri="{BB962C8B-B14F-4D97-AF65-F5344CB8AC3E}">
        <p14:creationId xmlns:p14="http://schemas.microsoft.com/office/powerpoint/2010/main" val="2655807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par>
                          <p:cTn id="15" fill="hold">
                            <p:stCondLst>
                              <p:cond delay="0"/>
                            </p:stCondLst>
                            <p:childTnLst>
                              <p:par>
                                <p:cTn id="16" presetID="0" presetClass="path" presetSubtype="0" accel="50000" decel="50000" fill="hold" grpId="0" nodeType="afterEffect">
                                  <p:stCondLst>
                                    <p:cond delay="0"/>
                                  </p:stCondLst>
                                  <p:childTnLst>
                                    <p:animMotion origin="layout" path="M 1.94444E-6 -2.51619E-6 L 1.94444E-6 -0.22456 " pathEditMode="relative" rAng="0" ptsTypes="AA">
                                      <p:cBhvr>
                                        <p:cTn id="17" dur="2000" fill="hold"/>
                                        <p:tgtEl>
                                          <p:spTgt spid="15"/>
                                        </p:tgtEl>
                                        <p:attrNameLst>
                                          <p:attrName>ppt_x</p:attrName>
                                          <p:attrName>ppt_y</p:attrName>
                                        </p:attrNameLst>
                                      </p:cBhvr>
                                      <p:rCtr x="0" y="-1124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5" grpId="1" animBg="1"/>
      <p:bldP spid="1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xmlns="" id="{3CE3C185-1F1B-4851-B54B-429500562772}"/>
              </a:ext>
            </a:extLst>
          </p:cNvPr>
          <p:cNvPicPr>
            <a:picLocks noChangeAspect="1"/>
          </p:cNvPicPr>
          <p:nvPr/>
        </p:nvPicPr>
        <p:blipFill>
          <a:blip r:embed="rId2"/>
          <a:stretch>
            <a:fillRect/>
          </a:stretch>
        </p:blipFill>
        <p:spPr>
          <a:xfrm>
            <a:off x="2166229" y="1252105"/>
            <a:ext cx="6554251" cy="4941697"/>
          </a:xfrm>
          <a:prstGeom prst="rect">
            <a:avLst/>
          </a:prstGeom>
          <a:ln>
            <a:noFill/>
          </a:ln>
          <a:effectLst>
            <a:outerShdw blurRad="190500" algn="tl" rotWithShape="0">
              <a:srgbClr val="000000">
                <a:alpha val="70000"/>
              </a:srgbClr>
            </a:outerShdw>
          </a:effectLst>
        </p:spPr>
      </p:pic>
      <p:sp>
        <p:nvSpPr>
          <p:cNvPr id="2" name="Title 1">
            <a:extLst>
              <a:ext uri="{FF2B5EF4-FFF2-40B4-BE49-F238E27FC236}">
                <a16:creationId xmlns:a16="http://schemas.microsoft.com/office/drawing/2014/main" xmlns="" id="{A0999896-CA95-41EA-B4DC-71AAD95380BE}"/>
              </a:ext>
            </a:extLst>
          </p:cNvPr>
          <p:cNvSpPr>
            <a:spLocks noGrp="1"/>
          </p:cNvSpPr>
          <p:nvPr>
            <p:ph type="title"/>
          </p:nvPr>
        </p:nvSpPr>
        <p:spPr/>
        <p:txBody>
          <a:bodyPr/>
          <a:lstStyle/>
          <a:p>
            <a:r>
              <a:rPr lang="en-US" dirty="0"/>
              <a:t>Parametric Study</a:t>
            </a:r>
            <a:endParaRPr lang="x-none" dirty="0"/>
          </a:p>
        </p:txBody>
      </p:sp>
      <p:sp>
        <p:nvSpPr>
          <p:cNvPr id="3" name="Date Placeholder 2">
            <a:extLst>
              <a:ext uri="{FF2B5EF4-FFF2-40B4-BE49-F238E27FC236}">
                <a16:creationId xmlns:a16="http://schemas.microsoft.com/office/drawing/2014/main" xmlns="" id="{B6DDBDE1-A037-4B70-AE90-E21F863FE0A9}"/>
              </a:ext>
            </a:extLst>
          </p:cNvPr>
          <p:cNvSpPr>
            <a:spLocks noGrp="1"/>
          </p:cNvSpPr>
          <p:nvPr>
            <p:ph type="dt" sz="half" idx="10"/>
          </p:nvPr>
        </p:nvSpPr>
        <p:spPr/>
        <p:txBody>
          <a:bodyPr/>
          <a:lstStyle/>
          <a:p>
            <a:fld id="{8BDBF7AE-3956-4F1B-A9B9-950DA9BCEC79}" type="datetime1">
              <a:rPr lang="de-DE" smtClean="0"/>
              <a:t>14.06.2021</a:t>
            </a:fld>
            <a:endParaRPr lang="de-DE"/>
          </a:p>
        </p:txBody>
      </p:sp>
      <p:sp>
        <p:nvSpPr>
          <p:cNvPr id="4" name="Slide Number Placeholder 3">
            <a:extLst>
              <a:ext uri="{FF2B5EF4-FFF2-40B4-BE49-F238E27FC236}">
                <a16:creationId xmlns:a16="http://schemas.microsoft.com/office/drawing/2014/main" xmlns="" id="{F83DEE63-2E38-44B8-A7ED-541AF37152AE}"/>
              </a:ext>
            </a:extLst>
          </p:cNvPr>
          <p:cNvSpPr>
            <a:spLocks noGrp="1"/>
          </p:cNvSpPr>
          <p:nvPr>
            <p:ph type="sldNum" sz="quarter" idx="11"/>
          </p:nvPr>
        </p:nvSpPr>
        <p:spPr/>
        <p:txBody>
          <a:bodyPr/>
          <a:lstStyle/>
          <a:p>
            <a:fld id="{FC702470-8AE9-4E48-9C5F-817F252A268D}" type="slidenum">
              <a:rPr lang="de-DE" smtClean="0"/>
              <a:pPr/>
              <a:t>24</a:t>
            </a:fld>
            <a:endParaRPr lang="de-DE"/>
          </a:p>
        </p:txBody>
      </p:sp>
      <p:sp>
        <p:nvSpPr>
          <p:cNvPr id="5" name="Footer Placeholder 4">
            <a:extLst>
              <a:ext uri="{FF2B5EF4-FFF2-40B4-BE49-F238E27FC236}">
                <a16:creationId xmlns:a16="http://schemas.microsoft.com/office/drawing/2014/main" xmlns="" id="{9AEC32E7-E289-430D-849C-84BD3236CF7E}"/>
              </a:ext>
            </a:extLst>
          </p:cNvPr>
          <p:cNvSpPr>
            <a:spLocks noGrp="1"/>
          </p:cNvSpPr>
          <p:nvPr>
            <p:ph type="ftr" sz="quarter" idx="12"/>
          </p:nvPr>
        </p:nvSpPr>
        <p:spPr/>
        <p:txBody>
          <a:bodyPr/>
          <a:lstStyle/>
          <a:p>
            <a:r>
              <a:rPr lang="de-DE" dirty="0"/>
              <a:t>Off-Design </a:t>
            </a:r>
            <a:r>
              <a:rPr lang="de-DE" dirty="0" err="1"/>
              <a:t>Calculation</a:t>
            </a:r>
            <a:r>
              <a:rPr lang="de-DE" dirty="0"/>
              <a:t> </a:t>
            </a:r>
            <a:r>
              <a:rPr lang="de-DE" dirty="0" err="1"/>
              <a:t>of</a:t>
            </a:r>
            <a:r>
              <a:rPr lang="de-DE" dirty="0"/>
              <a:t> a Series </a:t>
            </a:r>
            <a:r>
              <a:rPr lang="de-DE" dirty="0" err="1"/>
              <a:t>Electric</a:t>
            </a:r>
            <a:r>
              <a:rPr lang="de-DE" dirty="0"/>
              <a:t> System</a:t>
            </a:r>
          </a:p>
        </p:txBody>
      </p:sp>
      <p:sp>
        <p:nvSpPr>
          <p:cNvPr id="7" name="Freeform 16">
            <a:extLst>
              <a:ext uri="{FF2B5EF4-FFF2-40B4-BE49-F238E27FC236}">
                <a16:creationId xmlns:a16="http://schemas.microsoft.com/office/drawing/2014/main" xmlns="" id="{6FBE080B-631C-4E37-88C3-626BC2A3F617}"/>
              </a:ext>
            </a:extLst>
          </p:cNvPr>
          <p:cNvSpPr>
            <a:spLocks/>
          </p:cNvSpPr>
          <p:nvPr/>
        </p:nvSpPr>
        <p:spPr bwMode="auto">
          <a:xfrm rot="20239365">
            <a:off x="3883026" y="3443131"/>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 name="AutoShape 9">
            <a:extLst>
              <a:ext uri="{FF2B5EF4-FFF2-40B4-BE49-F238E27FC236}">
                <a16:creationId xmlns:a16="http://schemas.microsoft.com/office/drawing/2014/main" xmlns="" id="{A4D7748E-DFF3-42A6-927F-A2C47EF7815B}"/>
              </a:ext>
            </a:extLst>
          </p:cNvPr>
          <p:cNvSpPr>
            <a:spLocks noChangeArrowheads="1"/>
          </p:cNvSpPr>
          <p:nvPr/>
        </p:nvSpPr>
        <p:spPr bwMode="auto">
          <a:xfrm>
            <a:off x="471408" y="5286440"/>
            <a:ext cx="2274320" cy="289441"/>
          </a:xfrm>
          <a:prstGeom prst="wedgeRoundRectCallout">
            <a:avLst>
              <a:gd name="adj1" fmla="val 18353"/>
              <a:gd name="adj2" fmla="val -40505"/>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charset="0"/>
              </a:rPr>
              <a:t>Let us return to the input window.</a:t>
            </a:r>
          </a:p>
        </p:txBody>
      </p:sp>
      <p:sp>
        <p:nvSpPr>
          <p:cNvPr id="9" name="AutoShape 9">
            <a:extLst>
              <a:ext uri="{FF2B5EF4-FFF2-40B4-BE49-F238E27FC236}">
                <a16:creationId xmlns:a16="http://schemas.microsoft.com/office/drawing/2014/main" xmlns="" id="{F43E5D8E-D6AC-4699-9558-1C9926CB2E4A}"/>
              </a:ext>
            </a:extLst>
          </p:cNvPr>
          <p:cNvSpPr>
            <a:spLocks noChangeArrowheads="1"/>
          </p:cNvSpPr>
          <p:nvPr/>
        </p:nvSpPr>
        <p:spPr bwMode="auto">
          <a:xfrm>
            <a:off x="5753102" y="2264021"/>
            <a:ext cx="1771650" cy="1600438"/>
          </a:xfrm>
          <a:prstGeom prst="wedgeRoundRectCallout">
            <a:avLst>
              <a:gd name="adj1" fmla="val 39438"/>
              <a:gd name="adj2" fmla="val 63434"/>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charset="0"/>
              </a:rPr>
              <a:t>When the electric motor spool speed is modified, while power is approx. constant, the power coefficient </a:t>
            </a:r>
            <a:r>
              <a:rPr lang="en-US" sz="1100" dirty="0">
                <a:latin typeface="Arial" charset="0"/>
              </a:rPr>
              <a:t>and advance ratio of the propeller change accordingly.</a:t>
            </a:r>
          </a:p>
        </p:txBody>
      </p:sp>
    </p:spTree>
    <p:extLst>
      <p:ext uri="{BB962C8B-B14F-4D97-AF65-F5344CB8AC3E}">
        <p14:creationId xmlns:p14="http://schemas.microsoft.com/office/powerpoint/2010/main" val="640306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par>
                          <p:cTn id="11" fill="hold">
                            <p:stCondLst>
                              <p:cond delay="0"/>
                            </p:stCondLst>
                            <p:childTnLst>
                              <p:par>
                                <p:cTn id="12" presetID="0" presetClass="path" presetSubtype="0" accel="50000" decel="50000" fill="hold" grpId="0" nodeType="afterEffect">
                                  <p:stCondLst>
                                    <p:cond delay="0"/>
                                  </p:stCondLst>
                                  <p:childTnLst>
                                    <p:animMotion origin="layout" path="M 1.94444E-6 -1.11111E-6 L -0.17431 -0.27546 " pathEditMode="relative" rAng="0" ptsTypes="AA">
                                      <p:cBhvr>
                                        <p:cTn id="13" dur="2000" fill="hold"/>
                                        <p:tgtEl>
                                          <p:spTgt spid="7"/>
                                        </p:tgtEl>
                                        <p:attrNameLst>
                                          <p:attrName>ppt_x</p:attrName>
                                          <p:attrName>ppt_y</p:attrName>
                                        </p:attrNameLst>
                                      </p:cBhvr>
                                      <p:rCtr x="-8715" y="-1377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xmlns="" id="{03BE81FC-F174-45D1-B9F0-24300B853803}"/>
              </a:ext>
            </a:extLst>
          </p:cNvPr>
          <p:cNvPicPr>
            <a:picLocks noChangeAspect="1"/>
          </p:cNvPicPr>
          <p:nvPr/>
        </p:nvPicPr>
        <p:blipFill>
          <a:blip r:embed="rId2"/>
          <a:stretch>
            <a:fillRect/>
          </a:stretch>
        </p:blipFill>
        <p:spPr>
          <a:xfrm>
            <a:off x="2172735" y="1257904"/>
            <a:ext cx="6546029" cy="4935497"/>
          </a:xfrm>
          <a:prstGeom prst="rect">
            <a:avLst/>
          </a:prstGeom>
          <a:ln>
            <a:noFill/>
          </a:ln>
          <a:effectLst>
            <a:outerShdw blurRad="190500" algn="tl" rotWithShape="0">
              <a:srgbClr val="000000">
                <a:alpha val="70000"/>
              </a:srgbClr>
            </a:outerShdw>
          </a:effectLst>
        </p:spPr>
      </p:pic>
      <p:sp>
        <p:nvSpPr>
          <p:cNvPr id="2" name="Title 1">
            <a:extLst>
              <a:ext uri="{FF2B5EF4-FFF2-40B4-BE49-F238E27FC236}">
                <a16:creationId xmlns:a16="http://schemas.microsoft.com/office/drawing/2014/main" xmlns="" id="{A0999896-CA95-41EA-B4DC-71AAD95380BE}"/>
              </a:ext>
            </a:extLst>
          </p:cNvPr>
          <p:cNvSpPr>
            <a:spLocks noGrp="1"/>
          </p:cNvSpPr>
          <p:nvPr>
            <p:ph type="title"/>
          </p:nvPr>
        </p:nvSpPr>
        <p:spPr/>
        <p:txBody>
          <a:bodyPr/>
          <a:lstStyle/>
          <a:p>
            <a:r>
              <a:rPr lang="en-US" dirty="0"/>
              <a:t>Parametric Study</a:t>
            </a:r>
            <a:endParaRPr lang="x-none" dirty="0"/>
          </a:p>
        </p:txBody>
      </p:sp>
      <p:sp>
        <p:nvSpPr>
          <p:cNvPr id="3" name="Date Placeholder 2">
            <a:extLst>
              <a:ext uri="{FF2B5EF4-FFF2-40B4-BE49-F238E27FC236}">
                <a16:creationId xmlns:a16="http://schemas.microsoft.com/office/drawing/2014/main" xmlns="" id="{B6DDBDE1-A037-4B70-AE90-E21F863FE0A9}"/>
              </a:ext>
            </a:extLst>
          </p:cNvPr>
          <p:cNvSpPr>
            <a:spLocks noGrp="1"/>
          </p:cNvSpPr>
          <p:nvPr>
            <p:ph type="dt" sz="half" idx="10"/>
          </p:nvPr>
        </p:nvSpPr>
        <p:spPr/>
        <p:txBody>
          <a:bodyPr/>
          <a:lstStyle/>
          <a:p>
            <a:fld id="{8BDBF7AE-3956-4F1B-A9B9-950DA9BCEC79}" type="datetime1">
              <a:rPr lang="de-DE" smtClean="0"/>
              <a:t>14.06.2021</a:t>
            </a:fld>
            <a:endParaRPr lang="de-DE"/>
          </a:p>
        </p:txBody>
      </p:sp>
      <p:sp>
        <p:nvSpPr>
          <p:cNvPr id="4" name="Slide Number Placeholder 3">
            <a:extLst>
              <a:ext uri="{FF2B5EF4-FFF2-40B4-BE49-F238E27FC236}">
                <a16:creationId xmlns:a16="http://schemas.microsoft.com/office/drawing/2014/main" xmlns="" id="{F83DEE63-2E38-44B8-A7ED-541AF37152AE}"/>
              </a:ext>
            </a:extLst>
          </p:cNvPr>
          <p:cNvSpPr>
            <a:spLocks noGrp="1"/>
          </p:cNvSpPr>
          <p:nvPr>
            <p:ph type="sldNum" sz="quarter" idx="11"/>
          </p:nvPr>
        </p:nvSpPr>
        <p:spPr/>
        <p:txBody>
          <a:bodyPr/>
          <a:lstStyle/>
          <a:p>
            <a:fld id="{FC702470-8AE9-4E48-9C5F-817F252A268D}" type="slidenum">
              <a:rPr lang="de-DE" smtClean="0"/>
              <a:pPr/>
              <a:t>25</a:t>
            </a:fld>
            <a:endParaRPr lang="de-DE"/>
          </a:p>
        </p:txBody>
      </p:sp>
      <p:sp>
        <p:nvSpPr>
          <p:cNvPr id="5" name="Footer Placeholder 4">
            <a:extLst>
              <a:ext uri="{FF2B5EF4-FFF2-40B4-BE49-F238E27FC236}">
                <a16:creationId xmlns:a16="http://schemas.microsoft.com/office/drawing/2014/main" xmlns="" id="{9AEC32E7-E289-430D-849C-84BD3236CF7E}"/>
              </a:ext>
            </a:extLst>
          </p:cNvPr>
          <p:cNvSpPr>
            <a:spLocks noGrp="1"/>
          </p:cNvSpPr>
          <p:nvPr>
            <p:ph type="ftr" sz="quarter" idx="12"/>
          </p:nvPr>
        </p:nvSpPr>
        <p:spPr/>
        <p:txBody>
          <a:bodyPr/>
          <a:lstStyle/>
          <a:p>
            <a:r>
              <a:rPr lang="de-DE" dirty="0"/>
              <a:t>Off-Design </a:t>
            </a:r>
            <a:r>
              <a:rPr lang="de-DE" dirty="0" err="1"/>
              <a:t>Calculation</a:t>
            </a:r>
            <a:r>
              <a:rPr lang="de-DE" dirty="0"/>
              <a:t> </a:t>
            </a:r>
            <a:r>
              <a:rPr lang="de-DE" dirty="0" err="1"/>
              <a:t>of</a:t>
            </a:r>
            <a:r>
              <a:rPr lang="de-DE" dirty="0"/>
              <a:t> a Series </a:t>
            </a:r>
            <a:r>
              <a:rPr lang="de-DE" dirty="0" err="1"/>
              <a:t>Electric</a:t>
            </a:r>
            <a:r>
              <a:rPr lang="de-DE" dirty="0"/>
              <a:t> System</a:t>
            </a:r>
          </a:p>
        </p:txBody>
      </p:sp>
      <p:sp>
        <p:nvSpPr>
          <p:cNvPr id="19" name="Freeform 16">
            <a:extLst>
              <a:ext uri="{FF2B5EF4-FFF2-40B4-BE49-F238E27FC236}">
                <a16:creationId xmlns:a16="http://schemas.microsoft.com/office/drawing/2014/main" xmlns="" id="{2A839C97-AF28-4E56-97D4-5D958D5DD1DC}"/>
              </a:ext>
            </a:extLst>
          </p:cNvPr>
          <p:cNvSpPr>
            <a:spLocks/>
          </p:cNvSpPr>
          <p:nvPr/>
        </p:nvSpPr>
        <p:spPr bwMode="auto">
          <a:xfrm rot="20239365">
            <a:off x="3883026" y="3443131"/>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 name="AutoShape 7">
            <a:extLst>
              <a:ext uri="{FF2B5EF4-FFF2-40B4-BE49-F238E27FC236}">
                <a16:creationId xmlns:a16="http://schemas.microsoft.com/office/drawing/2014/main" xmlns="" id="{D3830E1F-BC27-40D6-9934-C0CBF5EA681C}"/>
              </a:ext>
            </a:extLst>
          </p:cNvPr>
          <p:cNvSpPr>
            <a:spLocks noChangeArrowheads="1"/>
          </p:cNvSpPr>
          <p:nvPr/>
        </p:nvSpPr>
        <p:spPr bwMode="auto">
          <a:xfrm flipH="1">
            <a:off x="87967" y="1755427"/>
            <a:ext cx="1936140" cy="476726"/>
          </a:xfrm>
          <a:prstGeom prst="wedgeRoundRectCallout">
            <a:avLst>
              <a:gd name="adj1" fmla="val -66586"/>
              <a:gd name="adj2" fmla="val -43803"/>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defRPr/>
            </a:pPr>
            <a:r>
              <a:rPr lang="en-US" sz="1100" dirty="0">
                <a:latin typeface="Arial" charset="0"/>
              </a:rPr>
              <a:t>Click to start another </a:t>
            </a:r>
            <a:r>
              <a:rPr lang="en-US" sz="1100" b="1" dirty="0">
                <a:latin typeface="Arial" charset="0"/>
              </a:rPr>
              <a:t>Parametric Study.</a:t>
            </a:r>
          </a:p>
        </p:txBody>
      </p:sp>
      <p:sp>
        <p:nvSpPr>
          <p:cNvPr id="12" name="Abgerundetes Rechteck 8">
            <a:extLst>
              <a:ext uri="{FF2B5EF4-FFF2-40B4-BE49-F238E27FC236}">
                <a16:creationId xmlns:a16="http://schemas.microsoft.com/office/drawing/2014/main" xmlns="" id="{E13A1091-33F7-4DDA-A085-89BB7CA05A40}"/>
              </a:ext>
            </a:extLst>
          </p:cNvPr>
          <p:cNvSpPr/>
          <p:nvPr/>
        </p:nvSpPr>
        <p:spPr>
          <a:xfrm>
            <a:off x="87967" y="2485553"/>
            <a:ext cx="1936140" cy="1413153"/>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How does changing the electric power offtake affect the electric propulsion system performance? Let us conduct another parametric study.</a:t>
            </a:r>
            <a:endParaRPr lang="en-US" sz="1100" dirty="0">
              <a:latin typeface="Arial" pitchFamily="34" charset="0"/>
              <a:cs typeface="Arial" pitchFamily="34" charset="0"/>
            </a:endParaRPr>
          </a:p>
        </p:txBody>
      </p:sp>
    </p:spTree>
    <p:extLst>
      <p:ext uri="{BB962C8B-B14F-4D97-AF65-F5344CB8AC3E}">
        <p14:creationId xmlns:p14="http://schemas.microsoft.com/office/powerpoint/2010/main" val="3561176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par>
                          <p:cTn id="7" fill="hold">
                            <p:stCondLst>
                              <p:cond delay="0"/>
                            </p:stCondLst>
                            <p:childTnLst>
                              <p:par>
                                <p:cTn id="8" presetID="0" presetClass="path" presetSubtype="0" accel="50000" decel="50000" fill="hold" grpId="0" nodeType="afterEffect">
                                  <p:stCondLst>
                                    <p:cond delay="0"/>
                                  </p:stCondLst>
                                  <p:childTnLst>
                                    <p:animMotion origin="layout" path="M 1.94444E-6 -1.11111E-6 L -0.0809 -0.24028 " pathEditMode="relative" rAng="0" ptsTypes="AA">
                                      <p:cBhvr>
                                        <p:cTn id="9" dur="2000" fill="hold"/>
                                        <p:tgtEl>
                                          <p:spTgt spid="19"/>
                                        </p:tgtEl>
                                        <p:attrNameLst>
                                          <p:attrName>ppt_x</p:attrName>
                                          <p:attrName>ppt_y</p:attrName>
                                        </p:attrNameLst>
                                      </p:cBhvr>
                                      <p:rCtr x="-4045" y="-12014"/>
                                    </p:animMotion>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1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xmlns="" id="{BB7B06F3-49F6-4BCC-BD8C-3008256F895B}"/>
              </a:ext>
            </a:extLst>
          </p:cNvPr>
          <p:cNvPicPr>
            <a:picLocks noChangeAspect="1"/>
          </p:cNvPicPr>
          <p:nvPr/>
        </p:nvPicPr>
        <p:blipFill>
          <a:blip r:embed="rId2"/>
          <a:stretch>
            <a:fillRect/>
          </a:stretch>
        </p:blipFill>
        <p:spPr>
          <a:xfrm>
            <a:off x="2172332" y="1252105"/>
            <a:ext cx="5628951" cy="4941656"/>
          </a:xfrm>
          <a:prstGeom prst="rect">
            <a:avLst/>
          </a:prstGeom>
          <a:ln>
            <a:noFill/>
          </a:ln>
          <a:effectLst>
            <a:outerShdw blurRad="190500" algn="tl" rotWithShape="0">
              <a:srgbClr val="000000">
                <a:alpha val="70000"/>
              </a:srgbClr>
            </a:outerShdw>
          </a:effectLst>
        </p:spPr>
      </p:pic>
      <p:pic>
        <p:nvPicPr>
          <p:cNvPr id="7" name="Picture 6">
            <a:extLst>
              <a:ext uri="{FF2B5EF4-FFF2-40B4-BE49-F238E27FC236}">
                <a16:creationId xmlns:a16="http://schemas.microsoft.com/office/drawing/2014/main" xmlns="" id="{725928D1-A8C2-409A-AC3A-9F657E3076C7}"/>
              </a:ext>
            </a:extLst>
          </p:cNvPr>
          <p:cNvPicPr>
            <a:picLocks noChangeAspect="1"/>
          </p:cNvPicPr>
          <p:nvPr/>
        </p:nvPicPr>
        <p:blipFill>
          <a:blip r:embed="rId3"/>
          <a:stretch>
            <a:fillRect/>
          </a:stretch>
        </p:blipFill>
        <p:spPr>
          <a:xfrm>
            <a:off x="2171926" y="1252105"/>
            <a:ext cx="5628952" cy="4941656"/>
          </a:xfrm>
          <a:prstGeom prst="rect">
            <a:avLst/>
          </a:prstGeom>
        </p:spPr>
      </p:pic>
      <p:sp>
        <p:nvSpPr>
          <p:cNvPr id="17" name="AutoShape 9">
            <a:extLst>
              <a:ext uri="{FF2B5EF4-FFF2-40B4-BE49-F238E27FC236}">
                <a16:creationId xmlns:a16="http://schemas.microsoft.com/office/drawing/2014/main" xmlns="" id="{0A0F12C9-FFE5-4F31-B5CA-8D1DF3A9092D}"/>
              </a:ext>
            </a:extLst>
          </p:cNvPr>
          <p:cNvSpPr>
            <a:spLocks noChangeArrowheads="1"/>
          </p:cNvSpPr>
          <p:nvPr/>
        </p:nvSpPr>
        <p:spPr bwMode="auto">
          <a:xfrm>
            <a:off x="87967" y="1587734"/>
            <a:ext cx="1922710" cy="476726"/>
          </a:xfrm>
          <a:prstGeom prst="wedgeRoundRectCallout">
            <a:avLst>
              <a:gd name="adj1" fmla="val 62139"/>
              <a:gd name="adj2" fmla="val -9728"/>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charset="0"/>
              </a:rPr>
              <a:t>Click to start the parametric study.</a:t>
            </a:r>
          </a:p>
        </p:txBody>
      </p:sp>
      <p:sp>
        <p:nvSpPr>
          <p:cNvPr id="2" name="Title 1">
            <a:extLst>
              <a:ext uri="{FF2B5EF4-FFF2-40B4-BE49-F238E27FC236}">
                <a16:creationId xmlns:a16="http://schemas.microsoft.com/office/drawing/2014/main" xmlns="" id="{A0999896-CA95-41EA-B4DC-71AAD95380BE}"/>
              </a:ext>
            </a:extLst>
          </p:cNvPr>
          <p:cNvSpPr>
            <a:spLocks noGrp="1"/>
          </p:cNvSpPr>
          <p:nvPr>
            <p:ph type="title"/>
          </p:nvPr>
        </p:nvSpPr>
        <p:spPr/>
        <p:txBody>
          <a:bodyPr/>
          <a:lstStyle/>
          <a:p>
            <a:r>
              <a:rPr lang="en-US" dirty="0"/>
              <a:t>Parametric Study</a:t>
            </a:r>
            <a:endParaRPr lang="x-none" dirty="0"/>
          </a:p>
        </p:txBody>
      </p:sp>
      <p:sp>
        <p:nvSpPr>
          <p:cNvPr id="3" name="Date Placeholder 2">
            <a:extLst>
              <a:ext uri="{FF2B5EF4-FFF2-40B4-BE49-F238E27FC236}">
                <a16:creationId xmlns:a16="http://schemas.microsoft.com/office/drawing/2014/main" xmlns="" id="{B6DDBDE1-A037-4B70-AE90-E21F863FE0A9}"/>
              </a:ext>
            </a:extLst>
          </p:cNvPr>
          <p:cNvSpPr>
            <a:spLocks noGrp="1"/>
          </p:cNvSpPr>
          <p:nvPr>
            <p:ph type="dt" sz="half" idx="10"/>
          </p:nvPr>
        </p:nvSpPr>
        <p:spPr/>
        <p:txBody>
          <a:bodyPr/>
          <a:lstStyle/>
          <a:p>
            <a:fld id="{8BDBF7AE-3956-4F1B-A9B9-950DA9BCEC79}" type="datetime1">
              <a:rPr lang="de-DE" smtClean="0"/>
              <a:t>14.06.2021</a:t>
            </a:fld>
            <a:endParaRPr lang="de-DE"/>
          </a:p>
        </p:txBody>
      </p:sp>
      <p:sp>
        <p:nvSpPr>
          <p:cNvPr id="4" name="Slide Number Placeholder 3">
            <a:extLst>
              <a:ext uri="{FF2B5EF4-FFF2-40B4-BE49-F238E27FC236}">
                <a16:creationId xmlns:a16="http://schemas.microsoft.com/office/drawing/2014/main" xmlns="" id="{F83DEE63-2E38-44B8-A7ED-541AF37152AE}"/>
              </a:ext>
            </a:extLst>
          </p:cNvPr>
          <p:cNvSpPr>
            <a:spLocks noGrp="1"/>
          </p:cNvSpPr>
          <p:nvPr>
            <p:ph type="sldNum" sz="quarter" idx="11"/>
          </p:nvPr>
        </p:nvSpPr>
        <p:spPr/>
        <p:txBody>
          <a:bodyPr/>
          <a:lstStyle/>
          <a:p>
            <a:fld id="{FC702470-8AE9-4E48-9C5F-817F252A268D}" type="slidenum">
              <a:rPr lang="de-DE" smtClean="0"/>
              <a:pPr/>
              <a:t>26</a:t>
            </a:fld>
            <a:endParaRPr lang="de-DE"/>
          </a:p>
        </p:txBody>
      </p:sp>
      <p:sp>
        <p:nvSpPr>
          <p:cNvPr id="5" name="Footer Placeholder 4">
            <a:extLst>
              <a:ext uri="{FF2B5EF4-FFF2-40B4-BE49-F238E27FC236}">
                <a16:creationId xmlns:a16="http://schemas.microsoft.com/office/drawing/2014/main" xmlns="" id="{9AEC32E7-E289-430D-849C-84BD3236CF7E}"/>
              </a:ext>
            </a:extLst>
          </p:cNvPr>
          <p:cNvSpPr>
            <a:spLocks noGrp="1"/>
          </p:cNvSpPr>
          <p:nvPr>
            <p:ph type="ftr" sz="quarter" idx="12"/>
          </p:nvPr>
        </p:nvSpPr>
        <p:spPr/>
        <p:txBody>
          <a:bodyPr/>
          <a:lstStyle/>
          <a:p>
            <a:r>
              <a:rPr lang="de-DE" dirty="0"/>
              <a:t>Off-Design </a:t>
            </a:r>
            <a:r>
              <a:rPr lang="de-DE" dirty="0" err="1"/>
              <a:t>Calculation</a:t>
            </a:r>
            <a:r>
              <a:rPr lang="de-DE" dirty="0"/>
              <a:t> </a:t>
            </a:r>
            <a:r>
              <a:rPr lang="de-DE" dirty="0" err="1"/>
              <a:t>of</a:t>
            </a:r>
            <a:r>
              <a:rPr lang="de-DE" dirty="0"/>
              <a:t> a Series </a:t>
            </a:r>
            <a:r>
              <a:rPr lang="de-DE" dirty="0" err="1"/>
              <a:t>Electric</a:t>
            </a:r>
            <a:r>
              <a:rPr lang="de-DE" dirty="0"/>
              <a:t> System</a:t>
            </a:r>
          </a:p>
        </p:txBody>
      </p:sp>
      <p:sp>
        <p:nvSpPr>
          <p:cNvPr id="14" name="AutoShape 9">
            <a:extLst>
              <a:ext uri="{FF2B5EF4-FFF2-40B4-BE49-F238E27FC236}">
                <a16:creationId xmlns:a16="http://schemas.microsoft.com/office/drawing/2014/main" xmlns="" id="{928DE06C-1243-4A41-BFAC-50123509E099}"/>
              </a:ext>
            </a:extLst>
          </p:cNvPr>
          <p:cNvSpPr>
            <a:spLocks noChangeArrowheads="1"/>
          </p:cNvSpPr>
          <p:nvPr/>
        </p:nvSpPr>
        <p:spPr bwMode="auto">
          <a:xfrm>
            <a:off x="5323074" y="3861509"/>
            <a:ext cx="1771650" cy="476726"/>
          </a:xfrm>
          <a:prstGeom prst="wedgeRoundRectCallout">
            <a:avLst>
              <a:gd name="adj1" fmla="val 25990"/>
              <a:gd name="adj2" fmla="val -121185"/>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charset="0"/>
              </a:rPr>
              <a:t>Use these input values for the parametric study.</a:t>
            </a:r>
          </a:p>
        </p:txBody>
      </p:sp>
      <p:sp>
        <p:nvSpPr>
          <p:cNvPr id="15" name="Ellipse 7">
            <a:extLst>
              <a:ext uri="{FF2B5EF4-FFF2-40B4-BE49-F238E27FC236}">
                <a16:creationId xmlns:a16="http://schemas.microsoft.com/office/drawing/2014/main" xmlns="" id="{51E691C2-1F95-42FB-AEA9-F5F29C20CD1F}"/>
              </a:ext>
            </a:extLst>
          </p:cNvPr>
          <p:cNvSpPr/>
          <p:nvPr/>
        </p:nvSpPr>
        <p:spPr>
          <a:xfrm>
            <a:off x="6353174" y="2006340"/>
            <a:ext cx="811197" cy="1360208"/>
          </a:xfrm>
          <a:prstGeom prst="ellipse">
            <a:avLst/>
          </a:prstGeom>
          <a:noFill/>
          <a:ln>
            <a:solidFill>
              <a:srgbClr val="0000F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AutoShape 9">
            <a:extLst>
              <a:ext uri="{FF2B5EF4-FFF2-40B4-BE49-F238E27FC236}">
                <a16:creationId xmlns:a16="http://schemas.microsoft.com/office/drawing/2014/main" xmlns="" id="{887F5DC4-31D8-4D92-A84F-872623C30260}"/>
              </a:ext>
            </a:extLst>
          </p:cNvPr>
          <p:cNvSpPr>
            <a:spLocks noChangeArrowheads="1"/>
          </p:cNvSpPr>
          <p:nvPr/>
        </p:nvSpPr>
        <p:spPr bwMode="auto">
          <a:xfrm>
            <a:off x="1049322" y="3283781"/>
            <a:ext cx="2270426" cy="476726"/>
          </a:xfrm>
          <a:prstGeom prst="wedgeRoundRectCallout">
            <a:avLst>
              <a:gd name="adj1" fmla="val 55059"/>
              <a:gd name="adj2" fmla="val -74145"/>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charset="0"/>
              </a:rPr>
              <a:t>Employ </a:t>
            </a:r>
            <a:r>
              <a:rPr lang="en-US" sz="1100" i="1" dirty="0">
                <a:latin typeface="Arial" charset="0"/>
              </a:rPr>
              <a:t>Elec. PT Spool PWX </a:t>
            </a:r>
            <a:r>
              <a:rPr lang="en-US" sz="1100" dirty="0">
                <a:latin typeface="Arial" charset="0"/>
              </a:rPr>
              <a:t>as parameter for this study.</a:t>
            </a:r>
          </a:p>
        </p:txBody>
      </p:sp>
      <p:sp>
        <p:nvSpPr>
          <p:cNvPr id="18" name="Freeform 16">
            <a:extLst>
              <a:ext uri="{FF2B5EF4-FFF2-40B4-BE49-F238E27FC236}">
                <a16:creationId xmlns:a16="http://schemas.microsoft.com/office/drawing/2014/main" xmlns="" id="{1DBA6C54-9D69-4C49-B6E9-BCA6F79063D8}"/>
              </a:ext>
            </a:extLst>
          </p:cNvPr>
          <p:cNvSpPr>
            <a:spLocks/>
          </p:cNvSpPr>
          <p:nvPr/>
        </p:nvSpPr>
        <p:spPr bwMode="auto">
          <a:xfrm rot="20239365">
            <a:off x="3883026" y="3443131"/>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2607707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par>
                          <p:cTn id="19" fill="hold">
                            <p:stCondLst>
                              <p:cond delay="0"/>
                            </p:stCondLst>
                            <p:childTnLst>
                              <p:par>
                                <p:cTn id="20" presetID="0" presetClass="path" presetSubtype="0" accel="50000" decel="50000" fill="hold" grpId="0" nodeType="afterEffect">
                                  <p:stCondLst>
                                    <p:cond delay="0"/>
                                  </p:stCondLst>
                                  <p:childTnLst>
                                    <p:animMotion origin="layout" path="M 1.94444E-6 -1.11111E-6 L -0.12952 -0.23148 " pathEditMode="relative" rAng="0" ptsTypes="AA">
                                      <p:cBhvr>
                                        <p:cTn id="21" dur="2000" fill="hold"/>
                                        <p:tgtEl>
                                          <p:spTgt spid="18"/>
                                        </p:tgtEl>
                                        <p:attrNameLst>
                                          <p:attrName>ppt_x</p:attrName>
                                          <p:attrName>ppt_y</p:attrName>
                                        </p:attrNameLst>
                                      </p:cBhvr>
                                      <p:rCtr x="-6476" y="-1157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4" grpId="0" animBg="1"/>
      <p:bldP spid="15" grpId="0" animBg="1"/>
      <p:bldP spid="18" grpId="0" animBg="1"/>
      <p:bldP spid="18"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A675AD3D-9690-48C7-9574-A00AF3819843}"/>
              </a:ext>
            </a:extLst>
          </p:cNvPr>
          <p:cNvPicPr>
            <a:picLocks noChangeAspect="1"/>
          </p:cNvPicPr>
          <p:nvPr/>
        </p:nvPicPr>
        <p:blipFill>
          <a:blip r:embed="rId2"/>
          <a:stretch>
            <a:fillRect/>
          </a:stretch>
        </p:blipFill>
        <p:spPr>
          <a:xfrm>
            <a:off x="2170122" y="1252105"/>
            <a:ext cx="6553723" cy="4941299"/>
          </a:xfrm>
          <a:prstGeom prst="rect">
            <a:avLst/>
          </a:prstGeom>
          <a:ln>
            <a:noFill/>
          </a:ln>
          <a:effectLst>
            <a:outerShdw blurRad="190500" algn="tl" rotWithShape="0">
              <a:srgbClr val="000000">
                <a:alpha val="70000"/>
              </a:srgbClr>
            </a:outerShdw>
          </a:effectLst>
        </p:spPr>
      </p:pic>
      <p:sp>
        <p:nvSpPr>
          <p:cNvPr id="2" name="Title 1">
            <a:extLst>
              <a:ext uri="{FF2B5EF4-FFF2-40B4-BE49-F238E27FC236}">
                <a16:creationId xmlns:a16="http://schemas.microsoft.com/office/drawing/2014/main" xmlns="" id="{A0999896-CA95-41EA-B4DC-71AAD95380BE}"/>
              </a:ext>
            </a:extLst>
          </p:cNvPr>
          <p:cNvSpPr>
            <a:spLocks noGrp="1"/>
          </p:cNvSpPr>
          <p:nvPr>
            <p:ph type="title"/>
          </p:nvPr>
        </p:nvSpPr>
        <p:spPr/>
        <p:txBody>
          <a:bodyPr/>
          <a:lstStyle/>
          <a:p>
            <a:r>
              <a:rPr lang="en-US" dirty="0"/>
              <a:t>Parametric Study</a:t>
            </a:r>
            <a:endParaRPr lang="x-none" dirty="0"/>
          </a:p>
        </p:txBody>
      </p:sp>
      <p:sp>
        <p:nvSpPr>
          <p:cNvPr id="3" name="Date Placeholder 2">
            <a:extLst>
              <a:ext uri="{FF2B5EF4-FFF2-40B4-BE49-F238E27FC236}">
                <a16:creationId xmlns:a16="http://schemas.microsoft.com/office/drawing/2014/main" xmlns="" id="{B6DDBDE1-A037-4B70-AE90-E21F863FE0A9}"/>
              </a:ext>
            </a:extLst>
          </p:cNvPr>
          <p:cNvSpPr>
            <a:spLocks noGrp="1"/>
          </p:cNvSpPr>
          <p:nvPr>
            <p:ph type="dt" sz="half" idx="10"/>
          </p:nvPr>
        </p:nvSpPr>
        <p:spPr/>
        <p:txBody>
          <a:bodyPr/>
          <a:lstStyle/>
          <a:p>
            <a:fld id="{8BDBF7AE-3956-4F1B-A9B9-950DA9BCEC79}" type="datetime1">
              <a:rPr lang="de-DE" smtClean="0"/>
              <a:t>14.06.2021</a:t>
            </a:fld>
            <a:endParaRPr lang="de-DE"/>
          </a:p>
        </p:txBody>
      </p:sp>
      <p:sp>
        <p:nvSpPr>
          <p:cNvPr id="4" name="Slide Number Placeholder 3">
            <a:extLst>
              <a:ext uri="{FF2B5EF4-FFF2-40B4-BE49-F238E27FC236}">
                <a16:creationId xmlns:a16="http://schemas.microsoft.com/office/drawing/2014/main" xmlns="" id="{F83DEE63-2E38-44B8-A7ED-541AF37152AE}"/>
              </a:ext>
            </a:extLst>
          </p:cNvPr>
          <p:cNvSpPr>
            <a:spLocks noGrp="1"/>
          </p:cNvSpPr>
          <p:nvPr>
            <p:ph type="sldNum" sz="quarter" idx="11"/>
          </p:nvPr>
        </p:nvSpPr>
        <p:spPr/>
        <p:txBody>
          <a:bodyPr/>
          <a:lstStyle/>
          <a:p>
            <a:fld id="{FC702470-8AE9-4E48-9C5F-817F252A268D}" type="slidenum">
              <a:rPr lang="de-DE" smtClean="0"/>
              <a:pPr/>
              <a:t>27</a:t>
            </a:fld>
            <a:endParaRPr lang="de-DE"/>
          </a:p>
        </p:txBody>
      </p:sp>
      <p:sp>
        <p:nvSpPr>
          <p:cNvPr id="5" name="Footer Placeholder 4">
            <a:extLst>
              <a:ext uri="{FF2B5EF4-FFF2-40B4-BE49-F238E27FC236}">
                <a16:creationId xmlns:a16="http://schemas.microsoft.com/office/drawing/2014/main" xmlns="" id="{9AEC32E7-E289-430D-849C-84BD3236CF7E}"/>
              </a:ext>
            </a:extLst>
          </p:cNvPr>
          <p:cNvSpPr>
            <a:spLocks noGrp="1"/>
          </p:cNvSpPr>
          <p:nvPr>
            <p:ph type="ftr" sz="quarter" idx="12"/>
          </p:nvPr>
        </p:nvSpPr>
        <p:spPr/>
        <p:txBody>
          <a:bodyPr/>
          <a:lstStyle/>
          <a:p>
            <a:r>
              <a:rPr lang="de-DE" dirty="0"/>
              <a:t>Off-Design </a:t>
            </a:r>
            <a:r>
              <a:rPr lang="de-DE" dirty="0" err="1"/>
              <a:t>Calculation</a:t>
            </a:r>
            <a:r>
              <a:rPr lang="de-DE" dirty="0"/>
              <a:t> </a:t>
            </a:r>
            <a:r>
              <a:rPr lang="de-DE" dirty="0" err="1"/>
              <a:t>of</a:t>
            </a:r>
            <a:r>
              <a:rPr lang="de-DE" dirty="0"/>
              <a:t> a Series </a:t>
            </a:r>
            <a:r>
              <a:rPr lang="de-DE" dirty="0" err="1"/>
              <a:t>Electric</a:t>
            </a:r>
            <a:r>
              <a:rPr lang="de-DE" dirty="0"/>
              <a:t> System</a:t>
            </a:r>
          </a:p>
        </p:txBody>
      </p:sp>
      <p:sp>
        <p:nvSpPr>
          <p:cNvPr id="12" name="AutoShape 9">
            <a:extLst>
              <a:ext uri="{FF2B5EF4-FFF2-40B4-BE49-F238E27FC236}">
                <a16:creationId xmlns:a16="http://schemas.microsoft.com/office/drawing/2014/main" xmlns="" id="{00CE195F-51AD-4237-8602-CA7FDF467EF4}"/>
              </a:ext>
            </a:extLst>
          </p:cNvPr>
          <p:cNvSpPr>
            <a:spLocks noChangeArrowheads="1"/>
          </p:cNvSpPr>
          <p:nvPr/>
        </p:nvSpPr>
        <p:spPr bwMode="auto">
          <a:xfrm>
            <a:off x="5430018" y="2079784"/>
            <a:ext cx="2598738" cy="664012"/>
          </a:xfrm>
          <a:prstGeom prst="wedgeRoundRectCallout">
            <a:avLst>
              <a:gd name="adj1" fmla="val -33667"/>
              <a:gd name="adj2" fmla="val -91613"/>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charset="0"/>
              </a:rPr>
              <a:t>Click on </a:t>
            </a:r>
            <a:r>
              <a:rPr lang="en-US" sz="1100" b="1" dirty="0">
                <a:latin typeface="Arial" charset="0"/>
              </a:rPr>
              <a:t>Electric Propulsion System </a:t>
            </a:r>
            <a:r>
              <a:rPr lang="en-US" sz="1100" dirty="0">
                <a:latin typeface="Arial" charset="0"/>
              </a:rPr>
              <a:t>to have a look at the electric component maps.</a:t>
            </a:r>
          </a:p>
        </p:txBody>
      </p:sp>
      <p:sp>
        <p:nvSpPr>
          <p:cNvPr id="13" name="Freeform 16">
            <a:extLst>
              <a:ext uri="{FF2B5EF4-FFF2-40B4-BE49-F238E27FC236}">
                <a16:creationId xmlns:a16="http://schemas.microsoft.com/office/drawing/2014/main" xmlns="" id="{49E21845-4BB1-476F-B674-19D9132B546F}"/>
              </a:ext>
            </a:extLst>
          </p:cNvPr>
          <p:cNvSpPr>
            <a:spLocks/>
          </p:cNvSpPr>
          <p:nvPr/>
        </p:nvSpPr>
        <p:spPr bwMode="auto">
          <a:xfrm rot="20239365">
            <a:off x="4236525" y="3691195"/>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968357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par>
                          <p:cTn id="7" fill="hold">
                            <p:stCondLst>
                              <p:cond delay="0"/>
                            </p:stCondLst>
                            <p:childTnLst>
                              <p:par>
                                <p:cTn id="8" presetID="0" presetClass="path" presetSubtype="0" accel="50000" decel="50000" fill="hold" grpId="0" nodeType="afterEffect">
                                  <p:stCondLst>
                                    <p:cond delay="0"/>
                                  </p:stCondLst>
                                  <p:childTnLst>
                                    <p:animMotion origin="layout" path="M -0.00225 0.00371 L 0.13438 -0.28403 " pathEditMode="relative" rAng="0" ptsTypes="AA">
                                      <p:cBhvr>
                                        <p:cTn id="9" dur="2000" fill="hold"/>
                                        <p:tgtEl>
                                          <p:spTgt spid="13"/>
                                        </p:tgtEl>
                                        <p:attrNameLst>
                                          <p:attrName>ppt_x</p:attrName>
                                          <p:attrName>ppt_y</p:attrName>
                                        </p:attrNameLst>
                                      </p:cBhvr>
                                      <p:rCtr x="6823" y="-1439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xmlns="" id="{4049F074-E219-4B7E-8882-6E227D173152}"/>
              </a:ext>
            </a:extLst>
          </p:cNvPr>
          <p:cNvPicPr>
            <a:picLocks noChangeAspect="1"/>
          </p:cNvPicPr>
          <p:nvPr/>
        </p:nvPicPr>
        <p:blipFill>
          <a:blip r:embed="rId2"/>
          <a:stretch>
            <a:fillRect/>
          </a:stretch>
        </p:blipFill>
        <p:spPr>
          <a:xfrm>
            <a:off x="2166761" y="1252104"/>
            <a:ext cx="6553721" cy="4941297"/>
          </a:xfrm>
          <a:prstGeom prst="rect">
            <a:avLst/>
          </a:prstGeom>
          <a:ln>
            <a:noFill/>
          </a:ln>
          <a:effectLst>
            <a:outerShdw blurRad="190500" algn="tl" rotWithShape="0">
              <a:srgbClr val="000000">
                <a:alpha val="70000"/>
              </a:srgbClr>
            </a:outerShdw>
          </a:effectLst>
        </p:spPr>
      </p:pic>
      <p:sp>
        <p:nvSpPr>
          <p:cNvPr id="2" name="Title 1">
            <a:extLst>
              <a:ext uri="{FF2B5EF4-FFF2-40B4-BE49-F238E27FC236}">
                <a16:creationId xmlns:a16="http://schemas.microsoft.com/office/drawing/2014/main" xmlns="" id="{A0999896-CA95-41EA-B4DC-71AAD95380BE}"/>
              </a:ext>
            </a:extLst>
          </p:cNvPr>
          <p:cNvSpPr>
            <a:spLocks noGrp="1"/>
          </p:cNvSpPr>
          <p:nvPr>
            <p:ph type="title"/>
          </p:nvPr>
        </p:nvSpPr>
        <p:spPr/>
        <p:txBody>
          <a:bodyPr/>
          <a:lstStyle/>
          <a:p>
            <a:r>
              <a:rPr lang="en-US" dirty="0"/>
              <a:t>Parametric Study</a:t>
            </a:r>
            <a:endParaRPr lang="x-none" dirty="0"/>
          </a:p>
        </p:txBody>
      </p:sp>
      <p:sp>
        <p:nvSpPr>
          <p:cNvPr id="3" name="Date Placeholder 2">
            <a:extLst>
              <a:ext uri="{FF2B5EF4-FFF2-40B4-BE49-F238E27FC236}">
                <a16:creationId xmlns:a16="http://schemas.microsoft.com/office/drawing/2014/main" xmlns="" id="{B6DDBDE1-A037-4B70-AE90-E21F863FE0A9}"/>
              </a:ext>
            </a:extLst>
          </p:cNvPr>
          <p:cNvSpPr>
            <a:spLocks noGrp="1"/>
          </p:cNvSpPr>
          <p:nvPr>
            <p:ph type="dt" sz="half" idx="10"/>
          </p:nvPr>
        </p:nvSpPr>
        <p:spPr/>
        <p:txBody>
          <a:bodyPr/>
          <a:lstStyle/>
          <a:p>
            <a:fld id="{8BDBF7AE-3956-4F1B-A9B9-950DA9BCEC79}" type="datetime1">
              <a:rPr lang="de-DE" smtClean="0"/>
              <a:t>14.06.2021</a:t>
            </a:fld>
            <a:endParaRPr lang="de-DE"/>
          </a:p>
        </p:txBody>
      </p:sp>
      <p:sp>
        <p:nvSpPr>
          <p:cNvPr id="4" name="Slide Number Placeholder 3">
            <a:extLst>
              <a:ext uri="{FF2B5EF4-FFF2-40B4-BE49-F238E27FC236}">
                <a16:creationId xmlns:a16="http://schemas.microsoft.com/office/drawing/2014/main" xmlns="" id="{F83DEE63-2E38-44B8-A7ED-541AF37152AE}"/>
              </a:ext>
            </a:extLst>
          </p:cNvPr>
          <p:cNvSpPr>
            <a:spLocks noGrp="1"/>
          </p:cNvSpPr>
          <p:nvPr>
            <p:ph type="sldNum" sz="quarter" idx="11"/>
          </p:nvPr>
        </p:nvSpPr>
        <p:spPr/>
        <p:txBody>
          <a:bodyPr/>
          <a:lstStyle/>
          <a:p>
            <a:fld id="{FC702470-8AE9-4E48-9C5F-817F252A268D}" type="slidenum">
              <a:rPr lang="de-DE" smtClean="0"/>
              <a:pPr/>
              <a:t>28</a:t>
            </a:fld>
            <a:endParaRPr lang="de-DE"/>
          </a:p>
        </p:txBody>
      </p:sp>
      <p:sp>
        <p:nvSpPr>
          <p:cNvPr id="5" name="Footer Placeholder 4">
            <a:extLst>
              <a:ext uri="{FF2B5EF4-FFF2-40B4-BE49-F238E27FC236}">
                <a16:creationId xmlns:a16="http://schemas.microsoft.com/office/drawing/2014/main" xmlns="" id="{9AEC32E7-E289-430D-849C-84BD3236CF7E}"/>
              </a:ext>
            </a:extLst>
          </p:cNvPr>
          <p:cNvSpPr>
            <a:spLocks noGrp="1"/>
          </p:cNvSpPr>
          <p:nvPr>
            <p:ph type="ftr" sz="quarter" idx="12"/>
          </p:nvPr>
        </p:nvSpPr>
        <p:spPr/>
        <p:txBody>
          <a:bodyPr/>
          <a:lstStyle/>
          <a:p>
            <a:r>
              <a:rPr lang="de-DE" dirty="0"/>
              <a:t>Off-Design </a:t>
            </a:r>
            <a:r>
              <a:rPr lang="de-DE" dirty="0" err="1"/>
              <a:t>Calculation</a:t>
            </a:r>
            <a:r>
              <a:rPr lang="de-DE" dirty="0"/>
              <a:t> </a:t>
            </a:r>
            <a:r>
              <a:rPr lang="de-DE" dirty="0" err="1"/>
              <a:t>of</a:t>
            </a:r>
            <a:r>
              <a:rPr lang="de-DE" dirty="0"/>
              <a:t> a Series </a:t>
            </a:r>
            <a:r>
              <a:rPr lang="de-DE" dirty="0" err="1"/>
              <a:t>Electric</a:t>
            </a:r>
            <a:r>
              <a:rPr lang="de-DE" dirty="0"/>
              <a:t> System</a:t>
            </a:r>
          </a:p>
        </p:txBody>
      </p:sp>
      <p:sp>
        <p:nvSpPr>
          <p:cNvPr id="17" name="Abgerundetes Rechteck 8">
            <a:extLst>
              <a:ext uri="{FF2B5EF4-FFF2-40B4-BE49-F238E27FC236}">
                <a16:creationId xmlns:a16="http://schemas.microsoft.com/office/drawing/2014/main" xmlns="" id="{6DE8F49D-5D2F-422D-A69F-5F23A20B0842}"/>
              </a:ext>
            </a:extLst>
          </p:cNvPr>
          <p:cNvSpPr/>
          <p:nvPr/>
        </p:nvSpPr>
        <p:spPr>
          <a:xfrm>
            <a:off x="87967" y="1376334"/>
            <a:ext cx="1936140" cy="476726"/>
          </a:xfrm>
          <a:prstGeom prst="roundRect">
            <a:avLst>
              <a:gd name="adj" fmla="val 17444"/>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Select the </a:t>
            </a:r>
            <a:r>
              <a:rPr lang="en-US" sz="1100" b="1" dirty="0">
                <a:latin typeface="Arial" pitchFamily="34" charset="0"/>
                <a:cs typeface="Arial" pitchFamily="34" charset="0"/>
              </a:rPr>
              <a:t>Electric Motor </a:t>
            </a:r>
            <a:r>
              <a:rPr lang="en-US" sz="1100" dirty="0">
                <a:latin typeface="Arial" pitchFamily="34" charset="0"/>
                <a:cs typeface="Arial" pitchFamily="34" charset="0"/>
              </a:rPr>
              <a:t>tab.</a:t>
            </a:r>
          </a:p>
        </p:txBody>
      </p:sp>
      <p:sp>
        <p:nvSpPr>
          <p:cNvPr id="11" name="Freeform 16">
            <a:extLst>
              <a:ext uri="{FF2B5EF4-FFF2-40B4-BE49-F238E27FC236}">
                <a16:creationId xmlns:a16="http://schemas.microsoft.com/office/drawing/2014/main" xmlns="" id="{8E803291-66F1-402D-A8A5-4523B2B27E63}"/>
              </a:ext>
            </a:extLst>
          </p:cNvPr>
          <p:cNvSpPr>
            <a:spLocks/>
          </p:cNvSpPr>
          <p:nvPr/>
        </p:nvSpPr>
        <p:spPr bwMode="auto">
          <a:xfrm rot="20239365">
            <a:off x="5700357" y="2889216"/>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 name="AutoShape 9">
            <a:extLst>
              <a:ext uri="{FF2B5EF4-FFF2-40B4-BE49-F238E27FC236}">
                <a16:creationId xmlns:a16="http://schemas.microsoft.com/office/drawing/2014/main" xmlns="" id="{C5542EC6-301E-4C3E-B3D8-1113FD286B67}"/>
              </a:ext>
            </a:extLst>
          </p:cNvPr>
          <p:cNvSpPr>
            <a:spLocks noChangeArrowheads="1"/>
          </p:cNvSpPr>
          <p:nvPr/>
        </p:nvSpPr>
        <p:spPr bwMode="auto">
          <a:xfrm>
            <a:off x="6088062" y="4095411"/>
            <a:ext cx="2598738" cy="1225868"/>
          </a:xfrm>
          <a:prstGeom prst="wedgeRoundRectCallout">
            <a:avLst>
              <a:gd name="adj1" fmla="val -19716"/>
              <a:gd name="adj2" fmla="val 20007"/>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charset="0"/>
              </a:rPr>
              <a:t>As the electric power offtake is reduced the absolute value of the generator torque falls. The spool speed stays constant, because the gas turbine spool speed is not affected.</a:t>
            </a:r>
          </a:p>
        </p:txBody>
      </p:sp>
      <p:sp>
        <p:nvSpPr>
          <p:cNvPr id="10" name="Ellipse 7">
            <a:extLst>
              <a:ext uri="{FF2B5EF4-FFF2-40B4-BE49-F238E27FC236}">
                <a16:creationId xmlns:a16="http://schemas.microsoft.com/office/drawing/2014/main" xmlns="" id="{26282FBA-AE99-41CD-9974-F8A6C8C0B5DE}"/>
              </a:ext>
            </a:extLst>
          </p:cNvPr>
          <p:cNvSpPr/>
          <p:nvPr/>
        </p:nvSpPr>
        <p:spPr>
          <a:xfrm>
            <a:off x="4572000" y="1830735"/>
            <a:ext cx="668569" cy="164829"/>
          </a:xfrm>
          <a:prstGeom prst="ellipse">
            <a:avLst/>
          </a:prstGeom>
          <a:noFill/>
          <a:ln>
            <a:solidFill>
              <a:srgbClr val="0000F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AutoShape 9">
            <a:extLst>
              <a:ext uri="{FF2B5EF4-FFF2-40B4-BE49-F238E27FC236}">
                <a16:creationId xmlns:a16="http://schemas.microsoft.com/office/drawing/2014/main" xmlns="" id="{D089DA07-1065-4999-9469-B09269F4B20F}"/>
              </a:ext>
            </a:extLst>
          </p:cNvPr>
          <p:cNvSpPr>
            <a:spLocks noChangeArrowheads="1"/>
          </p:cNvSpPr>
          <p:nvPr/>
        </p:nvSpPr>
        <p:spPr bwMode="auto">
          <a:xfrm>
            <a:off x="5753102" y="1830735"/>
            <a:ext cx="1771650" cy="476726"/>
          </a:xfrm>
          <a:prstGeom prst="wedgeRoundRectCallout">
            <a:avLst>
              <a:gd name="adj1" fmla="val -75086"/>
              <a:gd name="adj2" fmla="val -25814"/>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Let us have a look at the generator map first.</a:t>
            </a:r>
          </a:p>
        </p:txBody>
      </p:sp>
    </p:spTree>
    <p:extLst>
      <p:ext uri="{BB962C8B-B14F-4D97-AF65-F5344CB8AC3E}">
        <p14:creationId xmlns:p14="http://schemas.microsoft.com/office/powerpoint/2010/main" val="3204113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par>
                          <p:cTn id="15" fill="hold">
                            <p:stCondLst>
                              <p:cond delay="0"/>
                            </p:stCondLst>
                            <p:childTnLst>
                              <p:par>
                                <p:cTn id="16" presetID="0" presetClass="path" presetSubtype="0" accel="50000" decel="50000" fill="hold" grpId="0" nodeType="afterEffect">
                                  <p:stCondLst>
                                    <p:cond delay="0"/>
                                  </p:stCondLst>
                                  <p:childTnLst>
                                    <p:animMotion origin="layout" path="M -2.77778E-6 -4.07407E-6 L -0.13784 -0.14097 " pathEditMode="relative" rAng="0" ptsTypes="AA">
                                      <p:cBhvr>
                                        <p:cTn id="17" dur="2000" fill="hold"/>
                                        <p:tgtEl>
                                          <p:spTgt spid="11"/>
                                        </p:tgtEl>
                                        <p:attrNameLst>
                                          <p:attrName>ppt_x</p:attrName>
                                          <p:attrName>ppt_y</p:attrName>
                                        </p:attrNameLst>
                                      </p:cBhvr>
                                      <p:rCtr x="-6892" y="-706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1" grpId="0" animBg="1"/>
      <p:bldP spid="11" grpId="1" animBg="1"/>
      <p:bldP spid="1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88B146FB-7400-4778-8089-94D7A154EA8F}"/>
              </a:ext>
            </a:extLst>
          </p:cNvPr>
          <p:cNvPicPr>
            <a:picLocks noChangeAspect="1"/>
          </p:cNvPicPr>
          <p:nvPr/>
        </p:nvPicPr>
        <p:blipFill>
          <a:blip r:embed="rId2"/>
          <a:stretch>
            <a:fillRect/>
          </a:stretch>
        </p:blipFill>
        <p:spPr>
          <a:xfrm>
            <a:off x="2169444" y="1252103"/>
            <a:ext cx="6553721" cy="4941297"/>
          </a:xfrm>
          <a:prstGeom prst="rect">
            <a:avLst/>
          </a:prstGeom>
          <a:ln>
            <a:noFill/>
          </a:ln>
          <a:effectLst>
            <a:outerShdw blurRad="190500" algn="tl" rotWithShape="0">
              <a:srgbClr val="000000">
                <a:alpha val="70000"/>
              </a:srgbClr>
            </a:outerShdw>
          </a:effectLst>
        </p:spPr>
      </p:pic>
      <p:sp>
        <p:nvSpPr>
          <p:cNvPr id="2" name="Title 1">
            <a:extLst>
              <a:ext uri="{FF2B5EF4-FFF2-40B4-BE49-F238E27FC236}">
                <a16:creationId xmlns:a16="http://schemas.microsoft.com/office/drawing/2014/main" xmlns="" id="{A0999896-CA95-41EA-B4DC-71AAD95380BE}"/>
              </a:ext>
            </a:extLst>
          </p:cNvPr>
          <p:cNvSpPr>
            <a:spLocks noGrp="1"/>
          </p:cNvSpPr>
          <p:nvPr>
            <p:ph type="title"/>
          </p:nvPr>
        </p:nvSpPr>
        <p:spPr/>
        <p:txBody>
          <a:bodyPr/>
          <a:lstStyle/>
          <a:p>
            <a:r>
              <a:rPr lang="en-US" dirty="0"/>
              <a:t>Parametric Study</a:t>
            </a:r>
            <a:endParaRPr lang="x-none" dirty="0"/>
          </a:p>
        </p:txBody>
      </p:sp>
      <p:sp>
        <p:nvSpPr>
          <p:cNvPr id="3" name="Date Placeholder 2">
            <a:extLst>
              <a:ext uri="{FF2B5EF4-FFF2-40B4-BE49-F238E27FC236}">
                <a16:creationId xmlns:a16="http://schemas.microsoft.com/office/drawing/2014/main" xmlns="" id="{B6DDBDE1-A037-4B70-AE90-E21F863FE0A9}"/>
              </a:ext>
            </a:extLst>
          </p:cNvPr>
          <p:cNvSpPr>
            <a:spLocks noGrp="1"/>
          </p:cNvSpPr>
          <p:nvPr>
            <p:ph type="dt" sz="half" idx="10"/>
          </p:nvPr>
        </p:nvSpPr>
        <p:spPr/>
        <p:txBody>
          <a:bodyPr/>
          <a:lstStyle/>
          <a:p>
            <a:fld id="{8BDBF7AE-3956-4F1B-A9B9-950DA9BCEC79}" type="datetime1">
              <a:rPr lang="de-DE" smtClean="0"/>
              <a:t>14.06.2021</a:t>
            </a:fld>
            <a:endParaRPr lang="de-DE"/>
          </a:p>
        </p:txBody>
      </p:sp>
      <p:sp>
        <p:nvSpPr>
          <p:cNvPr id="4" name="Slide Number Placeholder 3">
            <a:extLst>
              <a:ext uri="{FF2B5EF4-FFF2-40B4-BE49-F238E27FC236}">
                <a16:creationId xmlns:a16="http://schemas.microsoft.com/office/drawing/2014/main" xmlns="" id="{F83DEE63-2E38-44B8-A7ED-541AF37152AE}"/>
              </a:ext>
            </a:extLst>
          </p:cNvPr>
          <p:cNvSpPr>
            <a:spLocks noGrp="1"/>
          </p:cNvSpPr>
          <p:nvPr>
            <p:ph type="sldNum" sz="quarter" idx="11"/>
          </p:nvPr>
        </p:nvSpPr>
        <p:spPr/>
        <p:txBody>
          <a:bodyPr/>
          <a:lstStyle/>
          <a:p>
            <a:fld id="{FC702470-8AE9-4E48-9C5F-817F252A268D}" type="slidenum">
              <a:rPr lang="de-DE" smtClean="0"/>
              <a:pPr/>
              <a:t>29</a:t>
            </a:fld>
            <a:endParaRPr lang="de-DE"/>
          </a:p>
        </p:txBody>
      </p:sp>
      <p:sp>
        <p:nvSpPr>
          <p:cNvPr id="5" name="Footer Placeholder 4">
            <a:extLst>
              <a:ext uri="{FF2B5EF4-FFF2-40B4-BE49-F238E27FC236}">
                <a16:creationId xmlns:a16="http://schemas.microsoft.com/office/drawing/2014/main" xmlns="" id="{9AEC32E7-E289-430D-849C-84BD3236CF7E}"/>
              </a:ext>
            </a:extLst>
          </p:cNvPr>
          <p:cNvSpPr>
            <a:spLocks noGrp="1"/>
          </p:cNvSpPr>
          <p:nvPr>
            <p:ph type="ftr" sz="quarter" idx="12"/>
          </p:nvPr>
        </p:nvSpPr>
        <p:spPr/>
        <p:txBody>
          <a:bodyPr/>
          <a:lstStyle/>
          <a:p>
            <a:r>
              <a:rPr lang="de-DE" dirty="0"/>
              <a:t>Off-Design </a:t>
            </a:r>
            <a:r>
              <a:rPr lang="de-DE" dirty="0" err="1"/>
              <a:t>Calculation</a:t>
            </a:r>
            <a:r>
              <a:rPr lang="de-DE" dirty="0"/>
              <a:t> </a:t>
            </a:r>
            <a:r>
              <a:rPr lang="de-DE" dirty="0" err="1"/>
              <a:t>of</a:t>
            </a:r>
            <a:r>
              <a:rPr lang="de-DE" dirty="0"/>
              <a:t> a Series </a:t>
            </a:r>
            <a:r>
              <a:rPr lang="de-DE" dirty="0" err="1"/>
              <a:t>Electric</a:t>
            </a:r>
            <a:r>
              <a:rPr lang="de-DE" dirty="0"/>
              <a:t> System</a:t>
            </a:r>
          </a:p>
        </p:txBody>
      </p:sp>
      <p:sp>
        <p:nvSpPr>
          <p:cNvPr id="13" name="Abgerundetes Rechteck 13">
            <a:extLst>
              <a:ext uri="{FF2B5EF4-FFF2-40B4-BE49-F238E27FC236}">
                <a16:creationId xmlns:a16="http://schemas.microsoft.com/office/drawing/2014/main" xmlns="" id="{6A630068-AB39-453C-9C9C-202D91D9169A}"/>
              </a:ext>
            </a:extLst>
          </p:cNvPr>
          <p:cNvSpPr/>
          <p:nvPr/>
        </p:nvSpPr>
        <p:spPr>
          <a:xfrm>
            <a:off x="6585680" y="2284433"/>
            <a:ext cx="1936140" cy="1787723"/>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The generator delivers less electric power which leads to a reduction of torque of the electric motor as well. As the relative spool speed is set as 1.0, the spool speed does not change in this study.</a:t>
            </a:r>
          </a:p>
        </p:txBody>
      </p:sp>
      <p:sp>
        <p:nvSpPr>
          <p:cNvPr id="14" name="Freeform 16">
            <a:extLst>
              <a:ext uri="{FF2B5EF4-FFF2-40B4-BE49-F238E27FC236}">
                <a16:creationId xmlns:a16="http://schemas.microsoft.com/office/drawing/2014/main" xmlns="" id="{E3ADDE3F-3E41-410F-9553-4F9AB1839288}"/>
              </a:ext>
            </a:extLst>
          </p:cNvPr>
          <p:cNvSpPr>
            <a:spLocks/>
          </p:cNvSpPr>
          <p:nvPr/>
        </p:nvSpPr>
        <p:spPr bwMode="auto">
          <a:xfrm rot="20239365">
            <a:off x="3004782" y="2979083"/>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 name="Abgerundetes Rechteck 10">
            <a:extLst>
              <a:ext uri="{FF2B5EF4-FFF2-40B4-BE49-F238E27FC236}">
                <a16:creationId xmlns:a16="http://schemas.microsoft.com/office/drawing/2014/main" xmlns="" id="{6C7F5072-4F0E-48C6-958D-AABCB3E97EC0}"/>
              </a:ext>
            </a:extLst>
          </p:cNvPr>
          <p:cNvSpPr/>
          <p:nvPr/>
        </p:nvSpPr>
        <p:spPr>
          <a:xfrm>
            <a:off x="87967" y="1903757"/>
            <a:ext cx="1936140" cy="289441"/>
          </a:xfrm>
          <a:prstGeom prst="roundRect">
            <a:avLst>
              <a:gd name="adj" fmla="val 17444"/>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Select the </a:t>
            </a:r>
            <a:r>
              <a:rPr lang="en-US" sz="1100" b="1" dirty="0">
                <a:latin typeface="Arial" pitchFamily="34" charset="0"/>
                <a:cs typeface="Arial" pitchFamily="34" charset="0"/>
              </a:rPr>
              <a:t>Propeller </a:t>
            </a:r>
            <a:r>
              <a:rPr lang="en-US" sz="1100" dirty="0">
                <a:latin typeface="Arial" pitchFamily="34" charset="0"/>
                <a:cs typeface="Arial" pitchFamily="34" charset="0"/>
              </a:rPr>
              <a:t>tab.</a:t>
            </a:r>
          </a:p>
        </p:txBody>
      </p:sp>
    </p:spTree>
    <p:extLst>
      <p:ext uri="{BB962C8B-B14F-4D97-AF65-F5344CB8AC3E}">
        <p14:creationId xmlns:p14="http://schemas.microsoft.com/office/powerpoint/2010/main" val="2343241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par>
                          <p:cTn id="11" fill="hold">
                            <p:stCondLst>
                              <p:cond delay="0"/>
                            </p:stCondLst>
                            <p:childTnLst>
                              <p:par>
                                <p:cTn id="12" presetID="0" presetClass="path" presetSubtype="0" accel="50000" decel="50000" fill="hold" grpId="0" nodeType="afterEffect">
                                  <p:stCondLst>
                                    <p:cond delay="0"/>
                                  </p:stCondLst>
                                  <p:childTnLst>
                                    <p:animMotion origin="layout" path="M -1.11111E-6 1.48148E-6 L 0.08524 -0.15463 " pathEditMode="relative" rAng="0" ptsTypes="AA">
                                      <p:cBhvr>
                                        <p:cTn id="13" dur="2000" fill="hold"/>
                                        <p:tgtEl>
                                          <p:spTgt spid="14"/>
                                        </p:tgtEl>
                                        <p:attrNameLst>
                                          <p:attrName>ppt_x</p:attrName>
                                          <p:attrName>ppt_y</p:attrName>
                                        </p:attrNameLst>
                                      </p:cBhvr>
                                      <p:rCtr x="4253" y="-773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76A8770E-B77B-4766-A1A2-01316647535F}"/>
              </a:ext>
            </a:extLst>
          </p:cNvPr>
          <p:cNvSpPr>
            <a:spLocks noGrp="1"/>
          </p:cNvSpPr>
          <p:nvPr>
            <p:ph type="title"/>
          </p:nvPr>
        </p:nvSpPr>
        <p:spPr/>
        <p:txBody>
          <a:bodyPr/>
          <a:lstStyle/>
          <a:p>
            <a:r>
              <a:rPr lang="en-US" dirty="0"/>
              <a:t>Introduction: Off-Design Algorithm</a:t>
            </a:r>
            <a:endParaRPr lang="x-none" dirty="0"/>
          </a:p>
        </p:txBody>
      </p:sp>
      <p:sp>
        <p:nvSpPr>
          <p:cNvPr id="4" name="Date Placeholder 3">
            <a:extLst>
              <a:ext uri="{FF2B5EF4-FFF2-40B4-BE49-F238E27FC236}">
                <a16:creationId xmlns:a16="http://schemas.microsoft.com/office/drawing/2014/main" xmlns="" id="{89A530C0-248A-4854-BCFE-BD3E57D2ABB8}"/>
              </a:ext>
            </a:extLst>
          </p:cNvPr>
          <p:cNvSpPr>
            <a:spLocks noGrp="1"/>
          </p:cNvSpPr>
          <p:nvPr>
            <p:ph type="dt" sz="half" idx="14"/>
          </p:nvPr>
        </p:nvSpPr>
        <p:spPr/>
        <p:txBody>
          <a:bodyPr/>
          <a:lstStyle/>
          <a:p>
            <a:pPr algn="r"/>
            <a:fld id="{86370FDA-0E2F-4A1D-930C-CA4221C69DF5}" type="datetime1">
              <a:rPr lang="de-DE" smtClean="0"/>
              <a:t>14.06.2021</a:t>
            </a:fld>
            <a:endParaRPr lang="de-DE"/>
          </a:p>
        </p:txBody>
      </p:sp>
      <p:sp>
        <p:nvSpPr>
          <p:cNvPr id="5" name="Footer Placeholder 4">
            <a:extLst>
              <a:ext uri="{FF2B5EF4-FFF2-40B4-BE49-F238E27FC236}">
                <a16:creationId xmlns:a16="http://schemas.microsoft.com/office/drawing/2014/main" xmlns="" id="{1B9BCFD2-FAB6-47A3-B71D-7828E09F9183}"/>
              </a:ext>
            </a:extLst>
          </p:cNvPr>
          <p:cNvSpPr>
            <a:spLocks noGrp="1"/>
          </p:cNvSpPr>
          <p:nvPr>
            <p:ph type="ftr" sz="quarter" idx="15"/>
          </p:nvPr>
        </p:nvSpPr>
        <p:spPr>
          <a:xfrm>
            <a:off x="-1" y="6498000"/>
            <a:ext cx="4140067" cy="360000"/>
          </a:xfrm>
        </p:spPr>
        <p:txBody>
          <a:bodyPr/>
          <a:lstStyle/>
          <a:p>
            <a:r>
              <a:rPr lang="de-DE" dirty="0"/>
              <a:t>Off-Design </a:t>
            </a:r>
            <a:r>
              <a:rPr lang="de-DE" dirty="0" err="1"/>
              <a:t>Calculation</a:t>
            </a:r>
            <a:r>
              <a:rPr lang="de-DE" dirty="0"/>
              <a:t> </a:t>
            </a:r>
            <a:r>
              <a:rPr lang="de-DE" dirty="0" err="1"/>
              <a:t>of</a:t>
            </a:r>
            <a:r>
              <a:rPr lang="de-DE" dirty="0"/>
              <a:t> a Series Electric System</a:t>
            </a:r>
            <a:endParaRPr lang="de-DE" b="1" dirty="0"/>
          </a:p>
        </p:txBody>
      </p:sp>
      <p:sp>
        <p:nvSpPr>
          <p:cNvPr id="6" name="Slide Number Placeholder 5">
            <a:extLst>
              <a:ext uri="{FF2B5EF4-FFF2-40B4-BE49-F238E27FC236}">
                <a16:creationId xmlns:a16="http://schemas.microsoft.com/office/drawing/2014/main" xmlns="" id="{46055470-5EB7-45D0-844F-75AFC7828950}"/>
              </a:ext>
            </a:extLst>
          </p:cNvPr>
          <p:cNvSpPr>
            <a:spLocks noGrp="1"/>
          </p:cNvSpPr>
          <p:nvPr>
            <p:ph type="sldNum" sz="quarter" idx="16"/>
          </p:nvPr>
        </p:nvSpPr>
        <p:spPr/>
        <p:txBody>
          <a:bodyPr/>
          <a:lstStyle/>
          <a:p>
            <a:pPr algn="l"/>
            <a:fld id="{FC702470-8AE9-4E48-9C5F-817F252A268D}" type="slidenum">
              <a:rPr lang="de-DE" smtClean="0"/>
              <a:pPr algn="l"/>
              <a:t>3</a:t>
            </a:fld>
            <a:endParaRPr lang="de-DE"/>
          </a:p>
        </p:txBody>
      </p:sp>
      <p:sp>
        <p:nvSpPr>
          <p:cNvPr id="7" name="AutoShape 7">
            <a:extLst>
              <a:ext uri="{FF2B5EF4-FFF2-40B4-BE49-F238E27FC236}">
                <a16:creationId xmlns:a16="http://schemas.microsoft.com/office/drawing/2014/main" xmlns="" id="{B754A9A9-A48F-4A53-844C-006414817AE4}"/>
              </a:ext>
            </a:extLst>
          </p:cNvPr>
          <p:cNvSpPr>
            <a:spLocks noChangeArrowheads="1"/>
          </p:cNvSpPr>
          <p:nvPr/>
        </p:nvSpPr>
        <p:spPr bwMode="auto">
          <a:xfrm>
            <a:off x="3549636" y="4775347"/>
            <a:ext cx="2157952" cy="476726"/>
          </a:xfrm>
          <a:prstGeom prst="wedgeRoundRectCallout">
            <a:avLst>
              <a:gd name="adj1" fmla="val -58353"/>
              <a:gd name="adj2" fmla="val -43013"/>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r>
              <a:rPr lang="en-US" sz="1100" dirty="0">
                <a:latin typeface="Arial" pitchFamily="34" charset="0"/>
                <a:cs typeface="Arial" pitchFamily="34" charset="0"/>
              </a:rPr>
              <a:t>The spool speed of the electric motor can be set by the user.</a:t>
            </a:r>
          </a:p>
        </p:txBody>
      </p:sp>
      <p:sp>
        <p:nvSpPr>
          <p:cNvPr id="8" name="AutoShape 7">
            <a:extLst>
              <a:ext uri="{FF2B5EF4-FFF2-40B4-BE49-F238E27FC236}">
                <a16:creationId xmlns:a16="http://schemas.microsoft.com/office/drawing/2014/main" xmlns="" id="{499B7185-885D-4650-A4E0-D1AA416E4D14}"/>
              </a:ext>
            </a:extLst>
          </p:cNvPr>
          <p:cNvSpPr>
            <a:spLocks noChangeArrowheads="1"/>
          </p:cNvSpPr>
          <p:nvPr/>
        </p:nvSpPr>
        <p:spPr bwMode="auto">
          <a:xfrm>
            <a:off x="4732876" y="1015542"/>
            <a:ext cx="3878464" cy="1038582"/>
          </a:xfrm>
          <a:prstGeom prst="wedgeRoundRectCallout">
            <a:avLst>
              <a:gd name="adj1" fmla="val -53386"/>
              <a:gd name="adj2" fmla="val 16653"/>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r>
              <a:rPr lang="en-US" sz="1100" dirty="0">
                <a:latin typeface="Arial" pitchFamily="34" charset="0"/>
                <a:cs typeface="Arial" pitchFamily="34" charset="0"/>
              </a:rPr>
              <a:t>As described before, the generator gear box spool speed and torque are now defined by the gas turbine spool, to which the electric propulsion system is coupled. They can therefore not be directly edited by the user during off-design calculation.</a:t>
            </a:r>
          </a:p>
        </p:txBody>
      </p:sp>
      <p:grpSp>
        <p:nvGrpSpPr>
          <p:cNvPr id="12" name="Gruppieren 11"/>
          <p:cNvGrpSpPr/>
          <p:nvPr/>
        </p:nvGrpSpPr>
        <p:grpSpPr>
          <a:xfrm>
            <a:off x="813598" y="1439085"/>
            <a:ext cx="7220694" cy="4262634"/>
            <a:chOff x="813597" y="1292048"/>
            <a:chExt cx="7376353" cy="4409671"/>
          </a:xfrm>
        </p:grpSpPr>
        <p:grpSp>
          <p:nvGrpSpPr>
            <p:cNvPr id="2" name="Gruppieren 1"/>
            <p:cNvGrpSpPr/>
            <p:nvPr/>
          </p:nvGrpSpPr>
          <p:grpSpPr>
            <a:xfrm>
              <a:off x="813597" y="1292048"/>
              <a:ext cx="7376353" cy="4409671"/>
              <a:chOff x="1404028" y="1292048"/>
              <a:chExt cx="7376353" cy="4409671"/>
            </a:xfrm>
          </p:grpSpPr>
          <p:pic>
            <p:nvPicPr>
              <p:cNvPr id="45" name="Picture 3" descr="P:\GasTurb\43_Git\GasTurb14_Arbeitsversion_JC\compiled\Schematics_Hybrid\Series_Configuration_Prop_woBattery.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4646" y="1292048"/>
                <a:ext cx="6192982" cy="4409671"/>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uppieren 6">
                <a:extLst>
                  <a:ext uri="{FF2B5EF4-FFF2-40B4-BE49-F238E27FC236}">
                    <a16:creationId xmlns:a16="http://schemas.microsoft.com/office/drawing/2014/main" xmlns="" id="{18081288-CD0D-4C05-AE0C-00ACFC2722E4}"/>
                  </a:ext>
                </a:extLst>
              </p:cNvPr>
              <p:cNvGrpSpPr>
                <a:grpSpLocks noChangeAspect="1"/>
              </p:cNvGrpSpPr>
              <p:nvPr/>
            </p:nvGrpSpPr>
            <p:grpSpPr>
              <a:xfrm>
                <a:off x="1404028" y="1312102"/>
                <a:ext cx="7376353" cy="4031387"/>
                <a:chOff x="1320061" y="1165206"/>
                <a:chExt cx="8074269" cy="4412817"/>
              </a:xfrm>
            </p:grpSpPr>
            <p:grpSp>
              <p:nvGrpSpPr>
                <p:cNvPr id="13" name="Gruppieren 34">
                  <a:extLst>
                    <a:ext uri="{FF2B5EF4-FFF2-40B4-BE49-F238E27FC236}">
                      <a16:creationId xmlns:a16="http://schemas.microsoft.com/office/drawing/2014/main" xmlns="" id="{CC20A5AF-B839-4F36-9F7F-2925896922B1}"/>
                    </a:ext>
                  </a:extLst>
                </p:cNvPr>
                <p:cNvGrpSpPr/>
                <p:nvPr/>
              </p:nvGrpSpPr>
              <p:grpSpPr>
                <a:xfrm>
                  <a:off x="1320061" y="2920976"/>
                  <a:ext cx="6684358" cy="2418294"/>
                  <a:chOff x="879581" y="2923399"/>
                  <a:chExt cx="6684358" cy="2418294"/>
                </a:xfrm>
              </p:grpSpPr>
              <p:sp>
                <p:nvSpPr>
                  <p:cNvPr id="37" name="Textfeld 35">
                    <a:extLst>
                      <a:ext uri="{FF2B5EF4-FFF2-40B4-BE49-F238E27FC236}">
                        <a16:creationId xmlns:a16="http://schemas.microsoft.com/office/drawing/2014/main" xmlns="" id="{C616BE50-349A-4406-9441-456673EE637C}"/>
                      </a:ext>
                    </a:extLst>
                  </p:cNvPr>
                  <p:cNvSpPr txBox="1"/>
                  <p:nvPr/>
                </p:nvSpPr>
                <p:spPr>
                  <a:xfrm>
                    <a:off x="879581" y="4836347"/>
                    <a:ext cx="914715" cy="505346"/>
                  </a:xfrm>
                  <a:prstGeom prst="rect">
                    <a:avLst/>
                  </a:prstGeom>
                  <a:noFill/>
                </p:spPr>
                <p:txBody>
                  <a:bodyPr wrap="square" rtlCol="0">
                    <a:spAutoFit/>
                  </a:bodyPr>
                  <a:lstStyle/>
                  <a:p>
                    <a:r>
                      <a:rPr lang="de-DE" sz="1200" dirty="0" err="1">
                        <a:latin typeface="Arial" panose="020B0604020202020204" pitchFamily="34" charset="0"/>
                        <a:cs typeface="Arial" panose="020B0604020202020204" pitchFamily="34" charset="0"/>
                      </a:rPr>
                      <a:t>Electric</a:t>
                    </a:r>
                    <a:r>
                      <a:rPr lang="de-DE" sz="1200" dirty="0">
                        <a:latin typeface="Arial" panose="020B0604020202020204" pitchFamily="34" charset="0"/>
                        <a:cs typeface="Arial" panose="020B0604020202020204" pitchFamily="34" charset="0"/>
                      </a:rPr>
                      <a:t> Propeller</a:t>
                    </a:r>
                    <a:endParaRPr lang="en-GB" dirty="0">
                      <a:latin typeface="Arial" panose="020B0604020202020204" pitchFamily="34" charset="0"/>
                      <a:cs typeface="Arial" panose="020B0604020202020204" pitchFamily="34" charset="0"/>
                    </a:endParaRPr>
                  </a:p>
                </p:txBody>
              </p:sp>
              <p:sp>
                <p:nvSpPr>
                  <p:cNvPr id="38" name="Textfeld 36">
                    <a:extLst>
                      <a:ext uri="{FF2B5EF4-FFF2-40B4-BE49-F238E27FC236}">
                        <a16:creationId xmlns:a16="http://schemas.microsoft.com/office/drawing/2014/main" xmlns="" id="{F13661C1-252A-419E-9507-36E41D8D3CCF}"/>
                      </a:ext>
                    </a:extLst>
                  </p:cNvPr>
                  <p:cNvSpPr txBox="1"/>
                  <p:nvPr/>
                </p:nvSpPr>
                <p:spPr>
                  <a:xfrm>
                    <a:off x="2914650" y="2923401"/>
                    <a:ext cx="875561" cy="276999"/>
                  </a:xfrm>
                  <a:prstGeom prst="rect">
                    <a:avLst/>
                  </a:prstGeom>
                  <a:noFill/>
                </p:spPr>
                <p:txBody>
                  <a:bodyPr wrap="none" rtlCol="0">
                    <a:spAutoFit/>
                  </a:bodyPr>
                  <a:lstStyle/>
                  <a:p>
                    <a:pPr algn="ctr"/>
                    <a:r>
                      <a:rPr lang="de-DE" sz="1200" dirty="0">
                        <a:latin typeface="Arial" panose="020B0604020202020204" pitchFamily="34" charset="0"/>
                        <a:cs typeface="Arial" panose="020B0604020202020204" pitchFamily="34" charset="0"/>
                      </a:rPr>
                      <a:t>Generator</a:t>
                    </a:r>
                    <a:endParaRPr lang="en-GB" dirty="0">
                      <a:latin typeface="Arial" panose="020B0604020202020204" pitchFamily="34" charset="0"/>
                      <a:cs typeface="Arial" panose="020B0604020202020204" pitchFamily="34" charset="0"/>
                    </a:endParaRPr>
                  </a:p>
                </p:txBody>
              </p:sp>
              <p:sp>
                <p:nvSpPr>
                  <p:cNvPr id="39" name="Textfeld 38">
                    <a:extLst>
                      <a:ext uri="{FF2B5EF4-FFF2-40B4-BE49-F238E27FC236}">
                        <a16:creationId xmlns:a16="http://schemas.microsoft.com/office/drawing/2014/main" xmlns="" id="{158F392A-7731-469D-967A-34A2DCCB0D9B}"/>
                      </a:ext>
                    </a:extLst>
                  </p:cNvPr>
                  <p:cNvSpPr txBox="1"/>
                  <p:nvPr/>
                </p:nvSpPr>
                <p:spPr>
                  <a:xfrm>
                    <a:off x="6237935" y="2923401"/>
                    <a:ext cx="1326004" cy="276999"/>
                  </a:xfrm>
                  <a:prstGeom prst="rect">
                    <a:avLst/>
                  </a:prstGeom>
                  <a:noFill/>
                </p:spPr>
                <p:txBody>
                  <a:bodyPr wrap="none" rtlCol="0">
                    <a:spAutoFit/>
                  </a:bodyPr>
                  <a:lstStyle/>
                  <a:p>
                    <a:pPr algn="ctr"/>
                    <a:r>
                      <a:rPr lang="de-DE" sz="1200" dirty="0">
                        <a:latin typeface="Arial" panose="020B0604020202020204" pitchFamily="34" charset="0"/>
                        <a:cs typeface="Arial" panose="020B0604020202020204" pitchFamily="34" charset="0"/>
                      </a:rPr>
                      <a:t>Power Controller</a:t>
                    </a:r>
                    <a:endParaRPr lang="en-GB" dirty="0">
                      <a:latin typeface="Arial" panose="020B0604020202020204" pitchFamily="34" charset="0"/>
                      <a:cs typeface="Arial" panose="020B0604020202020204" pitchFamily="34" charset="0"/>
                    </a:endParaRPr>
                  </a:p>
                </p:txBody>
              </p:sp>
              <p:sp>
                <p:nvSpPr>
                  <p:cNvPr id="40" name="Textfeld 39">
                    <a:extLst>
                      <a:ext uri="{FF2B5EF4-FFF2-40B4-BE49-F238E27FC236}">
                        <a16:creationId xmlns:a16="http://schemas.microsoft.com/office/drawing/2014/main" xmlns="" id="{220DB564-D1D9-44B2-B1B2-1B5B86267593}"/>
                      </a:ext>
                    </a:extLst>
                  </p:cNvPr>
                  <p:cNvSpPr txBox="1"/>
                  <p:nvPr/>
                </p:nvSpPr>
                <p:spPr>
                  <a:xfrm>
                    <a:off x="4431123" y="3742551"/>
                    <a:ext cx="705642" cy="276999"/>
                  </a:xfrm>
                  <a:prstGeom prst="rect">
                    <a:avLst/>
                  </a:prstGeom>
                  <a:noFill/>
                </p:spPr>
                <p:txBody>
                  <a:bodyPr wrap="none" rtlCol="0">
                    <a:spAutoFit/>
                  </a:bodyPr>
                  <a:lstStyle/>
                  <a:p>
                    <a:pPr algn="ctr"/>
                    <a:r>
                      <a:rPr lang="de-DE" sz="1200" dirty="0">
                        <a:latin typeface="Arial" panose="020B0604020202020204" pitchFamily="34" charset="0"/>
                        <a:cs typeface="Arial" panose="020B0604020202020204" pitchFamily="34" charset="0"/>
                      </a:rPr>
                      <a:t>Inverter</a:t>
                    </a:r>
                    <a:endParaRPr lang="en-GB" dirty="0">
                      <a:latin typeface="Arial" panose="020B0604020202020204" pitchFamily="34" charset="0"/>
                      <a:cs typeface="Arial" panose="020B0604020202020204" pitchFamily="34" charset="0"/>
                    </a:endParaRPr>
                  </a:p>
                </p:txBody>
              </p:sp>
              <p:sp>
                <p:nvSpPr>
                  <p:cNvPr id="41" name="Textfeld 40">
                    <a:extLst>
                      <a:ext uri="{FF2B5EF4-FFF2-40B4-BE49-F238E27FC236}">
                        <a16:creationId xmlns:a16="http://schemas.microsoft.com/office/drawing/2014/main" xmlns="" id="{75F4FF33-0A45-4489-A6CE-9D6029D17CEA}"/>
                      </a:ext>
                    </a:extLst>
                  </p:cNvPr>
                  <p:cNvSpPr txBox="1"/>
                  <p:nvPr/>
                </p:nvSpPr>
                <p:spPr>
                  <a:xfrm>
                    <a:off x="4410281" y="2923399"/>
                    <a:ext cx="747320" cy="276999"/>
                  </a:xfrm>
                  <a:prstGeom prst="rect">
                    <a:avLst/>
                  </a:prstGeom>
                  <a:noFill/>
                </p:spPr>
                <p:txBody>
                  <a:bodyPr wrap="none" rtlCol="0">
                    <a:spAutoFit/>
                  </a:bodyPr>
                  <a:lstStyle/>
                  <a:p>
                    <a:pPr algn="ctr"/>
                    <a:r>
                      <a:rPr lang="de-DE" sz="1200" dirty="0" err="1">
                        <a:latin typeface="Arial" panose="020B0604020202020204" pitchFamily="34" charset="0"/>
                        <a:cs typeface="Arial" panose="020B0604020202020204" pitchFamily="34" charset="0"/>
                      </a:rPr>
                      <a:t>Rectifier</a:t>
                    </a:r>
                    <a:endParaRPr lang="en-GB" dirty="0">
                      <a:latin typeface="Arial" panose="020B0604020202020204" pitchFamily="34" charset="0"/>
                      <a:cs typeface="Arial" panose="020B0604020202020204" pitchFamily="34" charset="0"/>
                    </a:endParaRPr>
                  </a:p>
                </p:txBody>
              </p:sp>
              <p:sp>
                <p:nvSpPr>
                  <p:cNvPr id="42" name="Textfeld 41">
                    <a:extLst>
                      <a:ext uri="{FF2B5EF4-FFF2-40B4-BE49-F238E27FC236}">
                        <a16:creationId xmlns:a16="http://schemas.microsoft.com/office/drawing/2014/main" xmlns="" id="{AA13B552-58AA-4DC5-AB20-B3C3325D5A5F}"/>
                      </a:ext>
                    </a:extLst>
                  </p:cNvPr>
                  <p:cNvSpPr txBox="1"/>
                  <p:nvPr/>
                </p:nvSpPr>
                <p:spPr>
                  <a:xfrm>
                    <a:off x="2666184" y="3647105"/>
                    <a:ext cx="1124027" cy="276999"/>
                  </a:xfrm>
                  <a:prstGeom prst="rect">
                    <a:avLst/>
                  </a:prstGeom>
                  <a:noFill/>
                </p:spPr>
                <p:txBody>
                  <a:bodyPr wrap="none" rtlCol="0">
                    <a:spAutoFit/>
                  </a:bodyPr>
                  <a:lstStyle/>
                  <a:p>
                    <a:pPr algn="ctr"/>
                    <a:r>
                      <a:rPr lang="de-DE" sz="1200" dirty="0" err="1">
                        <a:latin typeface="Arial" panose="020B0604020202020204" pitchFamily="34" charset="0"/>
                        <a:cs typeface="Arial" panose="020B0604020202020204" pitchFamily="34" charset="0"/>
                      </a:rPr>
                      <a:t>Electric</a:t>
                    </a:r>
                    <a:r>
                      <a:rPr lang="de-DE" sz="1200" dirty="0">
                        <a:latin typeface="Arial" panose="020B0604020202020204" pitchFamily="34" charset="0"/>
                        <a:cs typeface="Arial" panose="020B0604020202020204" pitchFamily="34" charset="0"/>
                      </a:rPr>
                      <a:t> Motor</a:t>
                    </a:r>
                    <a:endParaRPr lang="en-GB" dirty="0">
                      <a:latin typeface="Arial" panose="020B0604020202020204" pitchFamily="34" charset="0"/>
                      <a:cs typeface="Arial" panose="020B0604020202020204" pitchFamily="34" charset="0"/>
                    </a:endParaRPr>
                  </a:p>
                </p:txBody>
              </p:sp>
            </p:grpSp>
            <p:grpSp>
              <p:nvGrpSpPr>
                <p:cNvPr id="14" name="Gruppieren 88">
                  <a:extLst>
                    <a:ext uri="{FF2B5EF4-FFF2-40B4-BE49-F238E27FC236}">
                      <a16:creationId xmlns:a16="http://schemas.microsoft.com/office/drawing/2014/main" xmlns="" id="{99D0116B-BF8B-44F2-962A-EB6950F98C87}"/>
                    </a:ext>
                  </a:extLst>
                </p:cNvPr>
                <p:cNvGrpSpPr/>
                <p:nvPr/>
              </p:nvGrpSpPr>
              <p:grpSpPr>
                <a:xfrm>
                  <a:off x="3920836" y="1165206"/>
                  <a:ext cx="1428906" cy="600925"/>
                  <a:chOff x="2336866" y="4880910"/>
                  <a:chExt cx="1428906" cy="600925"/>
                </a:xfrm>
              </p:grpSpPr>
              <p:cxnSp>
                <p:nvCxnSpPr>
                  <p:cNvPr id="32" name="Gerade Verbindung 89">
                    <a:extLst>
                      <a:ext uri="{FF2B5EF4-FFF2-40B4-BE49-F238E27FC236}">
                        <a16:creationId xmlns:a16="http://schemas.microsoft.com/office/drawing/2014/main" xmlns="" id="{1FB1A860-88EE-4E7A-BF29-CF5C79D14813}"/>
                      </a:ext>
                    </a:extLst>
                  </p:cNvPr>
                  <p:cNvCxnSpPr>
                    <a:cxnSpLocks/>
                    <a:stCxn id="36" idx="1"/>
                  </p:cNvCxnSpPr>
                  <p:nvPr/>
                </p:nvCxnSpPr>
                <p:spPr>
                  <a:xfrm flipH="1">
                    <a:off x="2336866" y="5019409"/>
                    <a:ext cx="370475" cy="498"/>
                  </a:xfrm>
                  <a:prstGeom prst="line">
                    <a:avLst/>
                  </a:prstGeom>
                </p:spPr>
                <p:style>
                  <a:lnRef idx="1">
                    <a:schemeClr val="dk1"/>
                  </a:lnRef>
                  <a:fillRef idx="0">
                    <a:schemeClr val="dk1"/>
                  </a:fillRef>
                  <a:effectRef idx="0">
                    <a:schemeClr val="dk1"/>
                  </a:effectRef>
                  <a:fontRef idx="minor">
                    <a:schemeClr val="tx1"/>
                  </a:fontRef>
                </p:style>
              </p:cxnSp>
              <p:grpSp>
                <p:nvGrpSpPr>
                  <p:cNvPr id="33" name="Gruppieren 90">
                    <a:extLst>
                      <a:ext uri="{FF2B5EF4-FFF2-40B4-BE49-F238E27FC236}">
                        <a16:creationId xmlns:a16="http://schemas.microsoft.com/office/drawing/2014/main" xmlns="" id="{93B90404-5695-4BCB-8172-DF33CE340679}"/>
                      </a:ext>
                    </a:extLst>
                  </p:cNvPr>
                  <p:cNvGrpSpPr/>
                  <p:nvPr/>
                </p:nvGrpSpPr>
                <p:grpSpPr>
                  <a:xfrm>
                    <a:off x="2707341" y="4880910"/>
                    <a:ext cx="1058431" cy="600925"/>
                    <a:chOff x="2707341" y="4880910"/>
                    <a:chExt cx="1058431" cy="600925"/>
                  </a:xfrm>
                </p:grpSpPr>
                <mc:AlternateContent xmlns:mc="http://schemas.openxmlformats.org/markup-compatibility/2006" xmlns:a14="http://schemas.microsoft.com/office/drawing/2010/main">
                  <mc:Choice Requires="a14">
                    <p:sp>
                      <p:nvSpPr>
                        <p:cNvPr id="34" name="Rechteck 91">
                          <a:extLst>
                            <a:ext uri="{FF2B5EF4-FFF2-40B4-BE49-F238E27FC236}">
                              <a16:creationId xmlns:a16="http://schemas.microsoft.com/office/drawing/2014/main" xmlns="" id="{17AE599E-A0BE-4A0B-8BC7-877FF5856B8E}"/>
                            </a:ext>
                          </a:extLst>
                        </p:cNvPr>
                        <p:cNvSpPr/>
                        <p:nvPr/>
                      </p:nvSpPr>
                      <p:spPr>
                        <a:xfrm>
                          <a:off x="2707341" y="4880910"/>
                          <a:ext cx="1058431" cy="276999"/>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de-DE" sz="1200" i="1" smtClean="0">
                                    <a:solidFill>
                                      <a:schemeClr val="tx1"/>
                                    </a:solidFill>
                                    <a:latin typeface="Cambria Math"/>
                                    <a:cs typeface="Arial" pitchFamily="34" charset="0"/>
                                  </a:rPr>
                                  <m:t>𝑆</m:t>
                                </m:r>
                                <m:r>
                                  <a:rPr lang="de-DE" sz="1200" b="0" i="1" smtClean="0">
                                    <a:solidFill>
                                      <a:schemeClr val="tx1"/>
                                    </a:solidFill>
                                    <a:latin typeface="Cambria Math"/>
                                    <a:cs typeface="Arial" pitchFamily="34" charset="0"/>
                                  </a:rPr>
                                  <m:t>𝑝𝑜𝑜𝑙</m:t>
                                </m:r>
                                <m:r>
                                  <a:rPr lang="de-DE" sz="1200" b="0" i="1" smtClean="0">
                                    <a:solidFill>
                                      <a:schemeClr val="tx1"/>
                                    </a:solidFill>
                                    <a:latin typeface="Cambria Math"/>
                                    <a:cs typeface="Arial" pitchFamily="34" charset="0"/>
                                  </a:rPr>
                                  <m:t> </m:t>
                                </m:r>
                                <m:r>
                                  <a:rPr lang="de-DE" sz="1200" b="0" i="1" smtClean="0">
                                    <a:solidFill>
                                      <a:schemeClr val="tx1"/>
                                    </a:solidFill>
                                    <a:latin typeface="Cambria Math"/>
                                    <a:cs typeface="Arial" pitchFamily="34" charset="0"/>
                                  </a:rPr>
                                  <m:t>𝑆𝑝𝑒𝑒𝑑</m:t>
                                </m:r>
                              </m:oMath>
                            </m:oMathPara>
                          </a14:m>
                          <a:endParaRPr lang="en-GB" dirty="0">
                            <a:solidFill>
                              <a:schemeClr val="tx1"/>
                            </a:solidFill>
                          </a:endParaRPr>
                        </a:p>
                      </p:txBody>
                    </p:sp>
                  </mc:Choice>
                  <mc:Fallback xmlns="">
                    <p:sp>
                      <p:nvSpPr>
                        <p:cNvPr id="92" name="Rechteck 91"/>
                        <p:cNvSpPr>
                          <a:spLocks noRot="1" noChangeAspect="1" noMove="1" noResize="1" noEditPoints="1" noAdjustHandles="1" noChangeArrowheads="1" noChangeShapeType="1" noTextEdit="1"/>
                        </p:cNvSpPr>
                        <p:nvPr/>
                      </p:nvSpPr>
                      <p:spPr>
                        <a:xfrm>
                          <a:off x="2707341" y="4880910"/>
                          <a:ext cx="1058431" cy="276999"/>
                        </a:xfrm>
                        <a:prstGeom prst="rect">
                          <a:avLst/>
                        </a:prstGeom>
                        <a:blipFill rotWithShape="1">
                          <a:blip r:embed="rId5"/>
                          <a:stretch>
                            <a:fillRect b="-434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5" name="Rechteck 92">
                          <a:extLst>
                            <a:ext uri="{FF2B5EF4-FFF2-40B4-BE49-F238E27FC236}">
                              <a16:creationId xmlns:a16="http://schemas.microsoft.com/office/drawing/2014/main" xmlns="" id="{4442E091-9F3A-4B79-987D-EDB9D8C2DDAD}"/>
                            </a:ext>
                          </a:extLst>
                        </p:cNvPr>
                        <p:cNvSpPr/>
                        <p:nvPr/>
                      </p:nvSpPr>
                      <p:spPr>
                        <a:xfrm>
                          <a:off x="2707341" y="5204836"/>
                          <a:ext cx="717056" cy="276999"/>
                        </a:xfrm>
                        <a:prstGeom prst="rect">
                          <a:avLst/>
                        </a:prstGeom>
                      </p:spPr>
                      <p:txBody>
                        <a:bodyPr wrap="none" anchor="ctr">
                          <a:spAutoFit/>
                        </a:bodyPr>
                        <a:lstStyle/>
                        <a:p>
                          <a:pPr/>
                          <a14:m>
                            <m:oMathPara xmlns:m="http://schemas.openxmlformats.org/officeDocument/2006/math">
                              <m:oMathParaPr>
                                <m:jc m:val="left"/>
                              </m:oMathParaPr>
                              <m:oMath xmlns:m="http://schemas.openxmlformats.org/officeDocument/2006/math">
                                <m:r>
                                  <a:rPr lang="de-DE" sz="1200" i="1" smtClean="0">
                                    <a:solidFill>
                                      <a:schemeClr val="tx1"/>
                                    </a:solidFill>
                                    <a:latin typeface="Cambria Math"/>
                                    <a:cs typeface="Arial" pitchFamily="34" charset="0"/>
                                  </a:rPr>
                                  <m:t>𝑇</m:t>
                                </m:r>
                                <m:r>
                                  <a:rPr lang="de-DE" sz="1200" b="0" i="1" smtClean="0">
                                    <a:solidFill>
                                      <a:schemeClr val="tx1"/>
                                    </a:solidFill>
                                    <a:latin typeface="Cambria Math"/>
                                    <a:cs typeface="Arial" pitchFamily="34" charset="0"/>
                                  </a:rPr>
                                  <m:t>𝑜𝑟𝑞𝑢𝑒</m:t>
                                </m:r>
                              </m:oMath>
                            </m:oMathPara>
                          </a14:m>
                          <a:endParaRPr lang="de-DE" sz="1200" i="1" dirty="0">
                            <a:solidFill>
                              <a:srgbClr val="002060"/>
                            </a:solidFill>
                            <a:latin typeface="Cambria Math"/>
                            <a:cs typeface="Arial" pitchFamily="34" charset="0"/>
                          </a:endParaRPr>
                        </a:p>
                      </p:txBody>
                    </p:sp>
                  </mc:Choice>
                  <mc:Fallback xmlns="">
                    <p:sp>
                      <p:nvSpPr>
                        <p:cNvPr id="35" name="Rechteck 92">
                          <a:extLst>
                            <a:ext uri="{FF2B5EF4-FFF2-40B4-BE49-F238E27FC236}">
                              <a16:creationId xmlns:a16="http://schemas.microsoft.com/office/drawing/2014/main" xmlns:a14="http://schemas.microsoft.com/office/drawing/2010/main" xmlns="" id="{4442E091-9F3A-4B79-987D-EDB9D8C2DDAD}"/>
                            </a:ext>
                          </a:extLst>
                        </p:cNvPr>
                        <p:cNvSpPr>
                          <a:spLocks noRot="1" noChangeAspect="1" noMove="1" noResize="1" noEditPoints="1" noAdjustHandles="1" noChangeArrowheads="1" noChangeShapeType="1" noTextEdit="1"/>
                        </p:cNvSpPr>
                        <p:nvPr/>
                      </p:nvSpPr>
                      <p:spPr>
                        <a:xfrm>
                          <a:off x="2707341" y="5204836"/>
                          <a:ext cx="717056" cy="276999"/>
                        </a:xfrm>
                        <a:prstGeom prst="rect">
                          <a:avLst/>
                        </a:prstGeom>
                        <a:blipFill rotWithShape="1">
                          <a:blip r:embed="rId6"/>
                          <a:stretch>
                            <a:fillRect b="-4878"/>
                          </a:stretch>
                        </a:blipFill>
                      </p:spPr>
                      <p:txBody>
                        <a:bodyPr/>
                        <a:lstStyle/>
                        <a:p>
                          <a:r>
                            <a:rPr lang="de-DE">
                              <a:noFill/>
                            </a:rPr>
                            <a:t> </a:t>
                          </a:r>
                        </a:p>
                      </p:txBody>
                    </p:sp>
                  </mc:Fallback>
                </mc:AlternateContent>
                <p:sp>
                  <p:nvSpPr>
                    <p:cNvPr id="36" name="Rechteck 93">
                      <a:extLst>
                        <a:ext uri="{FF2B5EF4-FFF2-40B4-BE49-F238E27FC236}">
                          <a16:creationId xmlns:a16="http://schemas.microsoft.com/office/drawing/2014/main" xmlns="" id="{D8C66E67-C61C-452D-BF56-F71393B5C852}"/>
                        </a:ext>
                      </a:extLst>
                    </p:cNvPr>
                    <p:cNvSpPr/>
                    <p:nvPr/>
                  </p:nvSpPr>
                  <p:spPr>
                    <a:xfrm>
                      <a:off x="2707341" y="4880910"/>
                      <a:ext cx="1058431" cy="276999"/>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5" name="Gruppieren 94">
                  <a:extLst>
                    <a:ext uri="{FF2B5EF4-FFF2-40B4-BE49-F238E27FC236}">
                      <a16:creationId xmlns:a16="http://schemas.microsoft.com/office/drawing/2014/main" xmlns="" id="{4CA489F8-52EE-452B-BB2E-7DEB57DE1A3E}"/>
                    </a:ext>
                  </a:extLst>
                </p:cNvPr>
                <p:cNvGrpSpPr/>
                <p:nvPr/>
              </p:nvGrpSpPr>
              <p:grpSpPr>
                <a:xfrm>
                  <a:off x="2876260" y="4447043"/>
                  <a:ext cx="929704" cy="919078"/>
                  <a:chOff x="3324197" y="530923"/>
                  <a:chExt cx="929704" cy="919078"/>
                </a:xfrm>
              </p:grpSpPr>
              <p:cxnSp>
                <p:nvCxnSpPr>
                  <p:cNvPr id="28" name="Gerade Verbindung 95">
                    <a:extLst>
                      <a:ext uri="{FF2B5EF4-FFF2-40B4-BE49-F238E27FC236}">
                        <a16:creationId xmlns:a16="http://schemas.microsoft.com/office/drawing/2014/main" xmlns="" id="{ACF9BC73-93E4-48D9-90AA-5223DDED4D67}"/>
                      </a:ext>
                    </a:extLst>
                  </p:cNvPr>
                  <p:cNvCxnSpPr>
                    <a:stCxn id="31" idx="1"/>
                  </p:cNvCxnSpPr>
                  <p:nvPr/>
                </p:nvCxnSpPr>
                <p:spPr>
                  <a:xfrm flipH="1" flipV="1">
                    <a:off x="3324197" y="530923"/>
                    <a:ext cx="248032" cy="798328"/>
                  </a:xfrm>
                  <a:prstGeom prst="line">
                    <a:avLst/>
                  </a:prstGeom>
                </p:spPr>
                <p:style>
                  <a:lnRef idx="1">
                    <a:schemeClr val="dk1"/>
                  </a:lnRef>
                  <a:fillRef idx="0">
                    <a:schemeClr val="dk1"/>
                  </a:fillRef>
                  <a:effectRef idx="0">
                    <a:schemeClr val="dk1"/>
                  </a:effectRef>
                  <a:fontRef idx="minor">
                    <a:schemeClr val="tx1"/>
                  </a:fontRef>
                </p:style>
              </p:cxnSp>
              <p:grpSp>
                <p:nvGrpSpPr>
                  <p:cNvPr id="29" name="Gruppieren 96">
                    <a:extLst>
                      <a:ext uri="{FF2B5EF4-FFF2-40B4-BE49-F238E27FC236}">
                        <a16:creationId xmlns:a16="http://schemas.microsoft.com/office/drawing/2014/main" xmlns="" id="{97BD1EB6-A2C9-44DF-91CD-7D18077F50C6}"/>
                      </a:ext>
                    </a:extLst>
                  </p:cNvPr>
                  <p:cNvGrpSpPr/>
                  <p:nvPr/>
                </p:nvGrpSpPr>
                <p:grpSpPr>
                  <a:xfrm>
                    <a:off x="3536846" y="1170963"/>
                    <a:ext cx="717055" cy="279038"/>
                    <a:chOff x="3610849" y="1179701"/>
                    <a:chExt cx="717055" cy="279038"/>
                  </a:xfrm>
                </p:grpSpPr>
                <mc:AlternateContent xmlns:mc="http://schemas.openxmlformats.org/markup-compatibility/2006" xmlns:a14="http://schemas.microsoft.com/office/drawing/2010/main">
                  <mc:Choice Requires="a14">
                    <p:sp>
                      <p:nvSpPr>
                        <p:cNvPr id="30" name="Rechteck 97">
                          <a:extLst>
                            <a:ext uri="{FF2B5EF4-FFF2-40B4-BE49-F238E27FC236}">
                              <a16:creationId xmlns:a16="http://schemas.microsoft.com/office/drawing/2014/main" xmlns="" id="{57B26A04-E145-413F-B7B8-845B73759515}"/>
                            </a:ext>
                          </a:extLst>
                        </p:cNvPr>
                        <p:cNvSpPr/>
                        <p:nvPr/>
                      </p:nvSpPr>
                      <p:spPr>
                        <a:xfrm>
                          <a:off x="3610849" y="1179701"/>
                          <a:ext cx="717055" cy="2769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de-DE" sz="1200" b="0" i="1" smtClean="0">
                                    <a:solidFill>
                                      <a:schemeClr val="tx1"/>
                                    </a:solidFill>
                                    <a:latin typeface="Cambria Math"/>
                                    <a:cs typeface="Arial" pitchFamily="34" charset="0"/>
                                  </a:rPr>
                                  <m:t>𝑇𝑜𝑟𝑞𝑢𝑒</m:t>
                                </m:r>
                              </m:oMath>
                            </m:oMathPara>
                          </a14:m>
                          <a:endParaRPr lang="de-DE" sz="1200" i="1" dirty="0">
                            <a:solidFill>
                              <a:srgbClr val="002060"/>
                            </a:solidFill>
                            <a:latin typeface="Cambria Math"/>
                            <a:cs typeface="Arial" pitchFamily="34" charset="0"/>
                          </a:endParaRPr>
                        </a:p>
                      </p:txBody>
                    </p:sp>
                  </mc:Choice>
                  <mc:Fallback xmlns="">
                    <p:sp>
                      <p:nvSpPr>
                        <p:cNvPr id="98" name="Rechteck 97"/>
                        <p:cNvSpPr>
                          <a:spLocks noRot="1" noChangeAspect="1" noMove="1" noResize="1" noEditPoints="1" noAdjustHandles="1" noChangeArrowheads="1" noChangeShapeType="1" noTextEdit="1"/>
                        </p:cNvSpPr>
                        <p:nvPr/>
                      </p:nvSpPr>
                      <p:spPr>
                        <a:xfrm>
                          <a:off x="3610849" y="1179701"/>
                          <a:ext cx="717055" cy="276999"/>
                        </a:xfrm>
                        <a:prstGeom prst="rect">
                          <a:avLst/>
                        </a:prstGeom>
                        <a:blipFill rotWithShape="1">
                          <a:blip r:embed="rId7"/>
                          <a:stretch>
                            <a:fillRect b="-4348"/>
                          </a:stretch>
                        </a:blipFill>
                      </p:spPr>
                      <p:txBody>
                        <a:bodyPr/>
                        <a:lstStyle/>
                        <a:p>
                          <a:r>
                            <a:rPr lang="en-GB">
                              <a:noFill/>
                            </a:rPr>
                            <a:t> </a:t>
                          </a:r>
                        </a:p>
                      </p:txBody>
                    </p:sp>
                  </mc:Fallback>
                </mc:AlternateContent>
                <p:sp>
                  <p:nvSpPr>
                    <p:cNvPr id="31" name="Rechteck 98">
                      <a:extLst>
                        <a:ext uri="{FF2B5EF4-FFF2-40B4-BE49-F238E27FC236}">
                          <a16:creationId xmlns:a16="http://schemas.microsoft.com/office/drawing/2014/main" xmlns="" id="{D7C10892-C0CC-4C5F-A440-828A71860A7B}"/>
                        </a:ext>
                      </a:extLst>
                    </p:cNvPr>
                    <p:cNvSpPr/>
                    <p:nvPr/>
                  </p:nvSpPr>
                  <p:spPr>
                    <a:xfrm>
                      <a:off x="3646232" y="1217239"/>
                      <a:ext cx="646290" cy="2415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6" name="Gruppieren 99">
                  <a:extLst>
                    <a:ext uri="{FF2B5EF4-FFF2-40B4-BE49-F238E27FC236}">
                      <a16:creationId xmlns:a16="http://schemas.microsoft.com/office/drawing/2014/main" xmlns="" id="{D8345D87-2D72-40EF-B55B-BBB85ECBB077}"/>
                    </a:ext>
                  </a:extLst>
                </p:cNvPr>
                <p:cNvGrpSpPr/>
                <p:nvPr/>
              </p:nvGrpSpPr>
              <p:grpSpPr>
                <a:xfrm>
                  <a:off x="7732266" y="4979989"/>
                  <a:ext cx="1662064" cy="598034"/>
                  <a:chOff x="7908094" y="4979989"/>
                  <a:chExt cx="1662064" cy="598034"/>
                </a:xfrm>
              </p:grpSpPr>
              <p:grpSp>
                <p:nvGrpSpPr>
                  <p:cNvPr id="22" name="Gruppieren 100">
                    <a:extLst>
                      <a:ext uri="{FF2B5EF4-FFF2-40B4-BE49-F238E27FC236}">
                        <a16:creationId xmlns:a16="http://schemas.microsoft.com/office/drawing/2014/main" xmlns="" id="{AE72C985-1DC5-40FA-8EB7-29CBEB5C1780}"/>
                      </a:ext>
                    </a:extLst>
                  </p:cNvPr>
                  <p:cNvGrpSpPr/>
                  <p:nvPr/>
                </p:nvGrpSpPr>
                <p:grpSpPr>
                  <a:xfrm>
                    <a:off x="7908096" y="4979989"/>
                    <a:ext cx="1662061" cy="276999"/>
                    <a:chOff x="7908096" y="4979989"/>
                    <a:chExt cx="1662061" cy="276999"/>
                  </a:xfrm>
                </p:grpSpPr>
                <mc:AlternateContent xmlns:mc="http://schemas.openxmlformats.org/markup-compatibility/2006" xmlns:a14="http://schemas.microsoft.com/office/drawing/2010/main">
                  <mc:Choice Requires="a14">
                    <p:sp>
                      <p:nvSpPr>
                        <p:cNvPr id="26" name="Rechteck 104">
                          <a:extLst>
                            <a:ext uri="{FF2B5EF4-FFF2-40B4-BE49-F238E27FC236}">
                              <a16:creationId xmlns:a16="http://schemas.microsoft.com/office/drawing/2014/main" xmlns="" id="{8F39FF03-302C-4212-ADC9-FE84E8684E25}"/>
                            </a:ext>
                          </a:extLst>
                        </p:cNvPr>
                        <p:cNvSpPr/>
                        <p:nvPr/>
                      </p:nvSpPr>
                      <p:spPr>
                        <a:xfrm>
                          <a:off x="7908096" y="4979989"/>
                          <a:ext cx="1159676" cy="276999"/>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de-DE" sz="1200" i="1" smtClean="0">
                                    <a:solidFill>
                                      <a:prstClr val="black"/>
                                    </a:solidFill>
                                    <a:latin typeface="Cambria Math"/>
                                    <a:cs typeface="Arial" pitchFamily="34" charset="0"/>
                                  </a:rPr>
                                  <m:t>𝑓</m:t>
                                </m:r>
                                <m:r>
                                  <a:rPr lang="de-DE" sz="1200" b="0" i="1" smtClean="0">
                                    <a:solidFill>
                                      <a:prstClr val="black"/>
                                    </a:solidFill>
                                    <a:latin typeface="Cambria Math"/>
                                    <a:cs typeface="Arial" pitchFamily="34" charset="0"/>
                                  </a:rPr>
                                  <m:t>𝑟𝑒𝑒</m:t>
                                </m:r>
                                <m:r>
                                  <a:rPr lang="de-DE" sz="1200" b="0" i="1" smtClean="0">
                                    <a:solidFill>
                                      <a:prstClr val="black"/>
                                    </a:solidFill>
                                    <a:latin typeface="Cambria Math"/>
                                    <a:cs typeface="Arial" pitchFamily="34" charset="0"/>
                                  </a:rPr>
                                  <m:t> </m:t>
                                </m:r>
                                <m:r>
                                  <a:rPr lang="de-DE" sz="1200" b="0" i="1" smtClean="0">
                                    <a:solidFill>
                                      <a:prstClr val="black"/>
                                    </a:solidFill>
                                    <a:latin typeface="Cambria Math"/>
                                    <a:cs typeface="Arial" pitchFamily="34" charset="0"/>
                                  </a:rPr>
                                  <m:t>𝑣𝑎𝑟𝑖𝑎𝑏𝑙𝑒</m:t>
                                </m:r>
                              </m:oMath>
                            </m:oMathPara>
                          </a14:m>
                          <a:endParaRPr lang="en-GB" dirty="0"/>
                        </a:p>
                      </p:txBody>
                    </p:sp>
                  </mc:Choice>
                  <mc:Fallback xmlns="">
                    <p:sp>
                      <p:nvSpPr>
                        <p:cNvPr id="26" name="Rechteck 104">
                          <a:extLst>
                            <a:ext uri="{FF2B5EF4-FFF2-40B4-BE49-F238E27FC236}">
                              <a16:creationId xmlns="" xmlns:a16="http://schemas.microsoft.com/office/drawing/2014/main" xmlns:a14="http://schemas.microsoft.com/office/drawing/2010/main" id="{8F39FF03-302C-4212-ADC9-FE84E8684E25}"/>
                            </a:ext>
                          </a:extLst>
                        </p:cNvPr>
                        <p:cNvSpPr>
                          <a:spLocks noRot="1" noChangeAspect="1" noMove="1" noResize="1" noEditPoints="1" noAdjustHandles="1" noChangeArrowheads="1" noChangeShapeType="1" noTextEdit="1"/>
                        </p:cNvSpPr>
                        <p:nvPr/>
                      </p:nvSpPr>
                      <p:spPr>
                        <a:xfrm>
                          <a:off x="7908096" y="4979989"/>
                          <a:ext cx="1159676" cy="276999"/>
                        </a:xfrm>
                        <a:prstGeom prst="rect">
                          <a:avLst/>
                        </a:prstGeom>
                        <a:blipFill rotWithShape="1">
                          <a:blip r:embed="rId12"/>
                          <a:stretch>
                            <a:fillRect r="-1724" b="-14634"/>
                          </a:stretch>
                        </a:blipFill>
                      </p:spPr>
                      <p:txBody>
                        <a:bodyPr/>
                        <a:lstStyle/>
                        <a:p>
                          <a:r>
                            <a:rPr lang="en-GB">
                              <a:noFill/>
                            </a:rPr>
                            <a:t> </a:t>
                          </a:r>
                        </a:p>
                      </p:txBody>
                    </p:sp>
                  </mc:Fallback>
                </mc:AlternateContent>
                <p:sp>
                  <p:nvSpPr>
                    <p:cNvPr id="27" name="Rechteck 105">
                      <a:extLst>
                        <a:ext uri="{FF2B5EF4-FFF2-40B4-BE49-F238E27FC236}">
                          <a16:creationId xmlns:a16="http://schemas.microsoft.com/office/drawing/2014/main" xmlns="" id="{497A5526-0601-472C-AC86-52D68B20C590}"/>
                        </a:ext>
                      </a:extLst>
                    </p:cNvPr>
                    <p:cNvSpPr/>
                    <p:nvPr/>
                  </p:nvSpPr>
                  <p:spPr>
                    <a:xfrm>
                      <a:off x="7961653" y="4999369"/>
                      <a:ext cx="1608504" cy="238489"/>
                    </a:xfrm>
                    <a:prstGeom prst="rect">
                      <a:avLst/>
                    </a:prstGeom>
                    <a:no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3" name="Gruppieren 101">
                    <a:extLst>
                      <a:ext uri="{FF2B5EF4-FFF2-40B4-BE49-F238E27FC236}">
                        <a16:creationId xmlns:a16="http://schemas.microsoft.com/office/drawing/2014/main" xmlns="" id="{9B14F8E7-2B31-4802-ACEA-482A481D08F6}"/>
                      </a:ext>
                    </a:extLst>
                  </p:cNvPr>
                  <p:cNvGrpSpPr/>
                  <p:nvPr/>
                </p:nvGrpSpPr>
                <p:grpSpPr>
                  <a:xfrm>
                    <a:off x="7908094" y="5274816"/>
                    <a:ext cx="1662064" cy="303207"/>
                    <a:chOff x="7908094" y="5274816"/>
                    <a:chExt cx="1662064" cy="303207"/>
                  </a:xfrm>
                </p:grpSpPr>
                <mc:AlternateContent xmlns:mc="http://schemas.openxmlformats.org/markup-compatibility/2006" xmlns:a14="http://schemas.microsoft.com/office/drawing/2010/main">
                  <mc:Choice Requires="a14">
                    <p:sp>
                      <p:nvSpPr>
                        <p:cNvPr id="24" name="Rechteck 102">
                          <a:extLst>
                            <a:ext uri="{FF2B5EF4-FFF2-40B4-BE49-F238E27FC236}">
                              <a16:creationId xmlns:a16="http://schemas.microsoft.com/office/drawing/2014/main" xmlns="" id="{1E6E9C8A-95BE-40C9-8898-6E5FBC5B784E}"/>
                            </a:ext>
                          </a:extLst>
                        </p:cNvPr>
                        <p:cNvSpPr/>
                        <p:nvPr/>
                      </p:nvSpPr>
                      <p:spPr>
                        <a:xfrm>
                          <a:off x="7908094" y="5274816"/>
                          <a:ext cx="1662064" cy="30320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de-DE" sz="1200" b="0" i="1" smtClean="0">
                                    <a:latin typeface="Cambria Math"/>
                                    <a:cs typeface="Arial" pitchFamily="34" charset="0"/>
                                  </a:rPr>
                                  <m:t>𝑑𝑒𝑝𝑒𝑛𝑑𝑒𝑛𝑡</m:t>
                                </m:r>
                                <m:r>
                                  <a:rPr lang="de-DE" sz="1200" b="0" i="1" smtClean="0">
                                    <a:latin typeface="Cambria Math"/>
                                    <a:cs typeface="Arial" pitchFamily="34" charset="0"/>
                                  </a:rPr>
                                  <m:t> </m:t>
                                </m:r>
                                <m:r>
                                  <a:rPr lang="de-DE" sz="1200" b="0" i="1" smtClean="0">
                                    <a:latin typeface="Cambria Math"/>
                                    <a:cs typeface="Arial" pitchFamily="34" charset="0"/>
                                  </a:rPr>
                                  <m:t>𝑣𝑎𝑟𝑖𝑎𝑏𝑙𝑒</m:t>
                                </m:r>
                              </m:oMath>
                            </m:oMathPara>
                          </a14:m>
                          <a:endParaRPr lang="de-DE" sz="1200" i="1" dirty="0">
                            <a:latin typeface="Cambria Math"/>
                            <a:cs typeface="Arial" pitchFamily="34" charset="0"/>
                          </a:endParaRPr>
                        </a:p>
                      </p:txBody>
                    </p:sp>
                  </mc:Choice>
                  <mc:Fallback xmlns="">
                    <p:sp>
                      <p:nvSpPr>
                        <p:cNvPr id="24" name="Rechteck 102">
                          <a:extLst>
                            <a:ext uri="{FF2B5EF4-FFF2-40B4-BE49-F238E27FC236}">
                              <a16:creationId xmlns="" xmlns:a16="http://schemas.microsoft.com/office/drawing/2014/main" xmlns:a14="http://schemas.microsoft.com/office/drawing/2010/main" id="{1E6E9C8A-95BE-40C9-8898-6E5FBC5B784E}"/>
                            </a:ext>
                          </a:extLst>
                        </p:cNvPr>
                        <p:cNvSpPr>
                          <a:spLocks noRot="1" noChangeAspect="1" noMove="1" noResize="1" noEditPoints="1" noAdjustHandles="1" noChangeArrowheads="1" noChangeShapeType="1" noTextEdit="1"/>
                        </p:cNvSpPr>
                        <p:nvPr/>
                      </p:nvSpPr>
                      <p:spPr>
                        <a:xfrm>
                          <a:off x="7908094" y="5274816"/>
                          <a:ext cx="1662064" cy="303207"/>
                        </a:xfrm>
                        <a:prstGeom prst="rect">
                          <a:avLst/>
                        </a:prstGeom>
                        <a:blipFill rotWithShape="1">
                          <a:blip r:embed="rId13"/>
                          <a:stretch>
                            <a:fillRect b="-4348"/>
                          </a:stretch>
                        </a:blipFill>
                      </p:spPr>
                      <p:txBody>
                        <a:bodyPr/>
                        <a:lstStyle/>
                        <a:p>
                          <a:r>
                            <a:rPr lang="en-GB">
                              <a:noFill/>
                            </a:rPr>
                            <a:t> </a:t>
                          </a:r>
                        </a:p>
                      </p:txBody>
                    </p:sp>
                  </mc:Fallback>
                </mc:AlternateContent>
                <p:sp>
                  <p:nvSpPr>
                    <p:cNvPr id="25" name="Rechteck 103">
                      <a:extLst>
                        <a:ext uri="{FF2B5EF4-FFF2-40B4-BE49-F238E27FC236}">
                          <a16:creationId xmlns:a16="http://schemas.microsoft.com/office/drawing/2014/main" xmlns="" id="{D05C895E-A3E6-47C2-8096-1197D6900B9E}"/>
                        </a:ext>
                      </a:extLst>
                    </p:cNvPr>
                    <p:cNvSpPr/>
                    <p:nvPr/>
                  </p:nvSpPr>
                  <p:spPr>
                    <a:xfrm>
                      <a:off x="7961653" y="5301350"/>
                      <a:ext cx="1608505" cy="2415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7" name="Gruppieren 16">
                  <a:extLst>
                    <a:ext uri="{FF2B5EF4-FFF2-40B4-BE49-F238E27FC236}">
                      <a16:creationId xmlns:a16="http://schemas.microsoft.com/office/drawing/2014/main" xmlns="" id="{ADA6EFE8-E842-4F13-87BB-55F38FACA510}"/>
                    </a:ext>
                  </a:extLst>
                </p:cNvPr>
                <p:cNvGrpSpPr/>
                <p:nvPr/>
              </p:nvGrpSpPr>
              <p:grpSpPr>
                <a:xfrm>
                  <a:off x="2876261" y="4447042"/>
                  <a:ext cx="1224330" cy="647584"/>
                  <a:chOff x="2419351" y="4447042"/>
                  <a:chExt cx="1224330" cy="647584"/>
                </a:xfrm>
              </p:grpSpPr>
              <p:grpSp>
                <p:nvGrpSpPr>
                  <p:cNvPr id="18" name="Gruppieren 85">
                    <a:extLst>
                      <a:ext uri="{FF2B5EF4-FFF2-40B4-BE49-F238E27FC236}">
                        <a16:creationId xmlns:a16="http://schemas.microsoft.com/office/drawing/2014/main" xmlns="" id="{44D5159A-7501-4B9F-A8CD-E1005469676D}"/>
                      </a:ext>
                    </a:extLst>
                  </p:cNvPr>
                  <p:cNvGrpSpPr/>
                  <p:nvPr/>
                </p:nvGrpSpPr>
                <p:grpSpPr>
                  <a:xfrm>
                    <a:off x="2585250" y="4817627"/>
                    <a:ext cx="1058431" cy="276999"/>
                    <a:chOff x="2074379" y="947811"/>
                    <a:chExt cx="1058431" cy="276999"/>
                  </a:xfrm>
                </p:grpSpPr>
                <mc:AlternateContent xmlns:mc="http://schemas.openxmlformats.org/markup-compatibility/2006" xmlns:a14="http://schemas.microsoft.com/office/drawing/2010/main">
                  <mc:Choice Requires="a14">
                    <p:sp>
                      <p:nvSpPr>
                        <p:cNvPr id="20" name="Rechteck 86">
                          <a:extLst>
                            <a:ext uri="{FF2B5EF4-FFF2-40B4-BE49-F238E27FC236}">
                              <a16:creationId xmlns:a16="http://schemas.microsoft.com/office/drawing/2014/main" xmlns="" id="{96375E89-2B77-45EE-AF84-AC50F0214DF5}"/>
                            </a:ext>
                          </a:extLst>
                        </p:cNvPr>
                        <p:cNvSpPr/>
                        <p:nvPr/>
                      </p:nvSpPr>
                      <p:spPr>
                        <a:xfrm>
                          <a:off x="2074379" y="947811"/>
                          <a:ext cx="1058431" cy="2769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de-DE" sz="1200" i="1" smtClean="0">
                                    <a:solidFill>
                                      <a:schemeClr val="tx1"/>
                                    </a:solidFill>
                                    <a:latin typeface="Cambria Math"/>
                                    <a:cs typeface="Arial" pitchFamily="34" charset="0"/>
                                  </a:rPr>
                                  <m:t>𝑆</m:t>
                                </m:r>
                                <m:r>
                                  <a:rPr lang="de-DE" sz="1200" b="0" i="1" smtClean="0">
                                    <a:solidFill>
                                      <a:schemeClr val="tx1"/>
                                    </a:solidFill>
                                    <a:latin typeface="Cambria Math"/>
                                    <a:cs typeface="Arial" pitchFamily="34" charset="0"/>
                                  </a:rPr>
                                  <m:t>𝑝𝑜𝑜𝑙</m:t>
                                </m:r>
                                <m:r>
                                  <a:rPr lang="de-DE" sz="1200" b="0" i="1" smtClean="0">
                                    <a:solidFill>
                                      <a:schemeClr val="tx1"/>
                                    </a:solidFill>
                                    <a:latin typeface="Cambria Math"/>
                                    <a:cs typeface="Arial" pitchFamily="34" charset="0"/>
                                  </a:rPr>
                                  <m:t> </m:t>
                                </m:r>
                                <m:r>
                                  <a:rPr lang="de-DE" sz="1200" b="0" i="1" smtClean="0">
                                    <a:solidFill>
                                      <a:schemeClr val="tx1"/>
                                    </a:solidFill>
                                    <a:latin typeface="Cambria Math"/>
                                    <a:cs typeface="Arial" pitchFamily="34" charset="0"/>
                                  </a:rPr>
                                  <m:t>𝑆𝑝𝑒𝑒𝑑</m:t>
                                </m:r>
                              </m:oMath>
                            </m:oMathPara>
                          </a14:m>
                          <a:endParaRPr lang="en-GB" i="1" dirty="0">
                            <a:solidFill>
                              <a:schemeClr val="tx1"/>
                            </a:solidFill>
                          </a:endParaRPr>
                        </a:p>
                      </p:txBody>
                    </p:sp>
                  </mc:Choice>
                  <mc:Fallback xmlns="">
                    <p:sp>
                      <p:nvSpPr>
                        <p:cNvPr id="87" name="Rechteck 86"/>
                        <p:cNvSpPr>
                          <a:spLocks noRot="1" noChangeAspect="1" noMove="1" noResize="1" noEditPoints="1" noAdjustHandles="1" noChangeArrowheads="1" noChangeShapeType="1" noTextEdit="1"/>
                        </p:cNvSpPr>
                        <p:nvPr/>
                      </p:nvSpPr>
                      <p:spPr>
                        <a:xfrm>
                          <a:off x="2074379" y="947811"/>
                          <a:ext cx="1058431" cy="276999"/>
                        </a:xfrm>
                        <a:prstGeom prst="rect">
                          <a:avLst/>
                        </a:prstGeom>
                        <a:blipFill rotWithShape="1">
                          <a:blip r:embed="rId9"/>
                          <a:stretch>
                            <a:fillRect b="-4348"/>
                          </a:stretch>
                        </a:blipFill>
                      </p:spPr>
                      <p:txBody>
                        <a:bodyPr/>
                        <a:lstStyle/>
                        <a:p>
                          <a:r>
                            <a:rPr lang="en-GB">
                              <a:noFill/>
                            </a:rPr>
                            <a:t> </a:t>
                          </a:r>
                        </a:p>
                      </p:txBody>
                    </p:sp>
                  </mc:Fallback>
                </mc:AlternateContent>
                <p:sp>
                  <p:nvSpPr>
                    <p:cNvPr id="21" name="Rechteck 87">
                      <a:extLst>
                        <a:ext uri="{FF2B5EF4-FFF2-40B4-BE49-F238E27FC236}">
                          <a16:creationId xmlns:a16="http://schemas.microsoft.com/office/drawing/2014/main" xmlns="" id="{B3710620-2F32-413D-96A4-C44DFA02859D}"/>
                        </a:ext>
                      </a:extLst>
                    </p:cNvPr>
                    <p:cNvSpPr/>
                    <p:nvPr/>
                  </p:nvSpPr>
                  <p:spPr>
                    <a:xfrm>
                      <a:off x="2151529" y="968655"/>
                      <a:ext cx="952737" cy="256155"/>
                    </a:xfrm>
                    <a:prstGeom prst="rect">
                      <a:avLst/>
                    </a:prstGeom>
                    <a:no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19" name="Gerade Verbindung 106">
                    <a:extLst>
                      <a:ext uri="{FF2B5EF4-FFF2-40B4-BE49-F238E27FC236}">
                        <a16:creationId xmlns:a16="http://schemas.microsoft.com/office/drawing/2014/main" xmlns="" id="{A93FBC8F-F9FE-4E07-9BED-F8A8B5E014CD}"/>
                      </a:ext>
                    </a:extLst>
                  </p:cNvPr>
                  <p:cNvCxnSpPr>
                    <a:cxnSpLocks/>
                    <a:stCxn id="21" idx="1"/>
                  </p:cNvCxnSpPr>
                  <p:nvPr/>
                </p:nvCxnSpPr>
                <p:spPr>
                  <a:xfrm flipH="1" flipV="1">
                    <a:off x="2419351" y="4447042"/>
                    <a:ext cx="243048" cy="519506"/>
                  </a:xfrm>
                  <a:prstGeom prst="line">
                    <a:avLst/>
                  </a:prstGeom>
                </p:spPr>
                <p:style>
                  <a:lnRef idx="1">
                    <a:schemeClr val="dk1"/>
                  </a:lnRef>
                  <a:fillRef idx="0">
                    <a:schemeClr val="dk1"/>
                  </a:fillRef>
                  <a:effectRef idx="0">
                    <a:schemeClr val="dk1"/>
                  </a:effectRef>
                  <a:fontRef idx="minor">
                    <a:schemeClr val="tx1"/>
                  </a:fontRef>
                </p:style>
              </p:cxnSp>
            </p:grpSp>
          </p:grpSp>
          <p:sp>
            <p:nvSpPr>
              <p:cNvPr id="46" name="Textfeld 45">
                <a:extLst>
                  <a:ext uri="{FF2B5EF4-FFF2-40B4-BE49-F238E27FC236}">
                    <a16:creationId xmlns:a16="http://schemas.microsoft.com/office/drawing/2014/main" xmlns="" id="{158F392A-7731-469D-967A-34A2DCCB0D9B}"/>
                  </a:ext>
                </a:extLst>
              </p:cNvPr>
              <p:cNvSpPr txBox="1"/>
              <p:nvPr/>
            </p:nvSpPr>
            <p:spPr>
              <a:xfrm>
                <a:off x="6296474" y="3650720"/>
                <a:ext cx="1211388" cy="253056"/>
              </a:xfrm>
              <a:prstGeom prst="rect">
                <a:avLst/>
              </a:prstGeom>
              <a:noFill/>
            </p:spPr>
            <p:txBody>
              <a:bodyPr wrap="none" rtlCol="0">
                <a:spAutoFit/>
              </a:bodyPr>
              <a:lstStyle/>
              <a:p>
                <a:pPr algn="ctr"/>
                <a:r>
                  <a:rPr lang="de-DE" sz="1200" dirty="0">
                    <a:latin typeface="Arial" panose="020B0604020202020204" pitchFamily="34" charset="0"/>
                    <a:cs typeface="Arial" panose="020B0604020202020204" pitchFamily="34" charset="0"/>
                  </a:rPr>
                  <a:t>Power Controller</a:t>
                </a:r>
                <a:endParaRPr lang="en-GB" dirty="0">
                  <a:latin typeface="Arial" panose="020B0604020202020204" pitchFamily="34" charset="0"/>
                  <a:cs typeface="Arial" panose="020B0604020202020204" pitchFamily="34" charset="0"/>
                </a:endParaRPr>
              </a:p>
            </p:txBody>
          </p:sp>
          <p:sp>
            <p:nvSpPr>
              <p:cNvPr id="47" name="Textfeld 46">
                <a:extLst>
                  <a:ext uri="{FF2B5EF4-FFF2-40B4-BE49-F238E27FC236}">
                    <a16:creationId xmlns:a16="http://schemas.microsoft.com/office/drawing/2014/main" xmlns="" id="{91EA2EAC-8B01-4AA4-B7FC-17EABAF0A0A6}"/>
                  </a:ext>
                </a:extLst>
              </p:cNvPr>
              <p:cNvSpPr txBox="1"/>
              <p:nvPr/>
            </p:nvSpPr>
            <p:spPr>
              <a:xfrm>
                <a:off x="5652120" y="1916832"/>
                <a:ext cx="729687"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DC Link</a:t>
                </a:r>
                <a:endParaRPr lang="en-GB" dirty="0">
                  <a:latin typeface="Arial" panose="020B0604020202020204" pitchFamily="34" charset="0"/>
                  <a:cs typeface="Arial" panose="020B0604020202020204" pitchFamily="34" charset="0"/>
                </a:endParaRPr>
              </a:p>
            </p:txBody>
          </p:sp>
          <p:sp>
            <p:nvSpPr>
              <p:cNvPr id="48" name="Rechteck 47"/>
              <p:cNvSpPr/>
              <p:nvPr/>
            </p:nvSpPr>
            <p:spPr>
              <a:xfrm>
                <a:off x="7813182" y="3369254"/>
                <a:ext cx="733494" cy="461665"/>
              </a:xfrm>
              <a:prstGeom prst="rect">
                <a:avLst/>
              </a:prstGeom>
            </p:spPr>
            <p:txBody>
              <a:bodyPr wrap="square">
                <a:spAutoFit/>
              </a:bodyPr>
              <a:lstStyle/>
              <a:p>
                <a:r>
                  <a:rPr lang="de-DE" sz="1200" dirty="0">
                    <a:latin typeface="Arial" panose="020B0604020202020204" pitchFamily="34" charset="0"/>
                    <a:cs typeface="Arial" panose="020B0604020202020204" pitchFamily="34" charset="0"/>
                  </a:rPr>
                  <a:t>Power </a:t>
                </a:r>
                <a:r>
                  <a:rPr lang="de-DE" sz="1200" dirty="0" err="1">
                    <a:latin typeface="Arial" panose="020B0604020202020204" pitchFamily="34" charset="0"/>
                    <a:cs typeface="Arial" panose="020B0604020202020204" pitchFamily="34" charset="0"/>
                  </a:rPr>
                  <a:t>Offtake</a:t>
                </a:r>
                <a:endParaRPr lang="en-GB" sz="1200" dirty="0">
                  <a:latin typeface="Arial" panose="020B0604020202020204" pitchFamily="34" charset="0"/>
                  <a:cs typeface="Arial" panose="020B0604020202020204" pitchFamily="34" charset="0"/>
                </a:endParaRPr>
              </a:p>
            </p:txBody>
          </p:sp>
          <p:sp>
            <p:nvSpPr>
              <p:cNvPr id="49" name="Rechteck 48">
                <a:extLst>
                  <a:ext uri="{FF2B5EF4-FFF2-40B4-BE49-F238E27FC236}">
                    <a16:creationId xmlns:a16="http://schemas.microsoft.com/office/drawing/2014/main" xmlns="" id="{9F4AB2AA-A854-4686-8B2D-42C9D3A215F1}"/>
                  </a:ext>
                </a:extLst>
              </p:cNvPr>
              <p:cNvSpPr/>
              <p:nvPr/>
            </p:nvSpPr>
            <p:spPr>
              <a:xfrm>
                <a:off x="5732947" y="2169562"/>
                <a:ext cx="3047434" cy="2479257"/>
              </a:xfrm>
              <a:prstGeom prst="rect">
                <a:avLst/>
              </a:prstGeom>
              <a:noFill/>
              <a:ln w="2857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50" name="Rechteck 93">
              <a:extLst>
                <a:ext uri="{FF2B5EF4-FFF2-40B4-BE49-F238E27FC236}">
                  <a16:creationId xmlns:a16="http://schemas.microsoft.com/office/drawing/2014/main" xmlns="" id="{D8C66E67-C61C-452D-BF56-F71393B5C852}"/>
                </a:ext>
              </a:extLst>
            </p:cNvPr>
            <p:cNvSpPr/>
            <p:nvPr/>
          </p:nvSpPr>
          <p:spPr>
            <a:xfrm>
              <a:off x="3533882" y="1600104"/>
              <a:ext cx="966944" cy="253056"/>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1" name="Gerade Verbindung 89">
              <a:extLst>
                <a:ext uri="{FF2B5EF4-FFF2-40B4-BE49-F238E27FC236}">
                  <a16:creationId xmlns:a16="http://schemas.microsoft.com/office/drawing/2014/main" xmlns="" id="{1FB1A860-88EE-4E7A-BF29-CF5C79D14813}"/>
                </a:ext>
              </a:extLst>
            </p:cNvPr>
            <p:cNvCxnSpPr>
              <a:cxnSpLocks/>
              <a:stCxn id="50" idx="1"/>
            </p:cNvCxnSpPr>
            <p:nvPr/>
          </p:nvCxnSpPr>
          <p:spPr>
            <a:xfrm flipH="1" flipV="1">
              <a:off x="3189569" y="1439085"/>
              <a:ext cx="344313" cy="287547"/>
            </a:xfrm>
            <a:prstGeom prst="line">
              <a:avLst/>
            </a:prstGeom>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10" name="AutoShape 7">
                <a:extLst>
                  <a:ext uri="{FF2B5EF4-FFF2-40B4-BE49-F238E27FC236}">
                    <a16:creationId xmlns:a16="http://schemas.microsoft.com/office/drawing/2014/main" xmlns="" id="{24D81DC4-27C9-4835-8D8B-D02CF63E308E}"/>
                  </a:ext>
                </a:extLst>
              </p:cNvPr>
              <p:cNvSpPr>
                <a:spLocks noChangeArrowheads="1"/>
              </p:cNvSpPr>
              <p:nvPr/>
            </p:nvSpPr>
            <p:spPr bwMode="auto">
              <a:xfrm>
                <a:off x="1767093" y="5406260"/>
                <a:ext cx="5167227" cy="1071783"/>
              </a:xfrm>
              <a:prstGeom prst="wedgeRoundRectCallout">
                <a:avLst>
                  <a:gd name="adj1" fmla="val -30451"/>
                  <a:gd name="adj2" fmla="val -65950"/>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r>
                  <a:rPr lang="en-US" sz="1100" dirty="0">
                    <a:latin typeface="Arial" pitchFamily="34" charset="0"/>
                    <a:cs typeface="Arial" pitchFamily="34" charset="0"/>
                  </a:rPr>
                  <a:t>The electric motor torque is defined by the power that is supplied by the gas turbine to the electric propulsion system. The torque and thereby the power of the electric motor is</a:t>
                </a:r>
                <a:r>
                  <a:rPr lang="en-US" sz="1100" dirty="0">
                    <a:solidFill>
                      <a:srgbClr val="FF0000"/>
                    </a:solidFill>
                    <a:latin typeface="Arial" pitchFamily="34" charset="0"/>
                    <a:cs typeface="Arial" pitchFamily="34" charset="0"/>
                  </a:rPr>
                  <a:t> </a:t>
                </a:r>
                <a:r>
                  <a:rPr lang="en-US" sz="1100" dirty="0">
                    <a:latin typeface="Arial" pitchFamily="34" charset="0"/>
                    <a:cs typeface="Arial" pitchFamily="34" charset="0"/>
                  </a:rPr>
                  <a:t>iterated within the electric system, so that the following power balance is fulfilled:</a:t>
                </a:r>
              </a:p>
              <a:p>
                <a:pPr algn="ctr"/>
                <a14:m>
                  <m:oMathPara xmlns:m="http://schemas.openxmlformats.org/officeDocument/2006/math">
                    <m:oMathParaPr>
                      <m:jc m:val="centerGroup"/>
                    </m:oMathParaPr>
                    <m:oMath xmlns:m="http://schemas.openxmlformats.org/officeDocument/2006/math">
                      <m:sSub>
                        <m:sSubPr>
                          <m:ctrlPr>
                            <a:rPr lang="en-US" sz="1200" i="1">
                              <a:latin typeface="Cambria Math"/>
                              <a:cs typeface="Arial" pitchFamily="34" charset="0"/>
                            </a:rPr>
                          </m:ctrlPr>
                        </m:sSubPr>
                        <m:e>
                          <m:r>
                            <a:rPr lang="de-DE" sz="1200" i="1">
                              <a:latin typeface="Cambria Math"/>
                              <a:cs typeface="Arial" pitchFamily="34" charset="0"/>
                            </a:rPr>
                            <m:t>𝑃</m:t>
                          </m:r>
                        </m:e>
                        <m:sub>
                          <m:r>
                            <a:rPr lang="de-DE" sz="1200" i="1">
                              <a:latin typeface="Cambria Math"/>
                              <a:cs typeface="Arial" pitchFamily="34" charset="0"/>
                            </a:rPr>
                            <m:t>𝑀𝑜𝑡𝑜𝑟</m:t>
                          </m:r>
                        </m:sub>
                      </m:sSub>
                      <m:r>
                        <a:rPr lang="de-DE" sz="1200" i="1">
                          <a:latin typeface="Cambria Math"/>
                          <a:cs typeface="Arial" pitchFamily="34" charset="0"/>
                        </a:rPr>
                        <m:t>=</m:t>
                      </m:r>
                      <m:sSub>
                        <m:sSubPr>
                          <m:ctrlPr>
                            <a:rPr lang="de-DE" sz="1200" i="1">
                              <a:latin typeface="Cambria Math"/>
                              <a:cs typeface="Arial" pitchFamily="34" charset="0"/>
                            </a:rPr>
                          </m:ctrlPr>
                        </m:sSubPr>
                        <m:e>
                          <m:r>
                            <a:rPr lang="el-GR" sz="1200" i="1">
                              <a:latin typeface="Cambria Math"/>
                              <a:cs typeface="Arial" pitchFamily="34" charset="0"/>
                            </a:rPr>
                            <m:t>𝜂</m:t>
                          </m:r>
                        </m:e>
                        <m:sub>
                          <m:r>
                            <a:rPr lang="de-DE" sz="1200" i="1">
                              <a:latin typeface="Cambria Math"/>
                              <a:cs typeface="Arial" pitchFamily="34" charset="0"/>
                            </a:rPr>
                            <m:t>𝑒𝑙𝑆𝑦𝑠𝑡𝑒𝑚</m:t>
                          </m:r>
                        </m:sub>
                      </m:sSub>
                      <m:sSub>
                        <m:sSubPr>
                          <m:ctrlPr>
                            <a:rPr lang="de-DE" sz="1200" i="1">
                              <a:latin typeface="Cambria Math"/>
                              <a:cs typeface="Arial" pitchFamily="34" charset="0"/>
                            </a:rPr>
                          </m:ctrlPr>
                        </m:sSubPr>
                        <m:e>
                          <m:r>
                            <a:rPr lang="de-DE" sz="1200" i="1">
                              <a:latin typeface="Cambria Math"/>
                              <a:cs typeface="Arial" pitchFamily="34" charset="0"/>
                            </a:rPr>
                            <m:t>𝑃</m:t>
                          </m:r>
                        </m:e>
                        <m:sub>
                          <m:r>
                            <a:rPr lang="de-DE" sz="1200" i="1">
                              <a:latin typeface="Cambria Math"/>
                              <a:cs typeface="Arial" pitchFamily="34" charset="0"/>
                            </a:rPr>
                            <m:t>𝐺𝑒𝑛𝑒𝑟𝑎𝑡𝑜𝑟</m:t>
                          </m:r>
                          <m:r>
                            <a:rPr lang="de-DE" sz="1200" b="0" i="1" smtClean="0">
                              <a:latin typeface="Cambria Math"/>
                              <a:cs typeface="Arial" pitchFamily="34" charset="0"/>
                            </a:rPr>
                            <m:t>𝐺𝑒𝑎𝑟𝐵𝑜𝑥</m:t>
                          </m:r>
                        </m:sub>
                      </m:sSub>
                    </m:oMath>
                  </m:oMathPara>
                </a14:m>
                <a:endParaRPr lang="en-US" sz="1100" dirty="0">
                  <a:latin typeface="Arial" pitchFamily="34" charset="0"/>
                  <a:cs typeface="Arial" pitchFamily="34" charset="0"/>
                </a:endParaRPr>
              </a:p>
            </p:txBody>
          </p:sp>
        </mc:Choice>
        <mc:Fallback xmlns="">
          <p:sp>
            <p:nvSpPr>
              <p:cNvPr id="10" name="AutoShape 7">
                <a:extLst>
                  <a:ext uri="{FF2B5EF4-FFF2-40B4-BE49-F238E27FC236}">
                    <a16:creationId xmlns="" xmlns:a16="http://schemas.microsoft.com/office/drawing/2014/main" xmlns:a14="http://schemas.microsoft.com/office/drawing/2010/main" id="{24D81DC4-27C9-4835-8D8B-D02CF63E308E}"/>
                  </a:ext>
                </a:extLst>
              </p:cNvPr>
              <p:cNvSpPr>
                <a:spLocks noRot="1" noChangeAspect="1" noMove="1" noResize="1" noEditPoints="1" noAdjustHandles="1" noChangeArrowheads="1" noChangeShapeType="1" noTextEdit="1"/>
              </p:cNvSpPr>
              <p:nvPr/>
            </p:nvSpPr>
            <p:spPr bwMode="auto">
              <a:xfrm>
                <a:off x="1767093" y="5406260"/>
                <a:ext cx="5167227" cy="1071783"/>
              </a:xfrm>
              <a:prstGeom prst="wedgeRoundRectCallout">
                <a:avLst>
                  <a:gd name="adj1" fmla="val -30451"/>
                  <a:gd name="adj2" fmla="val -65950"/>
                  <a:gd name="adj3" fmla="val 16667"/>
                </a:avLst>
              </a:prstGeom>
              <a:blipFill rotWithShape="1">
                <a:blip r:embed="rId14"/>
                <a:stretch>
                  <a:fillRect/>
                </a:stretch>
              </a:blipFill>
              <a:ln w="6350">
                <a:solidFill>
                  <a:schemeClr val="tx1"/>
                </a:solidFill>
              </a:ln>
              <a:effectLst>
                <a:outerShdw blurRad="50800" dist="38100" dir="2700000" algn="tl" rotWithShape="0">
                  <a:prstClr val="black">
                    <a:alpha val="40000"/>
                  </a:prstClr>
                </a:outerShdw>
              </a:effectLst>
            </p:spPr>
            <p:txBody>
              <a:bodyPr/>
              <a:lstStyle/>
              <a:p>
                <a:r>
                  <a:rPr lang="de-DE">
                    <a:noFill/>
                  </a:rPr>
                  <a:t> </a:t>
                </a:r>
              </a:p>
            </p:txBody>
          </p:sp>
        </mc:Fallback>
      </mc:AlternateContent>
    </p:spTree>
    <p:extLst>
      <p:ext uri="{BB962C8B-B14F-4D97-AF65-F5344CB8AC3E}">
        <p14:creationId xmlns:p14="http://schemas.microsoft.com/office/powerpoint/2010/main" val="2589065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528677AA-261E-4EBF-9C17-D47439F806DC}"/>
              </a:ext>
            </a:extLst>
          </p:cNvPr>
          <p:cNvPicPr>
            <a:picLocks noChangeAspect="1"/>
          </p:cNvPicPr>
          <p:nvPr/>
        </p:nvPicPr>
        <p:blipFill>
          <a:blip r:embed="rId2"/>
          <a:stretch>
            <a:fillRect/>
          </a:stretch>
        </p:blipFill>
        <p:spPr>
          <a:xfrm>
            <a:off x="2169443" y="1246588"/>
            <a:ext cx="6553721" cy="4941297"/>
          </a:xfrm>
          <a:prstGeom prst="rect">
            <a:avLst/>
          </a:prstGeom>
          <a:ln>
            <a:noFill/>
          </a:ln>
          <a:effectLst>
            <a:outerShdw blurRad="190500" algn="tl" rotWithShape="0">
              <a:srgbClr val="000000">
                <a:alpha val="70000"/>
              </a:srgbClr>
            </a:outerShdw>
          </a:effectLst>
        </p:spPr>
      </p:pic>
      <p:sp>
        <p:nvSpPr>
          <p:cNvPr id="2" name="Title 1">
            <a:extLst>
              <a:ext uri="{FF2B5EF4-FFF2-40B4-BE49-F238E27FC236}">
                <a16:creationId xmlns:a16="http://schemas.microsoft.com/office/drawing/2014/main" xmlns="" id="{A0999896-CA95-41EA-B4DC-71AAD95380BE}"/>
              </a:ext>
            </a:extLst>
          </p:cNvPr>
          <p:cNvSpPr>
            <a:spLocks noGrp="1"/>
          </p:cNvSpPr>
          <p:nvPr>
            <p:ph type="title"/>
          </p:nvPr>
        </p:nvSpPr>
        <p:spPr/>
        <p:txBody>
          <a:bodyPr/>
          <a:lstStyle/>
          <a:p>
            <a:r>
              <a:rPr lang="en-US" dirty="0"/>
              <a:t>Parametric Study</a:t>
            </a:r>
            <a:endParaRPr lang="x-none" dirty="0"/>
          </a:p>
        </p:txBody>
      </p:sp>
      <p:sp>
        <p:nvSpPr>
          <p:cNvPr id="3" name="Date Placeholder 2">
            <a:extLst>
              <a:ext uri="{FF2B5EF4-FFF2-40B4-BE49-F238E27FC236}">
                <a16:creationId xmlns:a16="http://schemas.microsoft.com/office/drawing/2014/main" xmlns="" id="{B6DDBDE1-A037-4B70-AE90-E21F863FE0A9}"/>
              </a:ext>
            </a:extLst>
          </p:cNvPr>
          <p:cNvSpPr>
            <a:spLocks noGrp="1"/>
          </p:cNvSpPr>
          <p:nvPr>
            <p:ph type="dt" sz="half" idx="10"/>
          </p:nvPr>
        </p:nvSpPr>
        <p:spPr/>
        <p:txBody>
          <a:bodyPr/>
          <a:lstStyle/>
          <a:p>
            <a:fld id="{8BDBF7AE-3956-4F1B-A9B9-950DA9BCEC79}" type="datetime1">
              <a:rPr lang="de-DE" smtClean="0"/>
              <a:t>14.06.2021</a:t>
            </a:fld>
            <a:endParaRPr lang="de-DE"/>
          </a:p>
        </p:txBody>
      </p:sp>
      <p:sp>
        <p:nvSpPr>
          <p:cNvPr id="4" name="Slide Number Placeholder 3">
            <a:extLst>
              <a:ext uri="{FF2B5EF4-FFF2-40B4-BE49-F238E27FC236}">
                <a16:creationId xmlns:a16="http://schemas.microsoft.com/office/drawing/2014/main" xmlns="" id="{F83DEE63-2E38-44B8-A7ED-541AF37152AE}"/>
              </a:ext>
            </a:extLst>
          </p:cNvPr>
          <p:cNvSpPr>
            <a:spLocks noGrp="1"/>
          </p:cNvSpPr>
          <p:nvPr>
            <p:ph type="sldNum" sz="quarter" idx="11"/>
          </p:nvPr>
        </p:nvSpPr>
        <p:spPr/>
        <p:txBody>
          <a:bodyPr/>
          <a:lstStyle/>
          <a:p>
            <a:fld id="{FC702470-8AE9-4E48-9C5F-817F252A268D}" type="slidenum">
              <a:rPr lang="de-DE" smtClean="0"/>
              <a:pPr/>
              <a:t>30</a:t>
            </a:fld>
            <a:endParaRPr lang="de-DE"/>
          </a:p>
        </p:txBody>
      </p:sp>
      <p:sp>
        <p:nvSpPr>
          <p:cNvPr id="5" name="Footer Placeholder 4">
            <a:extLst>
              <a:ext uri="{FF2B5EF4-FFF2-40B4-BE49-F238E27FC236}">
                <a16:creationId xmlns:a16="http://schemas.microsoft.com/office/drawing/2014/main" xmlns="" id="{9AEC32E7-E289-430D-849C-84BD3236CF7E}"/>
              </a:ext>
            </a:extLst>
          </p:cNvPr>
          <p:cNvSpPr>
            <a:spLocks noGrp="1"/>
          </p:cNvSpPr>
          <p:nvPr>
            <p:ph type="ftr" sz="quarter" idx="12"/>
          </p:nvPr>
        </p:nvSpPr>
        <p:spPr/>
        <p:txBody>
          <a:bodyPr/>
          <a:lstStyle/>
          <a:p>
            <a:r>
              <a:rPr lang="de-DE" dirty="0"/>
              <a:t>Off-Design </a:t>
            </a:r>
            <a:r>
              <a:rPr lang="de-DE" dirty="0" err="1"/>
              <a:t>Calculation</a:t>
            </a:r>
            <a:r>
              <a:rPr lang="de-DE" dirty="0"/>
              <a:t> </a:t>
            </a:r>
            <a:r>
              <a:rPr lang="de-DE" dirty="0" err="1"/>
              <a:t>of</a:t>
            </a:r>
            <a:r>
              <a:rPr lang="de-DE" dirty="0"/>
              <a:t> a Series </a:t>
            </a:r>
            <a:r>
              <a:rPr lang="de-DE" dirty="0" err="1"/>
              <a:t>Electric</a:t>
            </a:r>
            <a:r>
              <a:rPr lang="de-DE" dirty="0"/>
              <a:t> System</a:t>
            </a:r>
          </a:p>
        </p:txBody>
      </p:sp>
      <p:sp>
        <p:nvSpPr>
          <p:cNvPr id="13" name="Abgerundetes Rechteck 13">
            <a:extLst>
              <a:ext uri="{FF2B5EF4-FFF2-40B4-BE49-F238E27FC236}">
                <a16:creationId xmlns:a16="http://schemas.microsoft.com/office/drawing/2014/main" xmlns="" id="{6A630068-AB39-453C-9C9C-202D91D9169A}"/>
              </a:ext>
            </a:extLst>
          </p:cNvPr>
          <p:cNvSpPr/>
          <p:nvPr/>
        </p:nvSpPr>
        <p:spPr>
          <a:xfrm>
            <a:off x="6669656" y="2066758"/>
            <a:ext cx="1936140" cy="664012"/>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The power coefficient of the propeller drops with the reduced power offtake.</a:t>
            </a:r>
          </a:p>
        </p:txBody>
      </p:sp>
      <p:sp>
        <p:nvSpPr>
          <p:cNvPr id="14" name="Freeform 16">
            <a:extLst>
              <a:ext uri="{FF2B5EF4-FFF2-40B4-BE49-F238E27FC236}">
                <a16:creationId xmlns:a16="http://schemas.microsoft.com/office/drawing/2014/main" xmlns="" id="{E3ADDE3F-3E41-410F-9553-4F9AB1839288}"/>
              </a:ext>
            </a:extLst>
          </p:cNvPr>
          <p:cNvSpPr>
            <a:spLocks/>
          </p:cNvSpPr>
          <p:nvPr/>
        </p:nvSpPr>
        <p:spPr bwMode="auto">
          <a:xfrm rot="20239365">
            <a:off x="3004782" y="2979083"/>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 name="Abgerundetes Rechteck 10">
            <a:extLst>
              <a:ext uri="{FF2B5EF4-FFF2-40B4-BE49-F238E27FC236}">
                <a16:creationId xmlns:a16="http://schemas.microsoft.com/office/drawing/2014/main" xmlns="" id="{6C7F5072-4F0E-48C6-958D-AABCB3E97EC0}"/>
              </a:ext>
            </a:extLst>
          </p:cNvPr>
          <p:cNvSpPr/>
          <p:nvPr/>
        </p:nvSpPr>
        <p:spPr>
          <a:xfrm>
            <a:off x="87967" y="1903757"/>
            <a:ext cx="1936140" cy="289441"/>
          </a:xfrm>
          <a:prstGeom prst="roundRect">
            <a:avLst>
              <a:gd name="adj" fmla="val 17444"/>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Select the </a:t>
            </a:r>
            <a:r>
              <a:rPr lang="en-US" sz="1100" b="1" dirty="0">
                <a:latin typeface="Arial" pitchFamily="34" charset="0"/>
                <a:cs typeface="Arial" pitchFamily="34" charset="0"/>
              </a:rPr>
              <a:t>Y = f(x) </a:t>
            </a:r>
            <a:r>
              <a:rPr lang="en-US" sz="1100" dirty="0">
                <a:latin typeface="Arial" pitchFamily="34" charset="0"/>
                <a:cs typeface="Arial" pitchFamily="34" charset="0"/>
              </a:rPr>
              <a:t>tab.</a:t>
            </a:r>
          </a:p>
        </p:txBody>
      </p:sp>
    </p:spTree>
    <p:extLst>
      <p:ext uri="{BB962C8B-B14F-4D97-AF65-F5344CB8AC3E}">
        <p14:creationId xmlns:p14="http://schemas.microsoft.com/office/powerpoint/2010/main" val="1477355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par>
                          <p:cTn id="11" fill="hold">
                            <p:stCondLst>
                              <p:cond delay="0"/>
                            </p:stCondLst>
                            <p:childTnLst>
                              <p:par>
                                <p:cTn id="12" presetID="0" presetClass="path" presetSubtype="0" accel="50000" decel="50000" fill="hold" grpId="0" nodeType="afterEffect">
                                  <p:stCondLst>
                                    <p:cond delay="0"/>
                                  </p:stCondLst>
                                  <p:childTnLst>
                                    <p:animMotion origin="layout" path="M -1.11111E-6 1.48148E-6 L 0.38403 -0.17222 " pathEditMode="relative" rAng="0" ptsTypes="AA">
                                      <p:cBhvr>
                                        <p:cTn id="13" dur="2000" fill="hold"/>
                                        <p:tgtEl>
                                          <p:spTgt spid="14"/>
                                        </p:tgtEl>
                                        <p:attrNameLst>
                                          <p:attrName>ppt_x</p:attrName>
                                          <p:attrName>ppt_y</p:attrName>
                                        </p:attrNameLst>
                                      </p:cBhvr>
                                      <p:rCtr x="19201" y="-86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xmlns="" id="{F2536BEB-8260-47DA-82EC-3C4B48034721}"/>
              </a:ext>
            </a:extLst>
          </p:cNvPr>
          <p:cNvPicPr>
            <a:picLocks noChangeAspect="1"/>
          </p:cNvPicPr>
          <p:nvPr/>
        </p:nvPicPr>
        <p:blipFill>
          <a:blip r:embed="rId2"/>
          <a:stretch>
            <a:fillRect/>
          </a:stretch>
        </p:blipFill>
        <p:spPr>
          <a:xfrm>
            <a:off x="2170122" y="1252104"/>
            <a:ext cx="6553725" cy="4941300"/>
          </a:xfrm>
          <a:prstGeom prst="rect">
            <a:avLst/>
          </a:prstGeom>
          <a:ln>
            <a:noFill/>
          </a:ln>
          <a:effectLst>
            <a:outerShdw blurRad="190500" algn="tl" rotWithShape="0">
              <a:srgbClr val="000000">
                <a:alpha val="70000"/>
              </a:srgbClr>
            </a:outerShdw>
          </a:effectLst>
        </p:spPr>
      </p:pic>
      <p:sp>
        <p:nvSpPr>
          <p:cNvPr id="2" name="Title 1">
            <a:extLst>
              <a:ext uri="{FF2B5EF4-FFF2-40B4-BE49-F238E27FC236}">
                <a16:creationId xmlns:a16="http://schemas.microsoft.com/office/drawing/2014/main" xmlns="" id="{A0999896-CA95-41EA-B4DC-71AAD95380BE}"/>
              </a:ext>
            </a:extLst>
          </p:cNvPr>
          <p:cNvSpPr>
            <a:spLocks noGrp="1"/>
          </p:cNvSpPr>
          <p:nvPr>
            <p:ph type="title"/>
          </p:nvPr>
        </p:nvSpPr>
        <p:spPr/>
        <p:txBody>
          <a:bodyPr/>
          <a:lstStyle/>
          <a:p>
            <a:r>
              <a:rPr lang="en-US" dirty="0"/>
              <a:t>Parametric Study</a:t>
            </a:r>
            <a:endParaRPr lang="x-none" dirty="0"/>
          </a:p>
        </p:txBody>
      </p:sp>
      <p:sp>
        <p:nvSpPr>
          <p:cNvPr id="3" name="Date Placeholder 2">
            <a:extLst>
              <a:ext uri="{FF2B5EF4-FFF2-40B4-BE49-F238E27FC236}">
                <a16:creationId xmlns:a16="http://schemas.microsoft.com/office/drawing/2014/main" xmlns="" id="{B6DDBDE1-A037-4B70-AE90-E21F863FE0A9}"/>
              </a:ext>
            </a:extLst>
          </p:cNvPr>
          <p:cNvSpPr>
            <a:spLocks noGrp="1"/>
          </p:cNvSpPr>
          <p:nvPr>
            <p:ph type="dt" sz="half" idx="10"/>
          </p:nvPr>
        </p:nvSpPr>
        <p:spPr/>
        <p:txBody>
          <a:bodyPr/>
          <a:lstStyle/>
          <a:p>
            <a:fld id="{8BDBF7AE-3956-4F1B-A9B9-950DA9BCEC79}" type="datetime1">
              <a:rPr lang="de-DE" smtClean="0"/>
              <a:t>14.06.2021</a:t>
            </a:fld>
            <a:endParaRPr lang="de-DE"/>
          </a:p>
        </p:txBody>
      </p:sp>
      <p:sp>
        <p:nvSpPr>
          <p:cNvPr id="4" name="Slide Number Placeholder 3">
            <a:extLst>
              <a:ext uri="{FF2B5EF4-FFF2-40B4-BE49-F238E27FC236}">
                <a16:creationId xmlns:a16="http://schemas.microsoft.com/office/drawing/2014/main" xmlns="" id="{F83DEE63-2E38-44B8-A7ED-541AF37152AE}"/>
              </a:ext>
            </a:extLst>
          </p:cNvPr>
          <p:cNvSpPr>
            <a:spLocks noGrp="1"/>
          </p:cNvSpPr>
          <p:nvPr>
            <p:ph type="sldNum" sz="quarter" idx="11"/>
          </p:nvPr>
        </p:nvSpPr>
        <p:spPr/>
        <p:txBody>
          <a:bodyPr/>
          <a:lstStyle/>
          <a:p>
            <a:fld id="{FC702470-8AE9-4E48-9C5F-817F252A268D}" type="slidenum">
              <a:rPr lang="de-DE" smtClean="0"/>
              <a:pPr/>
              <a:t>31</a:t>
            </a:fld>
            <a:endParaRPr lang="de-DE"/>
          </a:p>
        </p:txBody>
      </p:sp>
      <p:sp>
        <p:nvSpPr>
          <p:cNvPr id="5" name="Footer Placeholder 4">
            <a:extLst>
              <a:ext uri="{FF2B5EF4-FFF2-40B4-BE49-F238E27FC236}">
                <a16:creationId xmlns:a16="http://schemas.microsoft.com/office/drawing/2014/main" xmlns="" id="{9AEC32E7-E289-430D-849C-84BD3236CF7E}"/>
              </a:ext>
            </a:extLst>
          </p:cNvPr>
          <p:cNvSpPr>
            <a:spLocks noGrp="1"/>
          </p:cNvSpPr>
          <p:nvPr>
            <p:ph type="ftr" sz="quarter" idx="12"/>
          </p:nvPr>
        </p:nvSpPr>
        <p:spPr/>
        <p:txBody>
          <a:bodyPr/>
          <a:lstStyle/>
          <a:p>
            <a:r>
              <a:rPr lang="de-DE" dirty="0"/>
              <a:t>Off-Design </a:t>
            </a:r>
            <a:r>
              <a:rPr lang="de-DE" dirty="0" err="1"/>
              <a:t>Calculation</a:t>
            </a:r>
            <a:r>
              <a:rPr lang="de-DE" dirty="0"/>
              <a:t> </a:t>
            </a:r>
            <a:r>
              <a:rPr lang="de-DE" dirty="0" err="1"/>
              <a:t>of</a:t>
            </a:r>
            <a:r>
              <a:rPr lang="de-DE" dirty="0"/>
              <a:t> a Series </a:t>
            </a:r>
            <a:r>
              <a:rPr lang="de-DE" dirty="0" err="1"/>
              <a:t>Electric</a:t>
            </a:r>
            <a:r>
              <a:rPr lang="de-DE" dirty="0"/>
              <a:t> System</a:t>
            </a:r>
          </a:p>
        </p:txBody>
      </p:sp>
      <p:sp>
        <p:nvSpPr>
          <p:cNvPr id="9" name="AutoShape 9">
            <a:extLst>
              <a:ext uri="{FF2B5EF4-FFF2-40B4-BE49-F238E27FC236}">
                <a16:creationId xmlns:a16="http://schemas.microsoft.com/office/drawing/2014/main" xmlns="" id="{7FA40DE3-06AC-4129-A621-78A2C26A1A9F}"/>
              </a:ext>
            </a:extLst>
          </p:cNvPr>
          <p:cNvSpPr>
            <a:spLocks noChangeArrowheads="1"/>
          </p:cNvSpPr>
          <p:nvPr/>
        </p:nvSpPr>
        <p:spPr bwMode="auto">
          <a:xfrm>
            <a:off x="4208975" y="4825255"/>
            <a:ext cx="4183213" cy="476726"/>
          </a:xfrm>
          <a:prstGeom prst="wedgeRoundRectCallout">
            <a:avLst>
              <a:gd name="adj1" fmla="val 18353"/>
              <a:gd name="adj2" fmla="val -40505"/>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charset="0"/>
              </a:rPr>
              <a:t>Employ the values as visible in the screenshot by dragging them to the corresponding box. Then click </a:t>
            </a:r>
            <a:r>
              <a:rPr lang="en-US" sz="1100" b="1" dirty="0">
                <a:latin typeface="Arial" charset="0"/>
              </a:rPr>
              <a:t>Draw y=f(x)</a:t>
            </a:r>
            <a:r>
              <a:rPr lang="en-US" sz="1100" dirty="0">
                <a:latin typeface="Arial" charset="0"/>
              </a:rPr>
              <a:t>.</a:t>
            </a:r>
          </a:p>
        </p:txBody>
      </p:sp>
      <p:sp>
        <p:nvSpPr>
          <p:cNvPr id="10" name="Abgerundetes Rechteck 12">
            <a:extLst>
              <a:ext uri="{FF2B5EF4-FFF2-40B4-BE49-F238E27FC236}">
                <a16:creationId xmlns:a16="http://schemas.microsoft.com/office/drawing/2014/main" xmlns="" id="{B5A3A560-5896-4A8C-BDAC-DD02026F867E}"/>
              </a:ext>
            </a:extLst>
          </p:cNvPr>
          <p:cNvSpPr/>
          <p:nvPr/>
        </p:nvSpPr>
        <p:spPr>
          <a:xfrm>
            <a:off x="0" y="1529339"/>
            <a:ext cx="2170122" cy="1600438"/>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The previously shown maps indicate that the overall efficiency of the electric propulsion system varies with electric power offtake. Let us have a closer look at this, and the electric propulsion system thrust.</a:t>
            </a:r>
            <a:endParaRPr lang="en-US" sz="1100" dirty="0">
              <a:latin typeface="Arial" pitchFamily="34" charset="0"/>
              <a:cs typeface="Arial" pitchFamily="34" charset="0"/>
            </a:endParaRPr>
          </a:p>
        </p:txBody>
      </p:sp>
    </p:spTree>
    <p:extLst>
      <p:ext uri="{BB962C8B-B14F-4D97-AF65-F5344CB8AC3E}">
        <p14:creationId xmlns:p14="http://schemas.microsoft.com/office/powerpoint/2010/main" val="2972681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5B1202B2-1769-4702-AF22-6314E15207B4}"/>
              </a:ext>
            </a:extLst>
          </p:cNvPr>
          <p:cNvPicPr>
            <a:picLocks noChangeAspect="1"/>
          </p:cNvPicPr>
          <p:nvPr/>
        </p:nvPicPr>
        <p:blipFill>
          <a:blip r:embed="rId2"/>
          <a:stretch>
            <a:fillRect/>
          </a:stretch>
        </p:blipFill>
        <p:spPr>
          <a:xfrm>
            <a:off x="2172245" y="1252103"/>
            <a:ext cx="6553723" cy="4941299"/>
          </a:xfrm>
          <a:prstGeom prst="rect">
            <a:avLst/>
          </a:prstGeom>
          <a:ln>
            <a:noFill/>
          </a:ln>
          <a:effectLst>
            <a:outerShdw blurRad="190500" algn="tl" rotWithShape="0">
              <a:srgbClr val="000000">
                <a:alpha val="70000"/>
              </a:srgbClr>
            </a:outerShdw>
          </a:effectLst>
        </p:spPr>
      </p:pic>
      <p:sp>
        <p:nvSpPr>
          <p:cNvPr id="2" name="Title 1">
            <a:extLst>
              <a:ext uri="{FF2B5EF4-FFF2-40B4-BE49-F238E27FC236}">
                <a16:creationId xmlns:a16="http://schemas.microsoft.com/office/drawing/2014/main" xmlns="" id="{A0999896-CA95-41EA-B4DC-71AAD95380BE}"/>
              </a:ext>
            </a:extLst>
          </p:cNvPr>
          <p:cNvSpPr>
            <a:spLocks noGrp="1"/>
          </p:cNvSpPr>
          <p:nvPr>
            <p:ph type="title"/>
          </p:nvPr>
        </p:nvSpPr>
        <p:spPr/>
        <p:txBody>
          <a:bodyPr/>
          <a:lstStyle/>
          <a:p>
            <a:r>
              <a:rPr lang="en-US" dirty="0"/>
              <a:t>Parametric Study</a:t>
            </a:r>
            <a:endParaRPr lang="x-none" dirty="0"/>
          </a:p>
        </p:txBody>
      </p:sp>
      <p:sp>
        <p:nvSpPr>
          <p:cNvPr id="3" name="Date Placeholder 2">
            <a:extLst>
              <a:ext uri="{FF2B5EF4-FFF2-40B4-BE49-F238E27FC236}">
                <a16:creationId xmlns:a16="http://schemas.microsoft.com/office/drawing/2014/main" xmlns="" id="{B6DDBDE1-A037-4B70-AE90-E21F863FE0A9}"/>
              </a:ext>
            </a:extLst>
          </p:cNvPr>
          <p:cNvSpPr>
            <a:spLocks noGrp="1"/>
          </p:cNvSpPr>
          <p:nvPr>
            <p:ph type="dt" sz="half" idx="10"/>
          </p:nvPr>
        </p:nvSpPr>
        <p:spPr/>
        <p:txBody>
          <a:bodyPr/>
          <a:lstStyle/>
          <a:p>
            <a:fld id="{8BDBF7AE-3956-4F1B-A9B9-950DA9BCEC79}" type="datetime1">
              <a:rPr lang="de-DE" smtClean="0"/>
              <a:t>14.06.2021</a:t>
            </a:fld>
            <a:endParaRPr lang="de-DE"/>
          </a:p>
        </p:txBody>
      </p:sp>
      <p:sp>
        <p:nvSpPr>
          <p:cNvPr id="4" name="Slide Number Placeholder 3">
            <a:extLst>
              <a:ext uri="{FF2B5EF4-FFF2-40B4-BE49-F238E27FC236}">
                <a16:creationId xmlns:a16="http://schemas.microsoft.com/office/drawing/2014/main" xmlns="" id="{F83DEE63-2E38-44B8-A7ED-541AF37152AE}"/>
              </a:ext>
            </a:extLst>
          </p:cNvPr>
          <p:cNvSpPr>
            <a:spLocks noGrp="1"/>
          </p:cNvSpPr>
          <p:nvPr>
            <p:ph type="sldNum" sz="quarter" idx="11"/>
          </p:nvPr>
        </p:nvSpPr>
        <p:spPr/>
        <p:txBody>
          <a:bodyPr/>
          <a:lstStyle/>
          <a:p>
            <a:fld id="{FC702470-8AE9-4E48-9C5F-817F252A268D}" type="slidenum">
              <a:rPr lang="de-DE" smtClean="0"/>
              <a:pPr/>
              <a:t>32</a:t>
            </a:fld>
            <a:endParaRPr lang="de-DE"/>
          </a:p>
        </p:txBody>
      </p:sp>
      <p:sp>
        <p:nvSpPr>
          <p:cNvPr id="5" name="Footer Placeholder 4">
            <a:extLst>
              <a:ext uri="{FF2B5EF4-FFF2-40B4-BE49-F238E27FC236}">
                <a16:creationId xmlns:a16="http://schemas.microsoft.com/office/drawing/2014/main" xmlns="" id="{9AEC32E7-E289-430D-849C-84BD3236CF7E}"/>
              </a:ext>
            </a:extLst>
          </p:cNvPr>
          <p:cNvSpPr>
            <a:spLocks noGrp="1"/>
          </p:cNvSpPr>
          <p:nvPr>
            <p:ph type="ftr" sz="quarter" idx="12"/>
          </p:nvPr>
        </p:nvSpPr>
        <p:spPr/>
        <p:txBody>
          <a:bodyPr/>
          <a:lstStyle/>
          <a:p>
            <a:r>
              <a:rPr lang="de-DE" dirty="0"/>
              <a:t>Off-Design </a:t>
            </a:r>
            <a:r>
              <a:rPr lang="de-DE" dirty="0" err="1"/>
              <a:t>Calculation</a:t>
            </a:r>
            <a:r>
              <a:rPr lang="de-DE" dirty="0"/>
              <a:t> </a:t>
            </a:r>
            <a:r>
              <a:rPr lang="de-DE" dirty="0" err="1"/>
              <a:t>of</a:t>
            </a:r>
            <a:r>
              <a:rPr lang="de-DE" dirty="0"/>
              <a:t> a Series </a:t>
            </a:r>
            <a:r>
              <a:rPr lang="de-DE" dirty="0" err="1"/>
              <a:t>Electric</a:t>
            </a:r>
            <a:r>
              <a:rPr lang="de-DE" dirty="0"/>
              <a:t> System</a:t>
            </a:r>
          </a:p>
        </p:txBody>
      </p:sp>
      <p:sp>
        <p:nvSpPr>
          <p:cNvPr id="12" name="Abgerundetes Rechteck 23">
            <a:extLst>
              <a:ext uri="{FF2B5EF4-FFF2-40B4-BE49-F238E27FC236}">
                <a16:creationId xmlns:a16="http://schemas.microsoft.com/office/drawing/2014/main" xmlns="" id="{72973623-8FEF-495A-A1A2-5E5BA040F909}"/>
              </a:ext>
            </a:extLst>
          </p:cNvPr>
          <p:cNvSpPr/>
          <p:nvPr/>
        </p:nvSpPr>
        <p:spPr>
          <a:xfrm>
            <a:off x="105745" y="1574805"/>
            <a:ext cx="1936140" cy="1787723"/>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As we can see, maximum efficiency is achieved at relatively low power offtakes. This is due to the higher efficiency of not fully loaded electric machines (operating with less than maximum torque).</a:t>
            </a:r>
            <a:endParaRPr lang="en-US" sz="1100" dirty="0">
              <a:solidFill>
                <a:srgbClr val="FF0000"/>
              </a:solidFill>
              <a:latin typeface="Arial" pitchFamily="34" charset="0"/>
              <a:cs typeface="Arial" pitchFamily="34" charset="0"/>
            </a:endParaRPr>
          </a:p>
        </p:txBody>
      </p:sp>
      <p:sp>
        <p:nvSpPr>
          <p:cNvPr id="15" name="AutoShape 7">
            <a:extLst>
              <a:ext uri="{FF2B5EF4-FFF2-40B4-BE49-F238E27FC236}">
                <a16:creationId xmlns:a16="http://schemas.microsoft.com/office/drawing/2014/main" xmlns="" id="{96B1226B-2302-497D-B53A-B5EAB91DF5A6}"/>
              </a:ext>
            </a:extLst>
          </p:cNvPr>
          <p:cNvSpPr>
            <a:spLocks noChangeArrowheads="1"/>
          </p:cNvSpPr>
          <p:nvPr/>
        </p:nvSpPr>
        <p:spPr bwMode="auto">
          <a:xfrm>
            <a:off x="6273948" y="1737305"/>
            <a:ext cx="2452020" cy="1066358"/>
          </a:xfrm>
          <a:prstGeom prst="wedgeRoundRectCallout">
            <a:avLst>
              <a:gd name="adj1" fmla="val 14370"/>
              <a:gd name="adj2" fmla="val 68737"/>
              <a:gd name="adj3" fmla="val 16667"/>
            </a:avLst>
          </a:prstGeom>
          <a:solidFill>
            <a:schemeClr val="bg1"/>
          </a:solidFill>
          <a:ln w="9525" algn="ctr">
            <a:solidFill>
              <a:schemeClr val="tx1"/>
            </a:solidFill>
            <a:miter lim="800000"/>
            <a:headEnd/>
            <a:tailEnd/>
          </a:ln>
          <a:effectLst/>
        </p:spPr>
        <p:txBody>
          <a:bodyPr anchor="ctr" anchorCtr="1"/>
          <a:lstStyle/>
          <a:p>
            <a:pPr algn="ctr"/>
            <a:r>
              <a:rPr lang="en-GB" sz="1050" dirty="0">
                <a:latin typeface="Arial" charset="0"/>
              </a:rPr>
              <a:t>The thrust provided by the electric propulsion system propeller increases with power. The increase is almost linear, with some electric as well as propeller efficiency influences.</a:t>
            </a:r>
            <a:endParaRPr lang="en-US" sz="1050" b="1" dirty="0">
              <a:latin typeface="Arial" charset="0"/>
            </a:endParaRPr>
          </a:p>
        </p:txBody>
      </p:sp>
      <p:pic>
        <p:nvPicPr>
          <p:cNvPr id="16" name="Picture 15">
            <a:extLst>
              <a:ext uri="{FF2B5EF4-FFF2-40B4-BE49-F238E27FC236}">
                <a16:creationId xmlns:a16="http://schemas.microsoft.com/office/drawing/2014/main" xmlns="" id="{7E5BDED8-7DF9-4875-B9EC-0D9B7101348C}"/>
              </a:ext>
            </a:extLst>
          </p:cNvPr>
          <p:cNvPicPr>
            <a:picLocks noChangeAspect="1"/>
          </p:cNvPicPr>
          <p:nvPr/>
        </p:nvPicPr>
        <p:blipFill rotWithShape="1">
          <a:blip r:embed="rId3"/>
          <a:srcRect l="24159" t="21679" r="3219" b="9210"/>
          <a:stretch/>
        </p:blipFill>
        <p:spPr>
          <a:xfrm>
            <a:off x="464041" y="3765792"/>
            <a:ext cx="3297959" cy="2366365"/>
          </a:xfrm>
          <a:prstGeom prst="rect">
            <a:avLst/>
          </a:prstGeom>
          <a:ln>
            <a:solidFill>
              <a:schemeClr val="tx1"/>
            </a:solidFill>
          </a:ln>
          <a:effectLst>
            <a:outerShdw blurRad="190500" algn="tl" rotWithShape="0">
              <a:srgbClr val="000000">
                <a:alpha val="70000"/>
              </a:srgbClr>
            </a:outerShdw>
          </a:effectLst>
        </p:spPr>
      </p:pic>
    </p:spTree>
    <p:extLst>
      <p:ext uri="{BB962C8B-B14F-4D97-AF65-F5344CB8AC3E}">
        <p14:creationId xmlns:p14="http://schemas.microsoft.com/office/powerpoint/2010/main" val="410780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xmlns="" id="{5F8BD642-15AE-4661-8961-EE768F3D14C1}"/>
              </a:ext>
            </a:extLst>
          </p:cNvPr>
          <p:cNvSpPr>
            <a:spLocks noGrp="1"/>
          </p:cNvSpPr>
          <p:nvPr>
            <p:ph type="subTitle" idx="1"/>
          </p:nvPr>
        </p:nvSpPr>
        <p:spPr/>
        <p:txBody>
          <a:bodyPr/>
          <a:lstStyle/>
          <a:p>
            <a:r>
              <a:rPr lang="en-US" dirty="0">
                <a:latin typeface="Arial" charset="0"/>
              </a:rPr>
              <a:t>This slide ends the </a:t>
            </a:r>
            <a:r>
              <a:rPr lang="en-US" i="1" dirty="0">
                <a:latin typeface="Arial" charset="0"/>
              </a:rPr>
              <a:t>Off-Design Calculation of a Series Electric Propulsion System </a:t>
            </a:r>
            <a:r>
              <a:rPr lang="en-US" dirty="0">
                <a:latin typeface="Arial" charset="0"/>
              </a:rPr>
              <a:t>tutorial</a:t>
            </a:r>
          </a:p>
          <a:p>
            <a:endParaRPr lang="x-none" dirty="0"/>
          </a:p>
        </p:txBody>
      </p:sp>
      <p:sp>
        <p:nvSpPr>
          <p:cNvPr id="3" name="Date Placeholder 2">
            <a:extLst>
              <a:ext uri="{FF2B5EF4-FFF2-40B4-BE49-F238E27FC236}">
                <a16:creationId xmlns:a16="http://schemas.microsoft.com/office/drawing/2014/main" xmlns="" id="{C89785CE-F532-4AF5-A705-0D19DA92D604}"/>
              </a:ext>
            </a:extLst>
          </p:cNvPr>
          <p:cNvSpPr>
            <a:spLocks noGrp="1"/>
          </p:cNvSpPr>
          <p:nvPr>
            <p:ph type="dt" sz="half" idx="10"/>
          </p:nvPr>
        </p:nvSpPr>
        <p:spPr/>
        <p:txBody>
          <a:bodyPr/>
          <a:lstStyle/>
          <a:p>
            <a:pPr algn="r"/>
            <a:fld id="{7F8B2699-CBB8-4CB5-9FFF-A46D15A9E6CA}" type="datetime1">
              <a:rPr lang="de-DE" smtClean="0"/>
              <a:t>14.06.2021</a:t>
            </a:fld>
            <a:endParaRPr lang="de-DE"/>
          </a:p>
        </p:txBody>
      </p:sp>
      <p:sp>
        <p:nvSpPr>
          <p:cNvPr id="4" name="Footer Placeholder 3">
            <a:extLst>
              <a:ext uri="{FF2B5EF4-FFF2-40B4-BE49-F238E27FC236}">
                <a16:creationId xmlns:a16="http://schemas.microsoft.com/office/drawing/2014/main" xmlns="" id="{4EBB51CB-59F7-4167-82CF-669C76A5AA56}"/>
              </a:ext>
            </a:extLst>
          </p:cNvPr>
          <p:cNvSpPr>
            <a:spLocks noGrp="1"/>
          </p:cNvSpPr>
          <p:nvPr>
            <p:ph type="ftr" sz="quarter" idx="11"/>
          </p:nvPr>
        </p:nvSpPr>
        <p:spPr/>
        <p:txBody>
          <a:bodyPr/>
          <a:lstStyle/>
          <a:p>
            <a:r>
              <a:rPr lang="de-DE" dirty="0"/>
              <a:t>Off-Design </a:t>
            </a:r>
            <a:r>
              <a:rPr lang="de-DE" dirty="0" err="1"/>
              <a:t>Calculation</a:t>
            </a:r>
            <a:r>
              <a:rPr lang="de-DE" dirty="0"/>
              <a:t> </a:t>
            </a:r>
            <a:r>
              <a:rPr lang="de-DE" dirty="0" err="1"/>
              <a:t>of</a:t>
            </a:r>
            <a:r>
              <a:rPr lang="de-DE" dirty="0"/>
              <a:t> a Series </a:t>
            </a:r>
            <a:r>
              <a:rPr lang="de-DE" dirty="0" err="1"/>
              <a:t>Electric</a:t>
            </a:r>
            <a:r>
              <a:rPr lang="de-DE" dirty="0"/>
              <a:t> System</a:t>
            </a:r>
            <a:endParaRPr lang="de-DE" b="1" dirty="0"/>
          </a:p>
        </p:txBody>
      </p:sp>
      <p:sp>
        <p:nvSpPr>
          <p:cNvPr id="5" name="Slide Number Placeholder 4">
            <a:extLst>
              <a:ext uri="{FF2B5EF4-FFF2-40B4-BE49-F238E27FC236}">
                <a16:creationId xmlns:a16="http://schemas.microsoft.com/office/drawing/2014/main" xmlns="" id="{3B5E59D4-67BA-4356-9DFE-D8D2BC235F1E}"/>
              </a:ext>
            </a:extLst>
          </p:cNvPr>
          <p:cNvSpPr>
            <a:spLocks noGrp="1"/>
          </p:cNvSpPr>
          <p:nvPr>
            <p:ph type="sldNum" sz="quarter" idx="12"/>
          </p:nvPr>
        </p:nvSpPr>
        <p:spPr/>
        <p:txBody>
          <a:bodyPr/>
          <a:lstStyle/>
          <a:p>
            <a:pPr algn="l"/>
            <a:fld id="{FC702470-8AE9-4E48-9C5F-817F252A268D}" type="slidenum">
              <a:rPr lang="de-DE" smtClean="0"/>
              <a:pPr algn="l"/>
              <a:t>33</a:t>
            </a:fld>
            <a:endParaRPr lang="de-DE"/>
          </a:p>
        </p:txBody>
      </p:sp>
    </p:spTree>
    <p:extLst>
      <p:ext uri="{BB962C8B-B14F-4D97-AF65-F5344CB8AC3E}">
        <p14:creationId xmlns:p14="http://schemas.microsoft.com/office/powerpoint/2010/main" val="17142627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7295E4A1-34C7-4FFD-BB55-7F42D065C6A0}"/>
              </a:ext>
            </a:extLst>
          </p:cNvPr>
          <p:cNvPicPr>
            <a:picLocks noChangeAspect="1"/>
          </p:cNvPicPr>
          <p:nvPr/>
        </p:nvPicPr>
        <p:blipFill>
          <a:blip r:embed="rId3"/>
          <a:stretch>
            <a:fillRect/>
          </a:stretch>
        </p:blipFill>
        <p:spPr>
          <a:xfrm>
            <a:off x="2152239" y="1252110"/>
            <a:ext cx="6553724" cy="4941300"/>
          </a:xfrm>
          <a:prstGeom prst="rect">
            <a:avLst/>
          </a:prstGeom>
          <a:ln>
            <a:noFill/>
          </a:ln>
          <a:effectLst>
            <a:outerShdw blurRad="190500" algn="tl" rotWithShape="0">
              <a:srgbClr val="000000">
                <a:alpha val="70000"/>
              </a:srgbClr>
            </a:outerShdw>
          </a:effectLst>
        </p:spPr>
      </p:pic>
      <p:sp>
        <p:nvSpPr>
          <p:cNvPr id="14" name="Rahmen_Fenstergröße" hidden="1">
            <a:extLst>
              <a:ext uri="{FF2B5EF4-FFF2-40B4-BE49-F238E27FC236}">
                <a16:creationId xmlns:a16="http://schemas.microsoft.com/office/drawing/2014/main" xmlns="" id="{239A6C68-E0FD-4916-8FFC-EA1E97BB7488}"/>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3" name="Sprechblase_Position" hidden="1">
            <a:extLst>
              <a:ext uri="{FF2B5EF4-FFF2-40B4-BE49-F238E27FC236}">
                <a16:creationId xmlns:a16="http://schemas.microsoft.com/office/drawing/2014/main" xmlns="" id="{7F55A47D-B2A4-4FF6-A810-AAFEE37F74F1}"/>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6176" name="Rectangle 32"/>
          <p:cNvSpPr>
            <a:spLocks noGrp="1" noChangeArrowheads="1"/>
          </p:cNvSpPr>
          <p:nvPr>
            <p:ph type="title"/>
          </p:nvPr>
        </p:nvSpPr>
        <p:spPr/>
        <p:txBody>
          <a:bodyPr/>
          <a:lstStyle/>
          <a:p>
            <a:r>
              <a:rPr lang="en-US" dirty="0"/>
              <a:t>GasTurb 14 Main Window</a:t>
            </a:r>
          </a:p>
        </p:txBody>
      </p:sp>
      <p:sp>
        <p:nvSpPr>
          <p:cNvPr id="2" name="Datumsplatzhalter 1">
            <a:extLst>
              <a:ext uri="{FF2B5EF4-FFF2-40B4-BE49-F238E27FC236}">
                <a16:creationId xmlns:a16="http://schemas.microsoft.com/office/drawing/2014/main" xmlns="" id="{E2E05546-FD1D-4178-8740-B0C9CF596400}"/>
              </a:ext>
            </a:extLst>
          </p:cNvPr>
          <p:cNvSpPr>
            <a:spLocks noGrp="1"/>
          </p:cNvSpPr>
          <p:nvPr>
            <p:ph type="dt" sz="half" idx="10"/>
          </p:nvPr>
        </p:nvSpPr>
        <p:spPr/>
        <p:txBody>
          <a:bodyPr/>
          <a:lstStyle/>
          <a:p>
            <a:fld id="{B400FC54-52B2-4415-8E17-455311481AFE}" type="datetime1">
              <a:rPr lang="de-DE" smtClean="0"/>
              <a:t>14.06.2021</a:t>
            </a:fld>
            <a:endParaRPr lang="en-US"/>
          </a:p>
        </p:txBody>
      </p:sp>
      <p:sp>
        <p:nvSpPr>
          <p:cNvPr id="4" name="Foliennummernplatzhalter 3">
            <a:extLst>
              <a:ext uri="{FF2B5EF4-FFF2-40B4-BE49-F238E27FC236}">
                <a16:creationId xmlns:a16="http://schemas.microsoft.com/office/drawing/2014/main" xmlns="" id="{D65032D2-6ADA-4E0A-AD69-53A440A79D35}"/>
              </a:ext>
            </a:extLst>
          </p:cNvPr>
          <p:cNvSpPr>
            <a:spLocks noGrp="1"/>
          </p:cNvSpPr>
          <p:nvPr>
            <p:ph type="sldNum" sz="quarter" idx="11"/>
          </p:nvPr>
        </p:nvSpPr>
        <p:spPr/>
        <p:txBody>
          <a:bodyPr/>
          <a:lstStyle/>
          <a:p>
            <a:fld id="{6F6D7067-A3EC-48B5-AD33-8A0A08ED16FE}" type="slidenum">
              <a:rPr lang="en-US" smtClean="0"/>
              <a:pPr/>
              <a:t>4</a:t>
            </a:fld>
            <a:endParaRPr lang="en-US"/>
          </a:p>
        </p:txBody>
      </p:sp>
      <p:sp>
        <p:nvSpPr>
          <p:cNvPr id="3" name="Fußzeilenplatzhalter 2"/>
          <p:cNvSpPr>
            <a:spLocks noGrp="1"/>
          </p:cNvSpPr>
          <p:nvPr>
            <p:ph type="ftr" sz="quarter" idx="12"/>
          </p:nvPr>
        </p:nvSpPr>
        <p:spPr/>
        <p:txBody>
          <a:bodyPr/>
          <a:lstStyle/>
          <a:p>
            <a:r>
              <a:rPr lang="de-DE" dirty="0"/>
              <a:t>Off-Design </a:t>
            </a:r>
            <a:r>
              <a:rPr lang="de-DE" dirty="0" err="1"/>
              <a:t>Calculation</a:t>
            </a:r>
            <a:r>
              <a:rPr lang="de-DE" dirty="0"/>
              <a:t> </a:t>
            </a:r>
            <a:r>
              <a:rPr lang="de-DE" dirty="0" err="1"/>
              <a:t>of</a:t>
            </a:r>
            <a:r>
              <a:rPr lang="de-DE" dirty="0"/>
              <a:t> a Series </a:t>
            </a:r>
            <a:r>
              <a:rPr lang="de-DE" dirty="0" err="1"/>
              <a:t>Electric</a:t>
            </a:r>
            <a:r>
              <a:rPr lang="de-DE" dirty="0"/>
              <a:t> System</a:t>
            </a:r>
            <a:endParaRPr lang="en-US" dirty="0"/>
          </a:p>
        </p:txBody>
      </p:sp>
      <p:sp>
        <p:nvSpPr>
          <p:cNvPr id="16" name="Ellipse 11">
            <a:extLst>
              <a:ext uri="{FF2B5EF4-FFF2-40B4-BE49-F238E27FC236}">
                <a16:creationId xmlns:a16="http://schemas.microsoft.com/office/drawing/2014/main" xmlns="" id="{ADC43A14-DD11-43F0-B569-5E7166BD1568}"/>
              </a:ext>
            </a:extLst>
          </p:cNvPr>
          <p:cNvSpPr/>
          <p:nvPr/>
        </p:nvSpPr>
        <p:spPr>
          <a:xfrm>
            <a:off x="2083268" y="3788456"/>
            <a:ext cx="1729924" cy="900000"/>
          </a:xfrm>
          <a:prstGeom prst="ellipse">
            <a:avLst/>
          </a:prstGeom>
          <a:noFill/>
          <a:ln>
            <a:solidFill>
              <a:srgbClr val="0000F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Abgerundetes Rechteck 12">
            <a:extLst>
              <a:ext uri="{FF2B5EF4-FFF2-40B4-BE49-F238E27FC236}">
                <a16:creationId xmlns:a16="http://schemas.microsoft.com/office/drawing/2014/main" xmlns="" id="{15D33962-F67A-447E-B6FB-B6F2A03F412B}"/>
              </a:ext>
            </a:extLst>
          </p:cNvPr>
          <p:cNvSpPr/>
          <p:nvPr/>
        </p:nvSpPr>
        <p:spPr>
          <a:xfrm>
            <a:off x="80606" y="2150902"/>
            <a:ext cx="1936140" cy="664012"/>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Let us begin with a </a:t>
            </a:r>
            <a:r>
              <a:rPr lang="en-US" sz="1100" b="1" dirty="0">
                <a:latin typeface="Arial" pitchFamily="34" charset="0"/>
                <a:cs typeface="Arial" pitchFamily="34" charset="0"/>
              </a:rPr>
              <a:t>3-Spool Turboprop </a:t>
            </a:r>
            <a:r>
              <a:rPr lang="en-US" sz="1100" dirty="0">
                <a:latin typeface="Arial" pitchFamily="34" charset="0"/>
                <a:cs typeface="Arial" pitchFamily="34" charset="0"/>
              </a:rPr>
              <a:t>architecture...</a:t>
            </a:r>
          </a:p>
        </p:txBody>
      </p:sp>
      <p:sp>
        <p:nvSpPr>
          <p:cNvPr id="18" name="Ellipse 13">
            <a:extLst>
              <a:ext uri="{FF2B5EF4-FFF2-40B4-BE49-F238E27FC236}">
                <a16:creationId xmlns:a16="http://schemas.microsoft.com/office/drawing/2014/main" xmlns="" id="{B8D6F268-DCB3-4E3C-9006-E497B9472CE8}"/>
              </a:ext>
            </a:extLst>
          </p:cNvPr>
          <p:cNvSpPr/>
          <p:nvPr/>
        </p:nvSpPr>
        <p:spPr>
          <a:xfrm>
            <a:off x="2036646" y="2860538"/>
            <a:ext cx="1776546" cy="900000"/>
          </a:xfrm>
          <a:prstGeom prst="ellipse">
            <a:avLst/>
          </a:prstGeom>
          <a:noFill/>
          <a:ln>
            <a:solidFill>
              <a:srgbClr val="0000F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Abgerundetes Rechteck 14">
            <a:extLst>
              <a:ext uri="{FF2B5EF4-FFF2-40B4-BE49-F238E27FC236}">
                <a16:creationId xmlns:a16="http://schemas.microsoft.com/office/drawing/2014/main" xmlns="" id="{D9805158-BB1C-4053-A331-62B21A13996C}"/>
              </a:ext>
            </a:extLst>
          </p:cNvPr>
          <p:cNvSpPr/>
          <p:nvPr/>
        </p:nvSpPr>
        <p:spPr>
          <a:xfrm>
            <a:off x="3937730" y="2945532"/>
            <a:ext cx="1936140" cy="664012"/>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defRPr/>
            </a:pPr>
            <a:r>
              <a:rPr lang="en-US" sz="1100" dirty="0">
                <a:latin typeface="Arial" pitchFamily="34" charset="0"/>
                <a:cs typeface="Arial" pitchFamily="34" charset="0"/>
              </a:rPr>
              <a:t>Select the scope</a:t>
            </a:r>
          </a:p>
          <a:p>
            <a:pPr algn="ctr">
              <a:defRPr/>
            </a:pPr>
            <a:r>
              <a:rPr lang="en-US" sz="1100" b="1" dirty="0">
                <a:latin typeface="Arial" pitchFamily="34" charset="0"/>
                <a:cs typeface="Arial" pitchFamily="34" charset="0"/>
              </a:rPr>
              <a:t>Performance </a:t>
            </a:r>
            <a:r>
              <a:rPr lang="en-US" sz="1100" dirty="0">
                <a:latin typeface="Arial" pitchFamily="34" charset="0"/>
                <a:cs typeface="Arial" pitchFamily="34" charset="0"/>
              </a:rPr>
              <a:t>and then click </a:t>
            </a:r>
            <a:r>
              <a:rPr lang="en-US" sz="1100" b="1" dirty="0">
                <a:latin typeface="Arial" pitchFamily="34" charset="0"/>
                <a:cs typeface="Arial" pitchFamily="34" charset="0"/>
              </a:rPr>
              <a:t>Off Design.</a:t>
            </a:r>
          </a:p>
        </p:txBody>
      </p:sp>
      <p:sp>
        <p:nvSpPr>
          <p:cNvPr id="20" name="Abgerundetes Rechteck 15">
            <a:extLst>
              <a:ext uri="{FF2B5EF4-FFF2-40B4-BE49-F238E27FC236}">
                <a16:creationId xmlns:a16="http://schemas.microsoft.com/office/drawing/2014/main" xmlns="" id="{870993F1-0175-4AF8-BB55-16250CEA0477}"/>
              </a:ext>
            </a:extLst>
          </p:cNvPr>
          <p:cNvSpPr/>
          <p:nvPr/>
        </p:nvSpPr>
        <p:spPr>
          <a:xfrm>
            <a:off x="3937730" y="3662213"/>
            <a:ext cx="1936140" cy="664012"/>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defRPr/>
            </a:pPr>
            <a:r>
              <a:rPr lang="en-US" sz="1100" dirty="0">
                <a:latin typeface="Arial" pitchFamily="34" charset="0"/>
                <a:cs typeface="Arial" pitchFamily="34" charset="0"/>
              </a:rPr>
              <a:t>A click on </a:t>
            </a:r>
            <a:r>
              <a:rPr lang="en-US" sz="1100" b="1" dirty="0">
                <a:latin typeface="Arial" pitchFamily="34" charset="0"/>
                <a:cs typeface="Arial" pitchFamily="34" charset="0"/>
              </a:rPr>
              <a:t>Standard Maps</a:t>
            </a:r>
            <a:r>
              <a:rPr lang="en-US" sz="1100" dirty="0">
                <a:latin typeface="Arial" pitchFamily="34" charset="0"/>
                <a:cs typeface="Arial" pitchFamily="34" charset="0"/>
              </a:rPr>
              <a:t> begins the off-design calculation.</a:t>
            </a:r>
          </a:p>
        </p:txBody>
      </p:sp>
      <p:sp>
        <p:nvSpPr>
          <p:cNvPr id="21" name="Ellipse 10">
            <a:extLst>
              <a:ext uri="{FF2B5EF4-FFF2-40B4-BE49-F238E27FC236}">
                <a16:creationId xmlns:a16="http://schemas.microsoft.com/office/drawing/2014/main" xmlns="" id="{0A3C1591-3EC6-417F-85F0-7928A9CDD3ED}"/>
              </a:ext>
            </a:extLst>
          </p:cNvPr>
          <p:cNvSpPr/>
          <p:nvPr/>
        </p:nvSpPr>
        <p:spPr>
          <a:xfrm>
            <a:off x="6049600" y="3054023"/>
            <a:ext cx="1399513" cy="958788"/>
          </a:xfrm>
          <a:prstGeom prst="ellipse">
            <a:avLst/>
          </a:prstGeom>
          <a:noFill/>
          <a:ln>
            <a:solidFill>
              <a:srgbClr val="0000F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Ellipse 16">
            <a:extLst>
              <a:ext uri="{FF2B5EF4-FFF2-40B4-BE49-F238E27FC236}">
                <a16:creationId xmlns:a16="http://schemas.microsoft.com/office/drawing/2014/main" xmlns="" id="{E69D31D2-E670-48AA-91D4-4F8BCD8D19A2}"/>
              </a:ext>
            </a:extLst>
          </p:cNvPr>
          <p:cNvSpPr/>
          <p:nvPr/>
        </p:nvSpPr>
        <p:spPr>
          <a:xfrm>
            <a:off x="7193843" y="3054023"/>
            <a:ext cx="1401106" cy="958788"/>
          </a:xfrm>
          <a:prstGeom prst="ellipse">
            <a:avLst/>
          </a:prstGeom>
          <a:noFill/>
          <a:ln>
            <a:solidFill>
              <a:srgbClr val="0000F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Abgerundetes Rechteck 17">
            <a:extLst>
              <a:ext uri="{FF2B5EF4-FFF2-40B4-BE49-F238E27FC236}">
                <a16:creationId xmlns:a16="http://schemas.microsoft.com/office/drawing/2014/main" xmlns="" id="{E324263A-D912-4C16-988B-CF2DCF751641}"/>
              </a:ext>
            </a:extLst>
          </p:cNvPr>
          <p:cNvSpPr/>
          <p:nvPr/>
        </p:nvSpPr>
        <p:spPr>
          <a:xfrm>
            <a:off x="80606" y="2920120"/>
            <a:ext cx="1936140" cy="664012"/>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…combined with the </a:t>
            </a:r>
            <a:r>
              <a:rPr lang="en-US" sz="1100" b="1" dirty="0">
                <a:latin typeface="Arial" pitchFamily="34" charset="0"/>
                <a:cs typeface="Arial" pitchFamily="34" charset="0"/>
              </a:rPr>
              <a:t>Series Configuration Prop</a:t>
            </a:r>
            <a:r>
              <a:rPr lang="en-US" sz="1100" dirty="0">
                <a:latin typeface="Arial" pitchFamily="34" charset="0"/>
                <a:cs typeface="Arial" pitchFamily="34" charset="0"/>
              </a:rPr>
              <a:t>.</a:t>
            </a:r>
          </a:p>
        </p:txBody>
      </p:sp>
      <p:sp>
        <p:nvSpPr>
          <p:cNvPr id="25" name="Abgerundetes Rechteck 19">
            <a:extLst>
              <a:ext uri="{FF2B5EF4-FFF2-40B4-BE49-F238E27FC236}">
                <a16:creationId xmlns:a16="http://schemas.microsoft.com/office/drawing/2014/main" xmlns="" id="{FF801997-2A5B-4E5C-BF4F-B90CE7E7CC47}"/>
              </a:ext>
            </a:extLst>
          </p:cNvPr>
          <p:cNvSpPr/>
          <p:nvPr/>
        </p:nvSpPr>
        <p:spPr>
          <a:xfrm>
            <a:off x="87076" y="1165408"/>
            <a:ext cx="1929670" cy="851297"/>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Let us start with the electric propulsion system off design calculation in GasTurb 14.</a:t>
            </a:r>
          </a:p>
        </p:txBody>
      </p:sp>
    </p:spTree>
    <p:extLst>
      <p:ext uri="{BB962C8B-B14F-4D97-AF65-F5344CB8AC3E}">
        <p14:creationId xmlns:p14="http://schemas.microsoft.com/office/powerpoint/2010/main" val="33525843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21"/>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3"/>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9"/>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0"/>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xmlns="" id="{0027A54D-ADCA-4120-A02B-F617D0064EE3}"/>
              </a:ext>
            </a:extLst>
          </p:cNvPr>
          <p:cNvPicPr>
            <a:picLocks noChangeAspect="1"/>
          </p:cNvPicPr>
          <p:nvPr/>
        </p:nvPicPr>
        <p:blipFill>
          <a:blip r:embed="rId2"/>
          <a:stretch>
            <a:fillRect/>
          </a:stretch>
        </p:blipFill>
        <p:spPr>
          <a:xfrm>
            <a:off x="2152239" y="1252110"/>
            <a:ext cx="6553724" cy="4941300"/>
          </a:xfrm>
          <a:prstGeom prst="rect">
            <a:avLst/>
          </a:prstGeom>
          <a:ln>
            <a:noFill/>
          </a:ln>
          <a:effectLst>
            <a:outerShdw blurRad="190500" algn="tl" rotWithShape="0">
              <a:srgbClr val="000000">
                <a:alpha val="70000"/>
              </a:srgbClr>
            </a:outerShdw>
          </a:effectLst>
        </p:spPr>
      </p:pic>
      <p:pic>
        <p:nvPicPr>
          <p:cNvPr id="9" name="Picture 8">
            <a:extLst>
              <a:ext uri="{FF2B5EF4-FFF2-40B4-BE49-F238E27FC236}">
                <a16:creationId xmlns:a16="http://schemas.microsoft.com/office/drawing/2014/main" xmlns="" id="{7312CB99-7625-41E0-ABF1-EBE22657D052}"/>
              </a:ext>
            </a:extLst>
          </p:cNvPr>
          <p:cNvPicPr>
            <a:picLocks noChangeAspect="1"/>
          </p:cNvPicPr>
          <p:nvPr/>
        </p:nvPicPr>
        <p:blipFill>
          <a:blip r:embed="rId3"/>
          <a:stretch>
            <a:fillRect/>
          </a:stretch>
        </p:blipFill>
        <p:spPr>
          <a:xfrm>
            <a:off x="2827835" y="2422934"/>
            <a:ext cx="5467661" cy="3428872"/>
          </a:xfrm>
          <a:prstGeom prst="rect">
            <a:avLst/>
          </a:prstGeom>
          <a:ln>
            <a:noFill/>
          </a:ln>
          <a:effectLst>
            <a:outerShdw blurRad="190500" algn="tl" rotWithShape="0">
              <a:srgbClr val="000000">
                <a:alpha val="70000"/>
              </a:srgbClr>
            </a:outerShdw>
          </a:effectLst>
        </p:spPr>
      </p:pic>
      <p:sp>
        <p:nvSpPr>
          <p:cNvPr id="2" name="Title 1">
            <a:extLst>
              <a:ext uri="{FF2B5EF4-FFF2-40B4-BE49-F238E27FC236}">
                <a16:creationId xmlns:a16="http://schemas.microsoft.com/office/drawing/2014/main" xmlns="" id="{A0999896-CA95-41EA-B4DC-71AAD95380BE}"/>
              </a:ext>
            </a:extLst>
          </p:cNvPr>
          <p:cNvSpPr>
            <a:spLocks noGrp="1"/>
          </p:cNvSpPr>
          <p:nvPr>
            <p:ph type="title"/>
          </p:nvPr>
        </p:nvSpPr>
        <p:spPr/>
        <p:txBody>
          <a:bodyPr/>
          <a:lstStyle/>
          <a:p>
            <a:r>
              <a:rPr lang="en-US" dirty="0"/>
              <a:t>We Need Some Data…</a:t>
            </a:r>
            <a:endParaRPr lang="x-none" dirty="0"/>
          </a:p>
        </p:txBody>
      </p:sp>
      <p:sp>
        <p:nvSpPr>
          <p:cNvPr id="3" name="Date Placeholder 2">
            <a:extLst>
              <a:ext uri="{FF2B5EF4-FFF2-40B4-BE49-F238E27FC236}">
                <a16:creationId xmlns:a16="http://schemas.microsoft.com/office/drawing/2014/main" xmlns="" id="{B6DDBDE1-A037-4B70-AE90-E21F863FE0A9}"/>
              </a:ext>
            </a:extLst>
          </p:cNvPr>
          <p:cNvSpPr>
            <a:spLocks noGrp="1"/>
          </p:cNvSpPr>
          <p:nvPr>
            <p:ph type="dt" sz="half" idx="10"/>
          </p:nvPr>
        </p:nvSpPr>
        <p:spPr/>
        <p:txBody>
          <a:bodyPr/>
          <a:lstStyle/>
          <a:p>
            <a:fld id="{8BDBF7AE-3956-4F1B-A9B9-950DA9BCEC79}" type="datetime1">
              <a:rPr lang="de-DE" smtClean="0"/>
              <a:t>14.06.2021</a:t>
            </a:fld>
            <a:endParaRPr lang="de-DE"/>
          </a:p>
        </p:txBody>
      </p:sp>
      <p:sp>
        <p:nvSpPr>
          <p:cNvPr id="4" name="Slide Number Placeholder 3">
            <a:extLst>
              <a:ext uri="{FF2B5EF4-FFF2-40B4-BE49-F238E27FC236}">
                <a16:creationId xmlns:a16="http://schemas.microsoft.com/office/drawing/2014/main" xmlns="" id="{F83DEE63-2E38-44B8-A7ED-541AF37152AE}"/>
              </a:ext>
            </a:extLst>
          </p:cNvPr>
          <p:cNvSpPr>
            <a:spLocks noGrp="1"/>
          </p:cNvSpPr>
          <p:nvPr>
            <p:ph type="sldNum" sz="quarter" idx="11"/>
          </p:nvPr>
        </p:nvSpPr>
        <p:spPr/>
        <p:txBody>
          <a:bodyPr/>
          <a:lstStyle/>
          <a:p>
            <a:fld id="{FC702470-8AE9-4E48-9C5F-817F252A268D}" type="slidenum">
              <a:rPr lang="de-DE" smtClean="0"/>
              <a:pPr/>
              <a:t>5</a:t>
            </a:fld>
            <a:endParaRPr lang="de-DE"/>
          </a:p>
        </p:txBody>
      </p:sp>
      <p:sp>
        <p:nvSpPr>
          <p:cNvPr id="5" name="Footer Placeholder 4">
            <a:extLst>
              <a:ext uri="{FF2B5EF4-FFF2-40B4-BE49-F238E27FC236}">
                <a16:creationId xmlns:a16="http://schemas.microsoft.com/office/drawing/2014/main" xmlns="" id="{9AEC32E7-E289-430D-849C-84BD3236CF7E}"/>
              </a:ext>
            </a:extLst>
          </p:cNvPr>
          <p:cNvSpPr>
            <a:spLocks noGrp="1"/>
          </p:cNvSpPr>
          <p:nvPr>
            <p:ph type="ftr" sz="quarter" idx="12"/>
          </p:nvPr>
        </p:nvSpPr>
        <p:spPr/>
        <p:txBody>
          <a:bodyPr/>
          <a:lstStyle/>
          <a:p>
            <a:r>
              <a:rPr lang="de-DE" dirty="0"/>
              <a:t>Off-Design </a:t>
            </a:r>
            <a:r>
              <a:rPr lang="de-DE" dirty="0" err="1"/>
              <a:t>Calculation</a:t>
            </a:r>
            <a:r>
              <a:rPr lang="de-DE" dirty="0"/>
              <a:t> </a:t>
            </a:r>
            <a:r>
              <a:rPr lang="de-DE" dirty="0" err="1"/>
              <a:t>of</a:t>
            </a:r>
            <a:r>
              <a:rPr lang="de-DE" dirty="0"/>
              <a:t> a Series </a:t>
            </a:r>
            <a:r>
              <a:rPr lang="de-DE" dirty="0" err="1"/>
              <a:t>Electric</a:t>
            </a:r>
            <a:r>
              <a:rPr lang="de-DE" dirty="0"/>
              <a:t> System</a:t>
            </a:r>
          </a:p>
        </p:txBody>
      </p:sp>
      <p:sp>
        <p:nvSpPr>
          <p:cNvPr id="7" name="AutoShape 18">
            <a:extLst>
              <a:ext uri="{FF2B5EF4-FFF2-40B4-BE49-F238E27FC236}">
                <a16:creationId xmlns:a16="http://schemas.microsoft.com/office/drawing/2014/main" xmlns="" id="{5FE8516E-621E-43FB-B206-4FCE776E400C}"/>
              </a:ext>
            </a:extLst>
          </p:cNvPr>
          <p:cNvSpPr>
            <a:spLocks noChangeArrowheads="1"/>
          </p:cNvSpPr>
          <p:nvPr/>
        </p:nvSpPr>
        <p:spPr bwMode="auto">
          <a:xfrm>
            <a:off x="88846" y="1692034"/>
            <a:ext cx="1929670" cy="1038582"/>
          </a:xfrm>
          <a:prstGeom prst="wedgeRoundRectCallout">
            <a:avLst>
              <a:gd name="adj1" fmla="val -16397"/>
              <a:gd name="adj2" fmla="val -49821"/>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100" dirty="0">
                <a:latin typeface="Arial" pitchFamily="34" charset="0"/>
                <a:cs typeface="Arial" pitchFamily="34" charset="0"/>
              </a:rPr>
              <a:t>We load sample data sets that come with the program for both the gas turbine and the electric propulsion system.</a:t>
            </a:r>
            <a:endParaRPr lang="en-US" sz="1100" dirty="0">
              <a:latin typeface="Arial" pitchFamily="34" charset="0"/>
              <a:cs typeface="Arial" pitchFamily="34" charset="0"/>
            </a:endParaRPr>
          </a:p>
        </p:txBody>
      </p:sp>
      <p:sp>
        <p:nvSpPr>
          <p:cNvPr id="8" name="AutoShape 18">
            <a:extLst>
              <a:ext uri="{FF2B5EF4-FFF2-40B4-BE49-F238E27FC236}">
                <a16:creationId xmlns:a16="http://schemas.microsoft.com/office/drawing/2014/main" xmlns="" id="{4908231B-24FE-473B-B3E8-590854323240}"/>
              </a:ext>
            </a:extLst>
          </p:cNvPr>
          <p:cNvSpPr>
            <a:spLocks noChangeArrowheads="1"/>
          </p:cNvSpPr>
          <p:nvPr/>
        </p:nvSpPr>
        <p:spPr bwMode="auto">
          <a:xfrm>
            <a:off x="88845" y="4098793"/>
            <a:ext cx="2742143" cy="851297"/>
          </a:xfrm>
          <a:prstGeom prst="wedgeRoundRectCallout">
            <a:avLst>
              <a:gd name="adj1" fmla="val -16397"/>
              <a:gd name="adj2" fmla="val -49821"/>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Select the demo file </a:t>
            </a:r>
            <a:r>
              <a:rPr lang="en-US" sz="1100" b="1" dirty="0">
                <a:latin typeface="Arial" pitchFamily="34" charset="0"/>
                <a:cs typeface="Arial" pitchFamily="34" charset="0"/>
              </a:rPr>
              <a:t>Demo3prp_series_electric_prp.C3P</a:t>
            </a:r>
            <a:r>
              <a:rPr lang="en-US" sz="1100" dirty="0">
                <a:latin typeface="Arial" pitchFamily="34" charset="0"/>
                <a:cs typeface="Arial" pitchFamily="34" charset="0"/>
              </a:rPr>
              <a:t> which includes all the necessary data for both systems.</a:t>
            </a:r>
          </a:p>
        </p:txBody>
      </p:sp>
      <p:sp>
        <p:nvSpPr>
          <p:cNvPr id="16" name="Freeform 9">
            <a:extLst>
              <a:ext uri="{FF2B5EF4-FFF2-40B4-BE49-F238E27FC236}">
                <a16:creationId xmlns:a16="http://schemas.microsoft.com/office/drawing/2014/main" xmlns="" id="{A187A8C5-66C2-4D83-88E0-45F4BB615374}"/>
              </a:ext>
            </a:extLst>
          </p:cNvPr>
          <p:cNvSpPr>
            <a:spLocks/>
          </p:cNvSpPr>
          <p:nvPr/>
        </p:nvSpPr>
        <p:spPr bwMode="auto">
          <a:xfrm rot="20239365">
            <a:off x="7351278" y="4418871"/>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1674031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0" presetClass="path" presetSubtype="0" accel="50000" decel="50000" fill="hold" grpId="0" nodeType="withEffect">
                                  <p:stCondLst>
                                    <p:cond delay="0"/>
                                  </p:stCondLst>
                                  <p:childTnLst>
                                    <p:animMotion origin="layout" path="M 1.66667E-6 -2.22222E-6 L -0.23924 -0.11273 " pathEditMode="relative" rAng="0" ptsTypes="AA">
                                      <p:cBhvr>
                                        <p:cTn id="12" dur="2000" fill="hold"/>
                                        <p:tgtEl>
                                          <p:spTgt spid="16"/>
                                        </p:tgtEl>
                                        <p:attrNameLst>
                                          <p:attrName>ppt_x</p:attrName>
                                          <p:attrName>ppt_y</p:attrName>
                                        </p:attrNameLst>
                                      </p:cBhvr>
                                      <p:rCtr x="-11962" y="-5648"/>
                                    </p:animMotion>
                                  </p:childTnLst>
                                </p:cTn>
                              </p:par>
                            </p:childTnLst>
                          </p:cTn>
                        </p:par>
                      </p:childTnLst>
                    </p:cTn>
                  </p:par>
                  <p:par>
                    <p:cTn id="13" fill="hold">
                      <p:stCondLst>
                        <p:cond delay="indefinite"/>
                      </p:stCondLst>
                      <p:childTnLst>
                        <p:par>
                          <p:cTn id="14" fill="hold">
                            <p:stCondLst>
                              <p:cond delay="0"/>
                            </p:stCondLst>
                            <p:childTnLst>
                              <p:par>
                                <p:cTn id="15" presetID="0" presetClass="path" presetSubtype="0" accel="50000" decel="50000" fill="hold" grpId="2" nodeType="clickEffect">
                                  <p:stCondLst>
                                    <p:cond delay="0"/>
                                  </p:stCondLst>
                                  <p:childTnLst>
                                    <p:animMotion origin="layout" path="M -0.23924 -0.11273 L -0.03125 0.18148 " pathEditMode="relative" rAng="0" ptsTypes="AA">
                                      <p:cBhvr>
                                        <p:cTn id="16" dur="2000" fill="hold"/>
                                        <p:tgtEl>
                                          <p:spTgt spid="16"/>
                                        </p:tgtEl>
                                        <p:attrNameLst>
                                          <p:attrName>ppt_x</p:attrName>
                                          <p:attrName>ppt_y</p:attrName>
                                        </p:attrNameLst>
                                      </p:cBhvr>
                                      <p:rCtr x="10399" y="1469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6" grpId="0" animBg="1"/>
      <p:bldP spid="16" grpId="1" animBg="1"/>
      <p:bldP spid="16" grpId="2"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8C67287D-7172-4D6E-96BD-187C3020DC30}"/>
              </a:ext>
            </a:extLst>
          </p:cNvPr>
          <p:cNvPicPr>
            <a:picLocks noChangeAspect="1"/>
          </p:cNvPicPr>
          <p:nvPr/>
        </p:nvPicPr>
        <p:blipFill>
          <a:blip r:embed="rId2"/>
          <a:stretch>
            <a:fillRect/>
          </a:stretch>
        </p:blipFill>
        <p:spPr>
          <a:xfrm>
            <a:off x="2157366" y="1256473"/>
            <a:ext cx="6553723" cy="4941299"/>
          </a:xfrm>
          <a:prstGeom prst="rect">
            <a:avLst/>
          </a:prstGeom>
          <a:ln>
            <a:noFill/>
          </a:ln>
          <a:effectLst>
            <a:outerShdw blurRad="190500" algn="tl" rotWithShape="0">
              <a:srgbClr val="000000">
                <a:alpha val="70000"/>
              </a:srgbClr>
            </a:outerShdw>
          </a:effectLst>
        </p:spPr>
      </p:pic>
      <p:pic>
        <p:nvPicPr>
          <p:cNvPr id="11" name="Picture 10">
            <a:extLst>
              <a:ext uri="{FF2B5EF4-FFF2-40B4-BE49-F238E27FC236}">
                <a16:creationId xmlns:a16="http://schemas.microsoft.com/office/drawing/2014/main" xmlns="" id="{B978BF4C-CFF6-4B43-8F70-9CDFC1CDB8A5}"/>
              </a:ext>
            </a:extLst>
          </p:cNvPr>
          <p:cNvPicPr>
            <a:picLocks noChangeAspect="1"/>
          </p:cNvPicPr>
          <p:nvPr/>
        </p:nvPicPr>
        <p:blipFill>
          <a:blip r:embed="rId3"/>
          <a:stretch>
            <a:fillRect/>
          </a:stretch>
        </p:blipFill>
        <p:spPr>
          <a:xfrm>
            <a:off x="2161181" y="1256474"/>
            <a:ext cx="6553722" cy="4941298"/>
          </a:xfrm>
          <a:prstGeom prst="rect">
            <a:avLst/>
          </a:prstGeom>
        </p:spPr>
      </p:pic>
      <p:sp>
        <p:nvSpPr>
          <p:cNvPr id="2" name="Title 1">
            <a:extLst>
              <a:ext uri="{FF2B5EF4-FFF2-40B4-BE49-F238E27FC236}">
                <a16:creationId xmlns:a16="http://schemas.microsoft.com/office/drawing/2014/main" xmlns="" id="{A0999896-CA95-41EA-B4DC-71AAD95380BE}"/>
              </a:ext>
            </a:extLst>
          </p:cNvPr>
          <p:cNvSpPr>
            <a:spLocks noGrp="1"/>
          </p:cNvSpPr>
          <p:nvPr>
            <p:ph type="title"/>
          </p:nvPr>
        </p:nvSpPr>
        <p:spPr/>
        <p:txBody>
          <a:bodyPr/>
          <a:lstStyle/>
          <a:p>
            <a:r>
              <a:rPr lang="en-US" dirty="0"/>
              <a:t>Off-Design Input Data Page</a:t>
            </a:r>
            <a:endParaRPr lang="x-none" dirty="0"/>
          </a:p>
        </p:txBody>
      </p:sp>
      <p:sp>
        <p:nvSpPr>
          <p:cNvPr id="3" name="Date Placeholder 2">
            <a:extLst>
              <a:ext uri="{FF2B5EF4-FFF2-40B4-BE49-F238E27FC236}">
                <a16:creationId xmlns:a16="http://schemas.microsoft.com/office/drawing/2014/main" xmlns="" id="{B6DDBDE1-A037-4B70-AE90-E21F863FE0A9}"/>
              </a:ext>
            </a:extLst>
          </p:cNvPr>
          <p:cNvSpPr>
            <a:spLocks noGrp="1"/>
          </p:cNvSpPr>
          <p:nvPr>
            <p:ph type="dt" sz="half" idx="10"/>
          </p:nvPr>
        </p:nvSpPr>
        <p:spPr/>
        <p:txBody>
          <a:bodyPr/>
          <a:lstStyle/>
          <a:p>
            <a:fld id="{8BDBF7AE-3956-4F1B-A9B9-950DA9BCEC79}" type="datetime1">
              <a:rPr lang="de-DE" smtClean="0"/>
              <a:t>14.06.2021</a:t>
            </a:fld>
            <a:endParaRPr lang="de-DE"/>
          </a:p>
        </p:txBody>
      </p:sp>
      <p:sp>
        <p:nvSpPr>
          <p:cNvPr id="4" name="Slide Number Placeholder 3">
            <a:extLst>
              <a:ext uri="{FF2B5EF4-FFF2-40B4-BE49-F238E27FC236}">
                <a16:creationId xmlns:a16="http://schemas.microsoft.com/office/drawing/2014/main" xmlns="" id="{F83DEE63-2E38-44B8-A7ED-541AF37152AE}"/>
              </a:ext>
            </a:extLst>
          </p:cNvPr>
          <p:cNvSpPr>
            <a:spLocks noGrp="1"/>
          </p:cNvSpPr>
          <p:nvPr>
            <p:ph type="sldNum" sz="quarter" idx="11"/>
          </p:nvPr>
        </p:nvSpPr>
        <p:spPr/>
        <p:txBody>
          <a:bodyPr/>
          <a:lstStyle/>
          <a:p>
            <a:fld id="{FC702470-8AE9-4E48-9C5F-817F252A268D}" type="slidenum">
              <a:rPr lang="de-DE" smtClean="0"/>
              <a:pPr/>
              <a:t>6</a:t>
            </a:fld>
            <a:endParaRPr lang="de-DE"/>
          </a:p>
        </p:txBody>
      </p:sp>
      <p:sp>
        <p:nvSpPr>
          <p:cNvPr id="5" name="Footer Placeholder 4">
            <a:extLst>
              <a:ext uri="{FF2B5EF4-FFF2-40B4-BE49-F238E27FC236}">
                <a16:creationId xmlns:a16="http://schemas.microsoft.com/office/drawing/2014/main" xmlns="" id="{9AEC32E7-E289-430D-849C-84BD3236CF7E}"/>
              </a:ext>
            </a:extLst>
          </p:cNvPr>
          <p:cNvSpPr>
            <a:spLocks noGrp="1"/>
          </p:cNvSpPr>
          <p:nvPr>
            <p:ph type="ftr" sz="quarter" idx="12"/>
          </p:nvPr>
        </p:nvSpPr>
        <p:spPr/>
        <p:txBody>
          <a:bodyPr/>
          <a:lstStyle/>
          <a:p>
            <a:r>
              <a:rPr lang="de-DE" dirty="0"/>
              <a:t>Off-Design </a:t>
            </a:r>
            <a:r>
              <a:rPr lang="de-DE" dirty="0" err="1"/>
              <a:t>Calculation</a:t>
            </a:r>
            <a:r>
              <a:rPr lang="de-DE" dirty="0"/>
              <a:t> </a:t>
            </a:r>
            <a:r>
              <a:rPr lang="de-DE" dirty="0" err="1"/>
              <a:t>of</a:t>
            </a:r>
            <a:r>
              <a:rPr lang="de-DE" dirty="0"/>
              <a:t> a Series </a:t>
            </a:r>
            <a:r>
              <a:rPr lang="de-DE" dirty="0" err="1"/>
              <a:t>Electric</a:t>
            </a:r>
            <a:r>
              <a:rPr lang="de-DE" dirty="0"/>
              <a:t> System</a:t>
            </a:r>
          </a:p>
        </p:txBody>
      </p:sp>
      <p:sp>
        <p:nvSpPr>
          <p:cNvPr id="13" name="AutoShape 7">
            <a:extLst>
              <a:ext uri="{FF2B5EF4-FFF2-40B4-BE49-F238E27FC236}">
                <a16:creationId xmlns:a16="http://schemas.microsoft.com/office/drawing/2014/main" xmlns="" id="{5855B883-438C-473A-A987-BFE73CBE8F2C}"/>
              </a:ext>
            </a:extLst>
          </p:cNvPr>
          <p:cNvSpPr>
            <a:spLocks noChangeArrowheads="1"/>
          </p:cNvSpPr>
          <p:nvPr/>
        </p:nvSpPr>
        <p:spPr bwMode="auto">
          <a:xfrm flipH="1">
            <a:off x="5213022" y="2722114"/>
            <a:ext cx="3366372" cy="664012"/>
          </a:xfrm>
          <a:prstGeom prst="wedgeRoundRectCallout">
            <a:avLst>
              <a:gd name="adj1" fmla="val -18046"/>
              <a:gd name="adj2" fmla="val -68550"/>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r>
              <a:rPr lang="en-US" sz="1100" dirty="0">
                <a:latin typeface="Arial" pitchFamily="34" charset="0"/>
                <a:cs typeface="Arial" pitchFamily="34" charset="0"/>
              </a:rPr>
              <a:t>The electric motor relative spool speed is a free input parameter that can be defined by the user as explained in the introduction.</a:t>
            </a:r>
            <a:endParaRPr lang="en-US" sz="1100" b="1" dirty="0">
              <a:latin typeface="Arial" pitchFamily="34" charset="0"/>
              <a:cs typeface="Arial" pitchFamily="34" charset="0"/>
            </a:endParaRPr>
          </a:p>
        </p:txBody>
      </p:sp>
      <p:sp>
        <p:nvSpPr>
          <p:cNvPr id="15" name="AutoShape 7">
            <a:extLst>
              <a:ext uri="{FF2B5EF4-FFF2-40B4-BE49-F238E27FC236}">
                <a16:creationId xmlns:a16="http://schemas.microsoft.com/office/drawing/2014/main" xmlns="" id="{29676D3D-6AAB-4CD7-A491-9CB4166F4C8B}"/>
              </a:ext>
            </a:extLst>
          </p:cNvPr>
          <p:cNvSpPr>
            <a:spLocks noChangeArrowheads="1"/>
          </p:cNvSpPr>
          <p:nvPr/>
        </p:nvSpPr>
        <p:spPr bwMode="auto">
          <a:xfrm flipH="1">
            <a:off x="1465867" y="4314670"/>
            <a:ext cx="2238374" cy="476726"/>
          </a:xfrm>
          <a:prstGeom prst="wedgeRoundRectCallout">
            <a:avLst>
              <a:gd name="adj1" fmla="val -53569"/>
              <a:gd name="adj2" fmla="val -25516"/>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r>
              <a:rPr lang="en-US" sz="1100" dirty="0">
                <a:latin typeface="Arial" pitchFamily="34" charset="0"/>
                <a:cs typeface="Arial" pitchFamily="34" charset="0"/>
              </a:rPr>
              <a:t>Select the </a:t>
            </a:r>
            <a:r>
              <a:rPr lang="en-US" sz="1100" b="1" dirty="0">
                <a:latin typeface="Arial" pitchFamily="34" charset="0"/>
                <a:cs typeface="Arial" pitchFamily="34" charset="0"/>
              </a:rPr>
              <a:t>Electric Motor </a:t>
            </a:r>
            <a:r>
              <a:rPr lang="en-US" sz="1100" dirty="0">
                <a:latin typeface="Arial" pitchFamily="34" charset="0"/>
                <a:cs typeface="Arial" pitchFamily="34" charset="0"/>
              </a:rPr>
              <a:t>tab in the off-design input tree view.</a:t>
            </a:r>
            <a:endParaRPr lang="en-US" sz="1100" b="1" dirty="0">
              <a:latin typeface="Arial" pitchFamily="34" charset="0"/>
              <a:cs typeface="Arial" pitchFamily="34" charset="0"/>
            </a:endParaRPr>
          </a:p>
        </p:txBody>
      </p:sp>
      <p:sp>
        <p:nvSpPr>
          <p:cNvPr id="14" name="AutoShape 7">
            <a:extLst>
              <a:ext uri="{FF2B5EF4-FFF2-40B4-BE49-F238E27FC236}">
                <a16:creationId xmlns:a16="http://schemas.microsoft.com/office/drawing/2014/main" xmlns="" id="{7B89BB82-2850-4B24-9C04-E87352FEF988}"/>
              </a:ext>
            </a:extLst>
          </p:cNvPr>
          <p:cNvSpPr>
            <a:spLocks noChangeArrowheads="1"/>
          </p:cNvSpPr>
          <p:nvPr/>
        </p:nvSpPr>
        <p:spPr bwMode="auto">
          <a:xfrm flipH="1">
            <a:off x="1465867" y="3267748"/>
            <a:ext cx="2238374" cy="1038582"/>
          </a:xfrm>
          <a:prstGeom prst="wedgeRoundRectCallout">
            <a:avLst>
              <a:gd name="adj1" fmla="val -58988"/>
              <a:gd name="adj2" fmla="val 47554"/>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r>
              <a:rPr lang="en-US" sz="1100" dirty="0">
                <a:latin typeface="Arial" pitchFamily="34" charset="0"/>
                <a:cs typeface="Arial" pitchFamily="34" charset="0"/>
              </a:rPr>
              <a:t>The electric propulsion system is connected to the gas turbine during off design calculations. Therefore there is no separate tree view anymore.</a:t>
            </a:r>
          </a:p>
        </p:txBody>
      </p:sp>
    </p:spTree>
    <p:extLst>
      <p:ext uri="{BB962C8B-B14F-4D97-AF65-F5344CB8AC3E}">
        <p14:creationId xmlns:p14="http://schemas.microsoft.com/office/powerpoint/2010/main" val="3297864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xmlns="" id="{BDE6C861-157D-40FC-BD78-4B74320B0DC3}"/>
              </a:ext>
            </a:extLst>
          </p:cNvPr>
          <p:cNvPicPr>
            <a:picLocks noChangeAspect="1"/>
          </p:cNvPicPr>
          <p:nvPr/>
        </p:nvPicPr>
        <p:blipFill>
          <a:blip r:embed="rId2"/>
          <a:stretch>
            <a:fillRect/>
          </a:stretch>
        </p:blipFill>
        <p:spPr>
          <a:xfrm>
            <a:off x="2161181" y="1256474"/>
            <a:ext cx="6553722" cy="4941298"/>
          </a:xfrm>
          <a:prstGeom prst="rect">
            <a:avLst/>
          </a:prstGeom>
          <a:ln>
            <a:noFill/>
          </a:ln>
          <a:effectLst>
            <a:outerShdw blurRad="190500" algn="tl" rotWithShape="0">
              <a:srgbClr val="000000">
                <a:alpha val="70000"/>
              </a:srgbClr>
            </a:outerShdw>
          </a:effectLst>
        </p:spPr>
      </p:pic>
      <p:pic>
        <p:nvPicPr>
          <p:cNvPr id="7" name="Picture 6">
            <a:extLst>
              <a:ext uri="{FF2B5EF4-FFF2-40B4-BE49-F238E27FC236}">
                <a16:creationId xmlns:a16="http://schemas.microsoft.com/office/drawing/2014/main" xmlns="" id="{11982257-DB12-46E3-A8F8-AC55A2341A25}"/>
              </a:ext>
            </a:extLst>
          </p:cNvPr>
          <p:cNvPicPr>
            <a:picLocks noChangeAspect="1"/>
          </p:cNvPicPr>
          <p:nvPr/>
        </p:nvPicPr>
        <p:blipFill>
          <a:blip r:embed="rId3"/>
          <a:stretch>
            <a:fillRect/>
          </a:stretch>
        </p:blipFill>
        <p:spPr>
          <a:xfrm>
            <a:off x="2161180" y="1256473"/>
            <a:ext cx="6553721" cy="4941297"/>
          </a:xfrm>
          <a:prstGeom prst="rect">
            <a:avLst/>
          </a:prstGeom>
        </p:spPr>
      </p:pic>
      <p:sp>
        <p:nvSpPr>
          <p:cNvPr id="2" name="Title 1">
            <a:extLst>
              <a:ext uri="{FF2B5EF4-FFF2-40B4-BE49-F238E27FC236}">
                <a16:creationId xmlns:a16="http://schemas.microsoft.com/office/drawing/2014/main" xmlns="" id="{A0999896-CA95-41EA-B4DC-71AAD95380BE}"/>
              </a:ext>
            </a:extLst>
          </p:cNvPr>
          <p:cNvSpPr>
            <a:spLocks noGrp="1"/>
          </p:cNvSpPr>
          <p:nvPr>
            <p:ph type="title"/>
          </p:nvPr>
        </p:nvSpPr>
        <p:spPr/>
        <p:txBody>
          <a:bodyPr/>
          <a:lstStyle/>
          <a:p>
            <a:r>
              <a:rPr lang="en-US" dirty="0"/>
              <a:t>Off-Design Input Data Page</a:t>
            </a:r>
            <a:endParaRPr lang="x-none" dirty="0"/>
          </a:p>
        </p:txBody>
      </p:sp>
      <p:sp>
        <p:nvSpPr>
          <p:cNvPr id="3" name="Date Placeholder 2">
            <a:extLst>
              <a:ext uri="{FF2B5EF4-FFF2-40B4-BE49-F238E27FC236}">
                <a16:creationId xmlns:a16="http://schemas.microsoft.com/office/drawing/2014/main" xmlns="" id="{B6DDBDE1-A037-4B70-AE90-E21F863FE0A9}"/>
              </a:ext>
            </a:extLst>
          </p:cNvPr>
          <p:cNvSpPr>
            <a:spLocks noGrp="1"/>
          </p:cNvSpPr>
          <p:nvPr>
            <p:ph type="dt" sz="half" idx="10"/>
          </p:nvPr>
        </p:nvSpPr>
        <p:spPr/>
        <p:txBody>
          <a:bodyPr/>
          <a:lstStyle/>
          <a:p>
            <a:fld id="{8BDBF7AE-3956-4F1B-A9B9-950DA9BCEC79}" type="datetime1">
              <a:rPr lang="de-DE" smtClean="0"/>
              <a:t>14.06.2021</a:t>
            </a:fld>
            <a:endParaRPr lang="de-DE"/>
          </a:p>
        </p:txBody>
      </p:sp>
      <p:sp>
        <p:nvSpPr>
          <p:cNvPr id="4" name="Slide Number Placeholder 3">
            <a:extLst>
              <a:ext uri="{FF2B5EF4-FFF2-40B4-BE49-F238E27FC236}">
                <a16:creationId xmlns:a16="http://schemas.microsoft.com/office/drawing/2014/main" xmlns="" id="{F83DEE63-2E38-44B8-A7ED-541AF37152AE}"/>
              </a:ext>
            </a:extLst>
          </p:cNvPr>
          <p:cNvSpPr>
            <a:spLocks noGrp="1"/>
          </p:cNvSpPr>
          <p:nvPr>
            <p:ph type="sldNum" sz="quarter" idx="11"/>
          </p:nvPr>
        </p:nvSpPr>
        <p:spPr/>
        <p:txBody>
          <a:bodyPr/>
          <a:lstStyle/>
          <a:p>
            <a:fld id="{FC702470-8AE9-4E48-9C5F-817F252A268D}" type="slidenum">
              <a:rPr lang="de-DE" smtClean="0"/>
              <a:pPr/>
              <a:t>7</a:t>
            </a:fld>
            <a:endParaRPr lang="de-DE"/>
          </a:p>
        </p:txBody>
      </p:sp>
      <p:sp>
        <p:nvSpPr>
          <p:cNvPr id="5" name="Footer Placeholder 4">
            <a:extLst>
              <a:ext uri="{FF2B5EF4-FFF2-40B4-BE49-F238E27FC236}">
                <a16:creationId xmlns:a16="http://schemas.microsoft.com/office/drawing/2014/main" xmlns="" id="{9AEC32E7-E289-430D-849C-84BD3236CF7E}"/>
              </a:ext>
            </a:extLst>
          </p:cNvPr>
          <p:cNvSpPr>
            <a:spLocks noGrp="1"/>
          </p:cNvSpPr>
          <p:nvPr>
            <p:ph type="ftr" sz="quarter" idx="12"/>
          </p:nvPr>
        </p:nvSpPr>
        <p:spPr/>
        <p:txBody>
          <a:bodyPr/>
          <a:lstStyle/>
          <a:p>
            <a:r>
              <a:rPr lang="de-DE" dirty="0"/>
              <a:t>Off-Design </a:t>
            </a:r>
            <a:r>
              <a:rPr lang="de-DE" dirty="0" err="1"/>
              <a:t>Calculation</a:t>
            </a:r>
            <a:r>
              <a:rPr lang="de-DE" dirty="0"/>
              <a:t> </a:t>
            </a:r>
            <a:r>
              <a:rPr lang="de-DE" dirty="0" err="1"/>
              <a:t>of</a:t>
            </a:r>
            <a:r>
              <a:rPr lang="de-DE" dirty="0"/>
              <a:t> a Series </a:t>
            </a:r>
            <a:r>
              <a:rPr lang="de-DE" dirty="0" err="1"/>
              <a:t>Electric</a:t>
            </a:r>
            <a:r>
              <a:rPr lang="de-DE" dirty="0"/>
              <a:t> System</a:t>
            </a:r>
          </a:p>
        </p:txBody>
      </p:sp>
      <p:sp>
        <p:nvSpPr>
          <p:cNvPr id="13" name="AutoShape 7">
            <a:extLst>
              <a:ext uri="{FF2B5EF4-FFF2-40B4-BE49-F238E27FC236}">
                <a16:creationId xmlns:a16="http://schemas.microsoft.com/office/drawing/2014/main" xmlns="" id="{1EA521B2-029B-4967-8C80-B54FA832A968}"/>
              </a:ext>
            </a:extLst>
          </p:cNvPr>
          <p:cNvSpPr>
            <a:spLocks noChangeArrowheads="1"/>
          </p:cNvSpPr>
          <p:nvPr/>
        </p:nvSpPr>
        <p:spPr bwMode="auto">
          <a:xfrm>
            <a:off x="602550" y="3260630"/>
            <a:ext cx="2939708" cy="289441"/>
          </a:xfrm>
          <a:prstGeom prst="wedgeRoundRectCallout">
            <a:avLst>
              <a:gd name="adj1" fmla="val 54858"/>
              <a:gd name="adj2" fmla="val 21442"/>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r>
              <a:rPr lang="en-GB" sz="1100" dirty="0">
                <a:latin typeface="Arial" pitchFamily="34" charset="0"/>
                <a:cs typeface="Arial" pitchFamily="34" charset="0"/>
              </a:rPr>
              <a:t>Select the </a:t>
            </a:r>
            <a:r>
              <a:rPr lang="en-GB" sz="1100" b="1" dirty="0">
                <a:latin typeface="Arial" pitchFamily="34" charset="0"/>
                <a:cs typeface="Arial" pitchFamily="34" charset="0"/>
              </a:rPr>
              <a:t>El. System Interface </a:t>
            </a:r>
            <a:r>
              <a:rPr lang="en-GB" sz="1100" dirty="0">
                <a:latin typeface="Arial" pitchFamily="34" charset="0"/>
                <a:cs typeface="Arial" pitchFamily="34" charset="0"/>
              </a:rPr>
              <a:t>tab.</a:t>
            </a:r>
            <a:endParaRPr lang="en-US" sz="1100" dirty="0">
              <a:latin typeface="Arial" pitchFamily="34" charset="0"/>
              <a:cs typeface="Arial" pitchFamily="34" charset="0"/>
            </a:endParaRPr>
          </a:p>
        </p:txBody>
      </p:sp>
      <p:sp>
        <p:nvSpPr>
          <p:cNvPr id="15" name="AutoShape 7">
            <a:extLst>
              <a:ext uri="{FF2B5EF4-FFF2-40B4-BE49-F238E27FC236}">
                <a16:creationId xmlns:a16="http://schemas.microsoft.com/office/drawing/2014/main" xmlns="" id="{E414A293-A3A5-42CA-BCEA-07A31401A66C}"/>
              </a:ext>
            </a:extLst>
          </p:cNvPr>
          <p:cNvSpPr>
            <a:spLocks noChangeArrowheads="1"/>
          </p:cNvSpPr>
          <p:nvPr/>
        </p:nvSpPr>
        <p:spPr bwMode="auto">
          <a:xfrm flipH="1">
            <a:off x="5289891" y="2687585"/>
            <a:ext cx="3326207" cy="851297"/>
          </a:xfrm>
          <a:prstGeom prst="wedgeRoundRectCallout">
            <a:avLst>
              <a:gd name="adj1" fmla="val -18385"/>
              <a:gd name="adj2" fmla="val -60404"/>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r>
              <a:rPr lang="en-GB" sz="1100" dirty="0">
                <a:latin typeface="Arial" pitchFamily="34" charset="0"/>
                <a:cs typeface="Arial" pitchFamily="34" charset="0"/>
              </a:rPr>
              <a:t>The gas turbine power offtake supplied to the electric propulsion system is defined here. This is an input to both the gas turbine and electric propulsion system simulation.</a:t>
            </a:r>
            <a:endParaRPr lang="en-US" sz="1100" dirty="0">
              <a:latin typeface="Arial" pitchFamily="34" charset="0"/>
              <a:cs typeface="Arial" pitchFamily="34" charset="0"/>
            </a:endParaRPr>
          </a:p>
        </p:txBody>
      </p:sp>
      <p:grpSp>
        <p:nvGrpSpPr>
          <p:cNvPr id="16" name="Gruppieren 15"/>
          <p:cNvGrpSpPr/>
          <p:nvPr/>
        </p:nvGrpSpPr>
        <p:grpSpPr>
          <a:xfrm>
            <a:off x="221606" y="4263775"/>
            <a:ext cx="2306989" cy="2088520"/>
            <a:chOff x="221606" y="4263775"/>
            <a:chExt cx="2306989" cy="2088520"/>
          </a:xfrm>
        </p:grpSpPr>
        <p:sp>
          <p:nvSpPr>
            <p:cNvPr id="8" name="Rechteck 7"/>
            <p:cNvSpPr/>
            <p:nvPr/>
          </p:nvSpPr>
          <p:spPr>
            <a:xfrm>
              <a:off x="221606" y="4263775"/>
              <a:ext cx="2306989" cy="2088520"/>
            </a:xfrm>
            <a:prstGeom prst="rect">
              <a:avLst/>
            </a:prstGeom>
            <a:solidFill>
              <a:schemeClr val="bg1"/>
            </a:solidFill>
            <a:ln>
              <a:solidFill>
                <a:schemeClr val="tx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Pfeil nach unten 11"/>
            <p:cNvSpPr/>
            <p:nvPr/>
          </p:nvSpPr>
          <p:spPr>
            <a:xfrm>
              <a:off x="945622" y="4424929"/>
              <a:ext cx="129473" cy="335706"/>
            </a:xfrm>
            <a:prstGeom prst="downArrow">
              <a:avLst/>
            </a:prstGeom>
            <a:solidFill>
              <a:schemeClr val="accent4">
                <a:lumMod val="75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feld 13"/>
            <p:cNvSpPr txBox="1"/>
            <p:nvPr/>
          </p:nvSpPr>
          <p:spPr>
            <a:xfrm>
              <a:off x="1137186" y="4492754"/>
              <a:ext cx="532197" cy="200055"/>
            </a:xfrm>
            <a:prstGeom prst="rect">
              <a:avLst/>
            </a:prstGeom>
            <a:noFill/>
          </p:spPr>
          <p:txBody>
            <a:bodyPr wrap="none" lIns="0" tIns="0" rIns="0" rtlCol="0">
              <a:spAutoFit/>
            </a:bodyPr>
            <a:lstStyle/>
            <a:p>
              <a:pPr algn="l">
                <a:spcAft>
                  <a:spcPts val="600"/>
                </a:spcAft>
              </a:pPr>
              <a:r>
                <a:rPr lang="de-DE" sz="1000" dirty="0"/>
                <a:t>1315,7kW</a:t>
              </a:r>
              <a:endParaRPr lang="en-GB" sz="1000" dirty="0" err="1"/>
            </a:p>
          </p:txBody>
        </p:sp>
      </p:grpSp>
      <p:pic>
        <p:nvPicPr>
          <p:cNvPr id="18" name="Picture 17">
            <a:extLst>
              <a:ext uri="{FF2B5EF4-FFF2-40B4-BE49-F238E27FC236}">
                <a16:creationId xmlns:a16="http://schemas.microsoft.com/office/drawing/2014/main" xmlns="" id="{13E0BA57-7BF1-4B57-8DD5-F9EB91C6EA27}"/>
              </a:ext>
            </a:extLst>
          </p:cNvPr>
          <p:cNvPicPr>
            <a:picLocks noChangeAspect="1"/>
          </p:cNvPicPr>
          <p:nvPr/>
        </p:nvPicPr>
        <p:blipFill>
          <a:blip r:embed="rId4"/>
          <a:stretch>
            <a:fillRect/>
          </a:stretch>
        </p:blipFill>
        <p:spPr>
          <a:xfrm>
            <a:off x="372323" y="4835958"/>
            <a:ext cx="2082613" cy="1443544"/>
          </a:xfrm>
          <a:prstGeom prst="rect">
            <a:avLst/>
          </a:prstGeom>
        </p:spPr>
      </p:pic>
    </p:spTree>
    <p:extLst>
      <p:ext uri="{BB962C8B-B14F-4D97-AF65-F5344CB8AC3E}">
        <p14:creationId xmlns:p14="http://schemas.microsoft.com/office/powerpoint/2010/main" val="1848102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xmlns="" id="{EBE93A09-34E8-41CF-B3E7-D1FAB210DB1F}"/>
              </a:ext>
            </a:extLst>
          </p:cNvPr>
          <p:cNvPicPr>
            <a:picLocks noChangeAspect="1"/>
          </p:cNvPicPr>
          <p:nvPr/>
        </p:nvPicPr>
        <p:blipFill>
          <a:blip r:embed="rId2"/>
          <a:stretch>
            <a:fillRect/>
          </a:stretch>
        </p:blipFill>
        <p:spPr>
          <a:xfrm>
            <a:off x="2161180" y="1256473"/>
            <a:ext cx="6553721" cy="4941297"/>
          </a:xfrm>
          <a:prstGeom prst="rect">
            <a:avLst/>
          </a:prstGeom>
          <a:ln>
            <a:noFill/>
          </a:ln>
          <a:effectLst>
            <a:outerShdw blurRad="190500" algn="tl" rotWithShape="0">
              <a:srgbClr val="000000">
                <a:alpha val="70000"/>
              </a:srgbClr>
            </a:outerShdw>
          </a:effectLst>
        </p:spPr>
      </p:pic>
      <p:sp>
        <p:nvSpPr>
          <p:cNvPr id="2" name="Title 1">
            <a:extLst>
              <a:ext uri="{FF2B5EF4-FFF2-40B4-BE49-F238E27FC236}">
                <a16:creationId xmlns:a16="http://schemas.microsoft.com/office/drawing/2014/main" xmlns="" id="{A0999896-CA95-41EA-B4DC-71AAD95380BE}"/>
              </a:ext>
            </a:extLst>
          </p:cNvPr>
          <p:cNvSpPr>
            <a:spLocks noGrp="1"/>
          </p:cNvSpPr>
          <p:nvPr>
            <p:ph type="title"/>
          </p:nvPr>
        </p:nvSpPr>
        <p:spPr/>
        <p:txBody>
          <a:bodyPr/>
          <a:lstStyle/>
          <a:p>
            <a:r>
              <a:rPr lang="en-US" dirty="0"/>
              <a:t>Off-Design Input Data Page</a:t>
            </a:r>
            <a:endParaRPr lang="x-none" dirty="0"/>
          </a:p>
        </p:txBody>
      </p:sp>
      <p:sp>
        <p:nvSpPr>
          <p:cNvPr id="3" name="Date Placeholder 2">
            <a:extLst>
              <a:ext uri="{FF2B5EF4-FFF2-40B4-BE49-F238E27FC236}">
                <a16:creationId xmlns:a16="http://schemas.microsoft.com/office/drawing/2014/main" xmlns="" id="{B6DDBDE1-A037-4B70-AE90-E21F863FE0A9}"/>
              </a:ext>
            </a:extLst>
          </p:cNvPr>
          <p:cNvSpPr>
            <a:spLocks noGrp="1"/>
          </p:cNvSpPr>
          <p:nvPr>
            <p:ph type="dt" sz="half" idx="10"/>
          </p:nvPr>
        </p:nvSpPr>
        <p:spPr/>
        <p:txBody>
          <a:bodyPr/>
          <a:lstStyle/>
          <a:p>
            <a:fld id="{8BDBF7AE-3956-4F1B-A9B9-950DA9BCEC79}" type="datetime1">
              <a:rPr lang="de-DE" smtClean="0"/>
              <a:t>14.06.2021</a:t>
            </a:fld>
            <a:endParaRPr lang="de-DE"/>
          </a:p>
        </p:txBody>
      </p:sp>
      <p:sp>
        <p:nvSpPr>
          <p:cNvPr id="4" name="Slide Number Placeholder 3">
            <a:extLst>
              <a:ext uri="{FF2B5EF4-FFF2-40B4-BE49-F238E27FC236}">
                <a16:creationId xmlns:a16="http://schemas.microsoft.com/office/drawing/2014/main" xmlns="" id="{F83DEE63-2E38-44B8-A7ED-541AF37152AE}"/>
              </a:ext>
            </a:extLst>
          </p:cNvPr>
          <p:cNvSpPr>
            <a:spLocks noGrp="1"/>
          </p:cNvSpPr>
          <p:nvPr>
            <p:ph type="sldNum" sz="quarter" idx="11"/>
          </p:nvPr>
        </p:nvSpPr>
        <p:spPr/>
        <p:txBody>
          <a:bodyPr/>
          <a:lstStyle/>
          <a:p>
            <a:fld id="{FC702470-8AE9-4E48-9C5F-817F252A268D}" type="slidenum">
              <a:rPr lang="de-DE" smtClean="0"/>
              <a:pPr/>
              <a:t>8</a:t>
            </a:fld>
            <a:endParaRPr lang="de-DE"/>
          </a:p>
        </p:txBody>
      </p:sp>
      <p:sp>
        <p:nvSpPr>
          <p:cNvPr id="5" name="Footer Placeholder 4">
            <a:extLst>
              <a:ext uri="{FF2B5EF4-FFF2-40B4-BE49-F238E27FC236}">
                <a16:creationId xmlns:a16="http://schemas.microsoft.com/office/drawing/2014/main" xmlns="" id="{9AEC32E7-E289-430D-849C-84BD3236CF7E}"/>
              </a:ext>
            </a:extLst>
          </p:cNvPr>
          <p:cNvSpPr>
            <a:spLocks noGrp="1"/>
          </p:cNvSpPr>
          <p:nvPr>
            <p:ph type="ftr" sz="quarter" idx="12"/>
          </p:nvPr>
        </p:nvSpPr>
        <p:spPr/>
        <p:txBody>
          <a:bodyPr/>
          <a:lstStyle/>
          <a:p>
            <a:r>
              <a:rPr lang="de-DE" dirty="0"/>
              <a:t>Off-Design </a:t>
            </a:r>
            <a:r>
              <a:rPr lang="de-DE" dirty="0" err="1"/>
              <a:t>Calculation</a:t>
            </a:r>
            <a:r>
              <a:rPr lang="de-DE" dirty="0"/>
              <a:t> </a:t>
            </a:r>
            <a:r>
              <a:rPr lang="de-DE" dirty="0" err="1"/>
              <a:t>of</a:t>
            </a:r>
            <a:r>
              <a:rPr lang="de-DE" dirty="0"/>
              <a:t> a Series </a:t>
            </a:r>
            <a:r>
              <a:rPr lang="de-DE" dirty="0" err="1"/>
              <a:t>Electric</a:t>
            </a:r>
            <a:r>
              <a:rPr lang="de-DE" dirty="0"/>
              <a:t> System</a:t>
            </a:r>
          </a:p>
        </p:txBody>
      </p:sp>
      <p:sp>
        <p:nvSpPr>
          <p:cNvPr id="10" name="AutoShape 7">
            <a:extLst>
              <a:ext uri="{FF2B5EF4-FFF2-40B4-BE49-F238E27FC236}">
                <a16:creationId xmlns:a16="http://schemas.microsoft.com/office/drawing/2014/main" xmlns="" id="{1779E0E9-39DD-4649-BBCA-2E4ED7367125}"/>
              </a:ext>
            </a:extLst>
          </p:cNvPr>
          <p:cNvSpPr>
            <a:spLocks noChangeArrowheads="1"/>
          </p:cNvSpPr>
          <p:nvPr/>
        </p:nvSpPr>
        <p:spPr bwMode="auto">
          <a:xfrm flipH="1">
            <a:off x="88846" y="1499327"/>
            <a:ext cx="1929670" cy="1225868"/>
          </a:xfrm>
          <a:prstGeom prst="wedgeRoundRectCallout">
            <a:avLst>
              <a:gd name="adj1" fmla="val -56816"/>
              <a:gd name="adj2" fmla="val -24742"/>
              <a:gd name="adj3" fmla="val 16667"/>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a:spAutoFit/>
          </a:bodyPr>
          <a:lstStyle/>
          <a:p>
            <a:pPr algn="ctr"/>
            <a:r>
              <a:rPr lang="en-GB" sz="1100" dirty="0">
                <a:latin typeface="Arial" pitchFamily="34" charset="0"/>
                <a:cs typeface="Arial" pitchFamily="34" charset="0"/>
              </a:rPr>
              <a:t>Let us look at the calculation results before modifying any of the loaded data. Click </a:t>
            </a:r>
            <a:r>
              <a:rPr lang="en-GB" sz="1100" b="1" dirty="0">
                <a:latin typeface="Arial" pitchFamily="34" charset="0"/>
                <a:cs typeface="Arial" pitchFamily="34" charset="0"/>
              </a:rPr>
              <a:t>Off Design Point </a:t>
            </a:r>
            <a:r>
              <a:rPr lang="en-GB" sz="1100" dirty="0">
                <a:latin typeface="Arial" pitchFamily="34" charset="0"/>
                <a:cs typeface="Arial" pitchFamily="34" charset="0"/>
              </a:rPr>
              <a:t>to </a:t>
            </a:r>
            <a:r>
              <a:rPr lang="en-US" sz="1100" dirty="0">
                <a:latin typeface="Arial" pitchFamily="34" charset="0"/>
                <a:cs typeface="Arial" pitchFamily="34" charset="0"/>
              </a:rPr>
              <a:t>start the off-design calculation.</a:t>
            </a:r>
          </a:p>
        </p:txBody>
      </p:sp>
      <p:sp>
        <p:nvSpPr>
          <p:cNvPr id="11" name="Freeform 16">
            <a:extLst>
              <a:ext uri="{FF2B5EF4-FFF2-40B4-BE49-F238E27FC236}">
                <a16:creationId xmlns:a16="http://schemas.microsoft.com/office/drawing/2014/main" xmlns="" id="{1670B565-C510-483C-B7FE-E80593A5C887}"/>
              </a:ext>
            </a:extLst>
          </p:cNvPr>
          <p:cNvSpPr>
            <a:spLocks/>
          </p:cNvSpPr>
          <p:nvPr/>
        </p:nvSpPr>
        <p:spPr bwMode="auto">
          <a:xfrm rot="20239365">
            <a:off x="3883026" y="3443131"/>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2255118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par>
                          <p:cTn id="7" fill="hold">
                            <p:stCondLst>
                              <p:cond delay="0"/>
                            </p:stCondLst>
                            <p:childTnLst>
                              <p:par>
                                <p:cTn id="8" presetID="0" presetClass="path" presetSubtype="0" accel="50000" decel="50000" fill="hold" grpId="0" nodeType="afterEffect">
                                  <p:stCondLst>
                                    <p:cond delay="0"/>
                                  </p:stCondLst>
                                  <p:childTnLst>
                                    <p:animMotion origin="layout" path="M 1.94444E-6 -1.11111E-6 L -0.12084 -0.23842 " pathEditMode="relative" rAng="0" ptsTypes="AA">
                                      <p:cBhvr>
                                        <p:cTn id="9" dur="2000" fill="hold"/>
                                        <p:tgtEl>
                                          <p:spTgt spid="11"/>
                                        </p:tgtEl>
                                        <p:attrNameLst>
                                          <p:attrName>ppt_x</p:attrName>
                                          <p:attrName>ppt_y</p:attrName>
                                        </p:attrNameLst>
                                      </p:cBhvr>
                                      <p:rCtr x="-6042" y="-1192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567CE796-345D-408D-8ABB-FDCD5FDADCFB}"/>
              </a:ext>
            </a:extLst>
          </p:cNvPr>
          <p:cNvPicPr>
            <a:picLocks noChangeAspect="1"/>
          </p:cNvPicPr>
          <p:nvPr/>
        </p:nvPicPr>
        <p:blipFill>
          <a:blip r:embed="rId2"/>
          <a:stretch>
            <a:fillRect/>
          </a:stretch>
        </p:blipFill>
        <p:spPr>
          <a:xfrm>
            <a:off x="2167453" y="1252107"/>
            <a:ext cx="6553723" cy="4941299"/>
          </a:xfrm>
          <a:prstGeom prst="rect">
            <a:avLst/>
          </a:prstGeom>
          <a:ln>
            <a:noFill/>
          </a:ln>
          <a:effectLst>
            <a:outerShdw blurRad="190500" algn="tl" rotWithShape="0">
              <a:srgbClr val="000000">
                <a:alpha val="70000"/>
              </a:srgbClr>
            </a:outerShdw>
          </a:effectLst>
        </p:spPr>
      </p:pic>
      <p:sp>
        <p:nvSpPr>
          <p:cNvPr id="2" name="Title 1">
            <a:extLst>
              <a:ext uri="{FF2B5EF4-FFF2-40B4-BE49-F238E27FC236}">
                <a16:creationId xmlns:a16="http://schemas.microsoft.com/office/drawing/2014/main" xmlns="" id="{A0999896-CA95-41EA-B4DC-71AAD95380BE}"/>
              </a:ext>
            </a:extLst>
          </p:cNvPr>
          <p:cNvSpPr>
            <a:spLocks noGrp="1"/>
          </p:cNvSpPr>
          <p:nvPr>
            <p:ph type="title"/>
          </p:nvPr>
        </p:nvSpPr>
        <p:spPr/>
        <p:txBody>
          <a:bodyPr/>
          <a:lstStyle/>
          <a:p>
            <a:r>
              <a:rPr lang="en-US" dirty="0"/>
              <a:t>Off-Design Point Summary</a:t>
            </a:r>
            <a:endParaRPr lang="x-none" dirty="0"/>
          </a:p>
        </p:txBody>
      </p:sp>
      <p:sp>
        <p:nvSpPr>
          <p:cNvPr id="3" name="Date Placeholder 2">
            <a:extLst>
              <a:ext uri="{FF2B5EF4-FFF2-40B4-BE49-F238E27FC236}">
                <a16:creationId xmlns:a16="http://schemas.microsoft.com/office/drawing/2014/main" xmlns="" id="{B6DDBDE1-A037-4B70-AE90-E21F863FE0A9}"/>
              </a:ext>
            </a:extLst>
          </p:cNvPr>
          <p:cNvSpPr>
            <a:spLocks noGrp="1"/>
          </p:cNvSpPr>
          <p:nvPr>
            <p:ph type="dt" sz="half" idx="10"/>
          </p:nvPr>
        </p:nvSpPr>
        <p:spPr/>
        <p:txBody>
          <a:bodyPr/>
          <a:lstStyle/>
          <a:p>
            <a:fld id="{8BDBF7AE-3956-4F1B-A9B9-950DA9BCEC79}" type="datetime1">
              <a:rPr lang="de-DE" smtClean="0"/>
              <a:t>14.06.2021</a:t>
            </a:fld>
            <a:endParaRPr lang="de-DE"/>
          </a:p>
        </p:txBody>
      </p:sp>
      <p:sp>
        <p:nvSpPr>
          <p:cNvPr id="4" name="Slide Number Placeholder 3">
            <a:extLst>
              <a:ext uri="{FF2B5EF4-FFF2-40B4-BE49-F238E27FC236}">
                <a16:creationId xmlns:a16="http://schemas.microsoft.com/office/drawing/2014/main" xmlns="" id="{F83DEE63-2E38-44B8-A7ED-541AF37152AE}"/>
              </a:ext>
            </a:extLst>
          </p:cNvPr>
          <p:cNvSpPr>
            <a:spLocks noGrp="1"/>
          </p:cNvSpPr>
          <p:nvPr>
            <p:ph type="sldNum" sz="quarter" idx="11"/>
          </p:nvPr>
        </p:nvSpPr>
        <p:spPr/>
        <p:txBody>
          <a:bodyPr/>
          <a:lstStyle/>
          <a:p>
            <a:fld id="{FC702470-8AE9-4E48-9C5F-817F252A268D}" type="slidenum">
              <a:rPr lang="de-DE" smtClean="0"/>
              <a:pPr/>
              <a:t>9</a:t>
            </a:fld>
            <a:endParaRPr lang="de-DE"/>
          </a:p>
        </p:txBody>
      </p:sp>
      <p:sp>
        <p:nvSpPr>
          <p:cNvPr id="5" name="Footer Placeholder 4">
            <a:extLst>
              <a:ext uri="{FF2B5EF4-FFF2-40B4-BE49-F238E27FC236}">
                <a16:creationId xmlns:a16="http://schemas.microsoft.com/office/drawing/2014/main" xmlns="" id="{9AEC32E7-E289-430D-849C-84BD3236CF7E}"/>
              </a:ext>
            </a:extLst>
          </p:cNvPr>
          <p:cNvSpPr>
            <a:spLocks noGrp="1"/>
          </p:cNvSpPr>
          <p:nvPr>
            <p:ph type="ftr" sz="quarter" idx="12"/>
          </p:nvPr>
        </p:nvSpPr>
        <p:spPr/>
        <p:txBody>
          <a:bodyPr/>
          <a:lstStyle/>
          <a:p>
            <a:r>
              <a:rPr lang="de-DE" dirty="0"/>
              <a:t>Off-Design </a:t>
            </a:r>
            <a:r>
              <a:rPr lang="de-DE" dirty="0" err="1"/>
              <a:t>Calculation</a:t>
            </a:r>
            <a:r>
              <a:rPr lang="de-DE" dirty="0"/>
              <a:t> </a:t>
            </a:r>
            <a:r>
              <a:rPr lang="de-DE" dirty="0" err="1"/>
              <a:t>of</a:t>
            </a:r>
            <a:r>
              <a:rPr lang="de-DE" dirty="0"/>
              <a:t> a Series </a:t>
            </a:r>
            <a:r>
              <a:rPr lang="de-DE" dirty="0" err="1"/>
              <a:t>Electric</a:t>
            </a:r>
            <a:r>
              <a:rPr lang="de-DE" dirty="0"/>
              <a:t> System</a:t>
            </a:r>
          </a:p>
        </p:txBody>
      </p:sp>
      <p:sp>
        <p:nvSpPr>
          <p:cNvPr id="9" name="Abgerundetes Rechteck 9">
            <a:extLst>
              <a:ext uri="{FF2B5EF4-FFF2-40B4-BE49-F238E27FC236}">
                <a16:creationId xmlns:a16="http://schemas.microsoft.com/office/drawing/2014/main" xmlns="" id="{F35F0E7A-3960-4FA9-BCBC-942E2D3DE54A}"/>
              </a:ext>
            </a:extLst>
          </p:cNvPr>
          <p:cNvSpPr/>
          <p:nvPr/>
        </p:nvSpPr>
        <p:spPr>
          <a:xfrm>
            <a:off x="88846" y="4959278"/>
            <a:ext cx="3291744" cy="851297"/>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defRPr/>
            </a:pPr>
            <a:r>
              <a:rPr lang="en-GB" sz="1100" dirty="0">
                <a:latin typeface="Arial" pitchFamily="34" charset="0"/>
                <a:cs typeface="Arial" pitchFamily="34" charset="0"/>
              </a:rPr>
              <a:t>A note on the one summary page tells us that the electric propulsion system is connected to the gas turbine. Its power (here 1315,7 kW) is not included in the PWSD.</a:t>
            </a:r>
            <a:endParaRPr lang="en-US" sz="1100" dirty="0">
              <a:latin typeface="Arial" pitchFamily="34" charset="0"/>
              <a:cs typeface="Arial" pitchFamily="34" charset="0"/>
            </a:endParaRPr>
          </a:p>
        </p:txBody>
      </p:sp>
      <p:sp>
        <p:nvSpPr>
          <p:cNvPr id="12" name="Ellipse 10">
            <a:extLst>
              <a:ext uri="{FF2B5EF4-FFF2-40B4-BE49-F238E27FC236}">
                <a16:creationId xmlns:a16="http://schemas.microsoft.com/office/drawing/2014/main" xmlns="" id="{58990EEF-C329-4A96-A374-4A73A74D7A81}"/>
              </a:ext>
            </a:extLst>
          </p:cNvPr>
          <p:cNvSpPr/>
          <p:nvPr/>
        </p:nvSpPr>
        <p:spPr>
          <a:xfrm>
            <a:off x="3517550" y="5127366"/>
            <a:ext cx="3918947" cy="340608"/>
          </a:xfrm>
          <a:prstGeom prst="ellipse">
            <a:avLst/>
          </a:prstGeom>
          <a:noFill/>
          <a:ln>
            <a:solidFill>
              <a:srgbClr val="0000F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Abgerundetes Rechteck 13">
            <a:extLst>
              <a:ext uri="{FF2B5EF4-FFF2-40B4-BE49-F238E27FC236}">
                <a16:creationId xmlns:a16="http://schemas.microsoft.com/office/drawing/2014/main" xmlns="" id="{6B0683F4-77B0-480C-BB42-5280B64CF15E}"/>
              </a:ext>
            </a:extLst>
          </p:cNvPr>
          <p:cNvSpPr/>
          <p:nvPr/>
        </p:nvSpPr>
        <p:spPr>
          <a:xfrm>
            <a:off x="88846" y="1651585"/>
            <a:ext cx="1929670" cy="476726"/>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pitchFamily="34" charset="0"/>
                <a:cs typeface="Arial" pitchFamily="34" charset="0"/>
              </a:rPr>
              <a:t>Select the </a:t>
            </a:r>
            <a:r>
              <a:rPr lang="en-US" sz="1100" b="1" dirty="0">
                <a:latin typeface="Arial" pitchFamily="34" charset="0"/>
                <a:cs typeface="Arial" pitchFamily="34" charset="0"/>
              </a:rPr>
              <a:t>Electric Propulsion System </a:t>
            </a:r>
            <a:r>
              <a:rPr lang="en-US" sz="1100" dirty="0">
                <a:latin typeface="Arial" pitchFamily="34" charset="0"/>
                <a:cs typeface="Arial" pitchFamily="34" charset="0"/>
              </a:rPr>
              <a:t>tab. </a:t>
            </a:r>
          </a:p>
        </p:txBody>
      </p:sp>
      <p:sp>
        <p:nvSpPr>
          <p:cNvPr id="14" name="Freeform 9">
            <a:extLst>
              <a:ext uri="{FF2B5EF4-FFF2-40B4-BE49-F238E27FC236}">
                <a16:creationId xmlns:a16="http://schemas.microsoft.com/office/drawing/2014/main" xmlns="" id="{967F4A1C-2B52-42AF-A077-A2059D6BB892}"/>
              </a:ext>
            </a:extLst>
          </p:cNvPr>
          <p:cNvSpPr>
            <a:spLocks/>
          </p:cNvSpPr>
          <p:nvPr/>
        </p:nvSpPr>
        <p:spPr bwMode="auto">
          <a:xfrm rot="20239365">
            <a:off x="5714134" y="3004474"/>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3345852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par>
                          <p:cTn id="11" fill="hold">
                            <p:stCondLst>
                              <p:cond delay="0"/>
                            </p:stCondLst>
                            <p:childTnLst>
                              <p:par>
                                <p:cTn id="12" presetID="0" presetClass="path" presetSubtype="0" accel="50000" decel="50000" fill="hold" grpId="0" nodeType="afterEffect">
                                  <p:stCondLst>
                                    <p:cond delay="0"/>
                                  </p:stCondLst>
                                  <p:childTnLst>
                                    <p:animMotion origin="layout" path="M -1.66667E-6 -2.22222E-6 L 0.26875 -0.17847 " pathEditMode="relative" rAng="0" ptsTypes="AA">
                                      <p:cBhvr>
                                        <p:cTn id="13" dur="2000" fill="hold"/>
                                        <p:tgtEl>
                                          <p:spTgt spid="14"/>
                                        </p:tgtEl>
                                        <p:attrNameLst>
                                          <p:attrName>ppt_x</p:attrName>
                                          <p:attrName>ppt_y</p:attrName>
                                        </p:attrNameLst>
                                      </p:cBhvr>
                                      <p:rCtr x="13438" y="-893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4" grpId="1" animBg="1"/>
    </p:bldLst>
  </p:timing>
</p:sld>
</file>

<file path=ppt/theme/theme1.xml><?xml version="1.0" encoding="utf-8"?>
<a:theme xmlns:a="http://schemas.openxmlformats.org/drawingml/2006/main" name="Office">
  <a:themeElements>
    <a:clrScheme name="GasTurb">
      <a:dk1>
        <a:srgbClr val="000000"/>
      </a:dk1>
      <a:lt1>
        <a:srgbClr val="FFFFFF"/>
      </a:lt1>
      <a:dk2>
        <a:srgbClr val="B35ADB"/>
      </a:dk2>
      <a:lt2>
        <a:srgbClr val="444444"/>
      </a:lt2>
      <a:accent1>
        <a:srgbClr val="98A6AE"/>
      </a:accent1>
      <a:accent2>
        <a:srgbClr val="A8B8C1"/>
      </a:accent2>
      <a:accent3>
        <a:srgbClr val="042032"/>
      </a:accent3>
      <a:accent4>
        <a:srgbClr val="0583CB"/>
      </a:accent4>
      <a:accent5>
        <a:srgbClr val="9CD2FF"/>
      </a:accent5>
      <a:accent6>
        <a:srgbClr val="EBEDF0"/>
      </a:accent6>
      <a:hlink>
        <a:srgbClr val="A1A1A1"/>
      </a:hlink>
      <a:folHlink>
        <a:srgbClr val="FFFFF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rtlCol="0">
        <a:spAutoFit/>
      </a:bodyPr>
      <a:lstStyle>
        <a:defPPr algn="l">
          <a:spcAft>
            <a:spcPts val="600"/>
          </a:spcAft>
          <a:defRPr sz="1200" dirty="0" err="1" smtClean="0"/>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1949</Words>
  <Application>Microsoft Office PowerPoint</Application>
  <PresentationFormat>Bildschirmpräsentation (4:3)</PresentationFormat>
  <Paragraphs>240</Paragraphs>
  <Slides>33</Slides>
  <Notes>3</Notes>
  <HiddenSlides>0</HiddenSlides>
  <MMClips>0</MMClips>
  <ScaleCrop>false</ScaleCrop>
  <HeadingPairs>
    <vt:vector size="4" baseType="variant">
      <vt:variant>
        <vt:lpstr>Design</vt:lpstr>
      </vt:variant>
      <vt:variant>
        <vt:i4>1</vt:i4>
      </vt:variant>
      <vt:variant>
        <vt:lpstr>Folientitel</vt:lpstr>
      </vt:variant>
      <vt:variant>
        <vt:i4>33</vt:i4>
      </vt:variant>
    </vt:vector>
  </HeadingPairs>
  <TitlesOfParts>
    <vt:vector size="34" baseType="lpstr">
      <vt:lpstr>Office</vt:lpstr>
      <vt:lpstr>PowerPoint-Präsentation</vt:lpstr>
      <vt:lpstr>Introduction: Off-Design Calculation</vt:lpstr>
      <vt:lpstr>Introduction: Off-Design Algorithm</vt:lpstr>
      <vt:lpstr>GasTurb 14 Main Window</vt:lpstr>
      <vt:lpstr>We Need Some Data…</vt:lpstr>
      <vt:lpstr>Off-Design Input Data Page</vt:lpstr>
      <vt:lpstr>Off-Design Input Data Page</vt:lpstr>
      <vt:lpstr>Off-Design Input Data Page</vt:lpstr>
      <vt:lpstr>Off-Design Point Summary</vt:lpstr>
      <vt:lpstr>Off-Design Point Summary</vt:lpstr>
      <vt:lpstr>Propeller Map</vt:lpstr>
      <vt:lpstr>Electric Motor Map</vt:lpstr>
      <vt:lpstr>Generator Map</vt:lpstr>
      <vt:lpstr>Off-Design Input Data Page</vt:lpstr>
      <vt:lpstr>Off-Design Input Data Page</vt:lpstr>
      <vt:lpstr>Off-Design Input Data Page</vt:lpstr>
      <vt:lpstr>Generator Off-Design Point</vt:lpstr>
      <vt:lpstr>Electric Motor Off-Design Point</vt:lpstr>
      <vt:lpstr>Parametric Study</vt:lpstr>
      <vt:lpstr>Parametric Study</vt:lpstr>
      <vt:lpstr>Parametric Study</vt:lpstr>
      <vt:lpstr>Parametric Study</vt:lpstr>
      <vt:lpstr>Parametric Study</vt:lpstr>
      <vt:lpstr>Parametric Study</vt:lpstr>
      <vt:lpstr>Parametric Study</vt:lpstr>
      <vt:lpstr>Parametric Study</vt:lpstr>
      <vt:lpstr>Parametric Study</vt:lpstr>
      <vt:lpstr>Parametric Study</vt:lpstr>
      <vt:lpstr>Parametric Study</vt:lpstr>
      <vt:lpstr>Parametric Study</vt:lpstr>
      <vt:lpstr>Parametric Study</vt:lpstr>
      <vt:lpstr>Parametric Study</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GasTurb GmbH</dc:creator>
  <cp:lastModifiedBy>Cäsar, Jonas</cp:lastModifiedBy>
  <cp:revision>173</cp:revision>
  <dcterms:created xsi:type="dcterms:W3CDTF">2020-11-18T09:59:32Z</dcterms:created>
  <dcterms:modified xsi:type="dcterms:W3CDTF">2021-06-14T15:50:05Z</dcterms:modified>
</cp:coreProperties>
</file>