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sldIdLst>
    <p:sldId id="414" r:id="rId2"/>
    <p:sldId id="270" r:id="rId3"/>
    <p:sldId id="413" r:id="rId4"/>
    <p:sldId id="266" r:id="rId5"/>
    <p:sldId id="271" r:id="rId6"/>
    <p:sldId id="382" r:id="rId7"/>
    <p:sldId id="383" r:id="rId8"/>
    <p:sldId id="416" r:id="rId9"/>
    <p:sldId id="417" r:id="rId10"/>
    <p:sldId id="418" r:id="rId11"/>
    <p:sldId id="422" r:id="rId12"/>
    <p:sldId id="423" r:id="rId13"/>
    <p:sldId id="434" r:id="rId14"/>
    <p:sldId id="391" r:id="rId15"/>
    <p:sldId id="424" r:id="rId16"/>
    <p:sldId id="425" r:id="rId17"/>
    <p:sldId id="426" r:id="rId18"/>
    <p:sldId id="427" r:id="rId19"/>
    <p:sldId id="433" r:id="rId20"/>
    <p:sldId id="397" r:id="rId21"/>
    <p:sldId id="398" r:id="rId22"/>
    <p:sldId id="436" r:id="rId23"/>
    <p:sldId id="437" r:id="rId24"/>
    <p:sldId id="384" r:id="rId25"/>
    <p:sldId id="390" r:id="rId26"/>
    <p:sldId id="389" r:id="rId27"/>
    <p:sldId id="419" r:id="rId28"/>
    <p:sldId id="421" r:id="rId29"/>
    <p:sldId id="386" r:id="rId30"/>
    <p:sldId id="385" r:id="rId31"/>
    <p:sldId id="392" r:id="rId32"/>
    <p:sldId id="393" r:id="rId33"/>
    <p:sldId id="394" r:id="rId34"/>
    <p:sldId id="432" r:id="rId35"/>
    <p:sldId id="406" r:id="rId36"/>
    <p:sldId id="407" r:id="rId37"/>
    <p:sldId id="408" r:id="rId38"/>
    <p:sldId id="409" r:id="rId39"/>
    <p:sldId id="410"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sTurb" initia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EEEEE"/>
    <a:srgbClr val="B45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48"/>
    <p:restoredTop sz="94688"/>
  </p:normalViewPr>
  <p:slideViewPr>
    <p:cSldViewPr snapToGrid="0" snapToObjects="1" showGuides="1">
      <p:cViewPr varScale="1">
        <p:scale>
          <a:sx n="78" d="100"/>
          <a:sy n="78" d="100"/>
        </p:scale>
        <p:origin x="-173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2EED7-B1A1-4A47-9D9A-049087173050}" type="datetimeFigureOut">
              <a:rPr lang="de-DE" smtClean="0"/>
              <a:t>30.06.2021</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C560C-6A28-0447-8A38-42D0C45BED64}" type="slidenum">
              <a:rPr lang="de-DE" smtClean="0"/>
              <a:t>‹Nr.›</a:t>
            </a:fld>
            <a:endParaRPr lang="de-DE"/>
          </a:p>
        </p:txBody>
      </p:sp>
    </p:spTree>
    <p:extLst>
      <p:ext uri="{BB962C8B-B14F-4D97-AF65-F5344CB8AC3E}">
        <p14:creationId xmlns:p14="http://schemas.microsoft.com/office/powerpoint/2010/main" val="2158478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9AC560C-6A28-0447-8A38-42D0C45BED64}" type="slidenum">
              <a:rPr lang="de-DE" smtClean="0"/>
              <a:t>1</a:t>
            </a:fld>
            <a:endParaRPr lang="de-DE"/>
          </a:p>
        </p:txBody>
      </p:sp>
    </p:spTree>
    <p:extLst>
      <p:ext uri="{BB962C8B-B14F-4D97-AF65-F5344CB8AC3E}">
        <p14:creationId xmlns:p14="http://schemas.microsoft.com/office/powerpoint/2010/main" val="8814066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Name der</a:t>
            </a:r>
            <a:br>
              <a:rPr lang="de-DE" dirty="0"/>
            </a:br>
            <a:r>
              <a:rPr lang="de-DE" dirty="0"/>
              <a:t>Präsentation</a:t>
            </a:r>
          </a:p>
        </p:txBody>
      </p:sp>
      <p:pic>
        <p:nvPicPr>
          <p:cNvPr id="4" name="Grafik 3" descr="Ein Bild, das Spiegel, Reflexion, schließen enthält.&#10;&#10;Automatisch generierte Beschreibung">
            <a:extLst>
              <a:ext uri="{FF2B5EF4-FFF2-40B4-BE49-F238E27FC236}">
                <a16:creationId xmlns="" xmlns:a16="http://schemas.microsoft.com/office/drawing/2014/main" id="{762749F1-D8C3-4340-9341-054A7B68CF7B}"/>
              </a:ext>
            </a:extLst>
          </p:cNvPr>
          <p:cNvPicPr>
            <a:picLocks noChangeAspect="1"/>
          </p:cNvPicPr>
          <p:nvPr userDrawn="1"/>
        </p:nvPicPr>
        <p:blipFill>
          <a:blip r:embed="rId2"/>
          <a:stretch>
            <a:fillRect/>
          </a:stretch>
        </p:blipFill>
        <p:spPr>
          <a:xfrm>
            <a:off x="4334228" y="1440746"/>
            <a:ext cx="4381500" cy="3581400"/>
          </a:xfrm>
          <a:prstGeom prst="rect">
            <a:avLst/>
          </a:prstGeom>
        </p:spPr>
      </p:pic>
      <p:sp>
        <p:nvSpPr>
          <p:cNvPr id="15" name="Datumsplatzhalter 14">
            <a:extLst>
              <a:ext uri="{FF2B5EF4-FFF2-40B4-BE49-F238E27FC236}">
                <a16:creationId xmlns="" xmlns:a16="http://schemas.microsoft.com/office/drawing/2014/main" id="{3D7595FE-711A-4449-B880-7CB488C79B9B}"/>
              </a:ext>
            </a:extLst>
          </p:cNvPr>
          <p:cNvSpPr>
            <a:spLocks noGrp="1"/>
          </p:cNvSpPr>
          <p:nvPr>
            <p:ph type="dt" sz="half" idx="10"/>
          </p:nvPr>
        </p:nvSpPr>
        <p:spPr>
          <a:xfrm>
            <a:off x="0" y="6498000"/>
            <a:ext cx="1260000" cy="360000"/>
          </a:xfrm>
        </p:spPr>
        <p:txBody>
          <a:bodyPr/>
          <a:lstStyle/>
          <a:p>
            <a:pPr algn="r"/>
            <a:fld id="{B3E8B71E-F07B-D446-B706-823F8418B977}" type="datetime1">
              <a:rPr lang="de-DE"/>
              <a:pPr algn="r"/>
              <a:t>30.06.2021</a:t>
            </a:fld>
            <a:endParaRPr lang="de-DE"/>
          </a:p>
        </p:txBody>
      </p:sp>
      <p:sp>
        <p:nvSpPr>
          <p:cNvPr id="22" name="Textfeld 21">
            <a:extLst>
              <a:ext uri="{FF2B5EF4-FFF2-40B4-BE49-F238E27FC236}">
                <a16:creationId xmlns="" xmlns:a16="http://schemas.microsoft.com/office/drawing/2014/main" id="{8E7E7E93-DC5F-6F4D-B88D-74079E77BBFB}"/>
              </a:ext>
            </a:extLst>
          </p:cNvPr>
          <p:cNvSpPr txBox="1"/>
          <p:nvPr userDrawn="1"/>
        </p:nvSpPr>
        <p:spPr>
          <a:xfrm>
            <a:off x="1258223"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773845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7" name="Inhaltsplatzhalter 6">
            <a:extLst>
              <a:ext uri="{FF2B5EF4-FFF2-40B4-BE49-F238E27FC236}">
                <a16:creationId xmlns="" xmlns:a16="http://schemas.microsoft.com/office/drawing/2014/main" id="{AA54B71A-998B-3C42-B378-59B7D7C38EB1}"/>
              </a:ext>
            </a:extLst>
          </p:cNvPr>
          <p:cNvSpPr>
            <a:spLocks noGrp="1"/>
          </p:cNvSpPr>
          <p:nvPr>
            <p:ph sz="quarter" idx="13"/>
          </p:nvPr>
        </p:nvSpPr>
        <p:spPr>
          <a:xfrm>
            <a:off x="431800" y="1440000"/>
            <a:ext cx="3960000" cy="4860000"/>
          </a:xfrm>
        </p:spPr>
        <p:txBody>
          <a:bodyPr/>
          <a:lstStyle>
            <a:lvl1pPr>
              <a:defRPr sz="1600" b="1"/>
            </a:lvl1pPr>
            <a:lvl2pPr>
              <a:defRPr sz="1600" b="1"/>
            </a:lvl2pPr>
            <a:lvl3pPr>
              <a:defRPr sz="1600" b="1"/>
            </a:lvl3pPr>
            <a:lvl4pPr>
              <a:defRPr sz="1600" b="1"/>
            </a:lvl4pPr>
            <a:lvl5pPr>
              <a:defRPr sz="1600" b="1"/>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Titel 1">
            <a:extLst>
              <a:ext uri="{FF2B5EF4-FFF2-40B4-BE49-F238E27FC236}">
                <a16:creationId xmlns="" xmlns:a16="http://schemas.microsoft.com/office/drawing/2014/main" id="{8181C9C3-8423-7A49-8A17-1361496BB9CF}"/>
              </a:ext>
            </a:extLst>
          </p:cNvPr>
          <p:cNvSpPr>
            <a:spLocks noGrp="1"/>
          </p:cNvSpPr>
          <p:nvPr>
            <p:ph type="title"/>
          </p:nvPr>
        </p:nvSpPr>
        <p:spPr/>
        <p:txBody>
          <a:bodyPr/>
          <a:lstStyle/>
          <a:p>
            <a:r>
              <a:rPr lang="de-DE"/>
              <a:t>Mastertitelformat bearbeiten</a:t>
            </a:r>
          </a:p>
        </p:txBody>
      </p:sp>
      <p:sp>
        <p:nvSpPr>
          <p:cNvPr id="9" name="Textfeld 8">
            <a:extLst>
              <a:ext uri="{FF2B5EF4-FFF2-40B4-BE49-F238E27FC236}">
                <a16:creationId xmlns="" xmlns:a16="http://schemas.microsoft.com/office/drawing/2014/main" id="{EE90E039-1795-8F4F-8A8D-0562E8EC2FEB}"/>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28" name="Datumsplatzhalter 27">
            <a:extLst>
              <a:ext uri="{FF2B5EF4-FFF2-40B4-BE49-F238E27FC236}">
                <a16:creationId xmlns="" xmlns:a16="http://schemas.microsoft.com/office/drawing/2014/main" id="{037767AB-8017-C34A-89CC-BD0CCECD65DA}"/>
              </a:ext>
            </a:extLst>
          </p:cNvPr>
          <p:cNvSpPr>
            <a:spLocks noGrp="1"/>
          </p:cNvSpPr>
          <p:nvPr>
            <p:ph type="dt" sz="half" idx="14"/>
          </p:nvPr>
        </p:nvSpPr>
        <p:spPr/>
        <p:txBody>
          <a:bodyPr/>
          <a:lstStyle/>
          <a:p>
            <a:pPr algn="r"/>
            <a:fld id="{B3E8B71E-F07B-D446-B706-823F8418B977}" type="datetime1">
              <a:rPr lang="de-DE"/>
              <a:pPr algn="r"/>
              <a:t>30.06.2021</a:t>
            </a:fld>
            <a:endParaRPr lang="de-DE"/>
          </a:p>
        </p:txBody>
      </p:sp>
      <p:sp>
        <p:nvSpPr>
          <p:cNvPr id="29" name="Fußzeilenplatzhalter 28">
            <a:extLst>
              <a:ext uri="{FF2B5EF4-FFF2-40B4-BE49-F238E27FC236}">
                <a16:creationId xmlns="" xmlns:a16="http://schemas.microsoft.com/office/drawing/2014/main" id="{325680AD-BD23-E345-8F62-3143885A3149}"/>
              </a:ext>
            </a:extLst>
          </p:cNvPr>
          <p:cNvSpPr>
            <a:spLocks noGrp="1"/>
          </p:cNvSpPr>
          <p:nvPr>
            <p:ph type="ftr" sz="quarter" idx="15"/>
          </p:nvPr>
        </p:nvSpPr>
        <p:spPr/>
        <p:txBody>
          <a:bodyPr/>
          <a:lstStyle/>
          <a:p>
            <a:r>
              <a:rPr lang="de-DE"/>
              <a:t>Lorem ipsum dolor sit amen consetetur</a:t>
            </a:r>
            <a:endParaRPr lang="de-DE" b="1"/>
          </a:p>
        </p:txBody>
      </p:sp>
      <p:sp>
        <p:nvSpPr>
          <p:cNvPr id="30" name="Foliennummernplatzhalter 29">
            <a:extLst>
              <a:ext uri="{FF2B5EF4-FFF2-40B4-BE49-F238E27FC236}">
                <a16:creationId xmlns="" xmlns:a16="http://schemas.microsoft.com/office/drawing/2014/main" id="{A64CF172-1769-4445-9DDB-668A5CB60B73}"/>
              </a:ext>
            </a:extLst>
          </p:cNvPr>
          <p:cNvSpPr>
            <a:spLocks noGrp="1"/>
          </p:cNvSpPr>
          <p:nvPr>
            <p:ph type="sldNum" sz="quarter" idx="16"/>
          </p:nvPr>
        </p:nvSpPr>
        <p:spPr/>
        <p:txBody>
          <a:bodyPr/>
          <a:lstStyle/>
          <a:p>
            <a:pPr algn="l"/>
            <a:fld id="{FC702470-8AE9-4E48-9C5F-817F252A268D}" type="slidenum">
              <a:rPr lang="de-DE"/>
              <a:pPr algn="l"/>
              <a:t>‹Nr.›</a:t>
            </a:fld>
            <a:endParaRPr lang="de-DE"/>
          </a:p>
        </p:txBody>
      </p:sp>
      <p:sp>
        <p:nvSpPr>
          <p:cNvPr id="31" name="Textfeld 30">
            <a:extLst>
              <a:ext uri="{FF2B5EF4-FFF2-40B4-BE49-F238E27FC236}">
                <a16:creationId xmlns="" xmlns:a16="http://schemas.microsoft.com/office/drawing/2014/main" id="{CE72AF00-A87B-024C-A656-AE7C82EF9E21}"/>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969530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sseite 1">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91092163-583A-2F4B-BFDE-7EFCB995FA30}"/>
              </a:ext>
            </a:extLst>
          </p:cNvPr>
          <p:cNvSpPr>
            <a:spLocks noGrp="1"/>
          </p:cNvSpPr>
          <p:nvPr>
            <p:ph type="title"/>
          </p:nvPr>
        </p:nvSpPr>
        <p:spPr/>
        <p:txBody>
          <a:bodyPr/>
          <a:lstStyle/>
          <a:p>
            <a:r>
              <a:rPr lang="de-DE" dirty="0"/>
              <a:t>Mastertitelformat bearbeiten</a:t>
            </a:r>
          </a:p>
        </p:txBody>
      </p:sp>
      <p:sp>
        <p:nvSpPr>
          <p:cNvPr id="7" name="Inhaltsplatzhalter 6">
            <a:extLst>
              <a:ext uri="{FF2B5EF4-FFF2-40B4-BE49-F238E27FC236}">
                <a16:creationId xmlns="" xmlns:a16="http://schemas.microsoft.com/office/drawing/2014/main" id="{AA54B71A-998B-3C42-B378-59B7D7C38EB1}"/>
              </a:ext>
            </a:extLst>
          </p:cNvPr>
          <p:cNvSpPr>
            <a:spLocks noGrp="1"/>
          </p:cNvSpPr>
          <p:nvPr>
            <p:ph sz="quarter" idx="13"/>
          </p:nvPr>
        </p:nvSpPr>
        <p:spPr>
          <a:xfrm>
            <a:off x="431800" y="1440000"/>
            <a:ext cx="3960000" cy="4860000"/>
          </a:xfrm>
        </p:spPr>
        <p:txBody>
          <a:bodyPr/>
          <a:lstStyle>
            <a:lvl1pPr>
              <a:spcBef>
                <a:spcPts val="0"/>
              </a:spcBef>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Bildplatzhalter 7">
            <a:extLst>
              <a:ext uri="{FF2B5EF4-FFF2-40B4-BE49-F238E27FC236}">
                <a16:creationId xmlns="" xmlns:a16="http://schemas.microsoft.com/office/drawing/2014/main" id="{9087E3F6-B1CF-1448-BC0C-184E33765E46}"/>
              </a:ext>
            </a:extLst>
          </p:cNvPr>
          <p:cNvSpPr>
            <a:spLocks noGrp="1"/>
          </p:cNvSpPr>
          <p:nvPr>
            <p:ph type="pic" sz="quarter" idx="14"/>
          </p:nvPr>
        </p:nvSpPr>
        <p:spPr>
          <a:xfrm>
            <a:off x="4752000" y="1439862"/>
            <a:ext cx="3960000" cy="2700000"/>
          </a:xfrm>
        </p:spPr>
        <p:txBody>
          <a:bodyPr/>
          <a:lstStyle/>
          <a:p>
            <a:endParaRPr lang="de-DE"/>
          </a:p>
        </p:txBody>
      </p:sp>
      <p:sp>
        <p:nvSpPr>
          <p:cNvPr id="10" name="Textfeld 9">
            <a:extLst>
              <a:ext uri="{FF2B5EF4-FFF2-40B4-BE49-F238E27FC236}">
                <a16:creationId xmlns="" xmlns:a16="http://schemas.microsoft.com/office/drawing/2014/main" id="{B4D44C8A-79F3-A44D-87F1-F317CACA4AAD}"/>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13" name="Datumsplatzhalter 12">
            <a:extLst>
              <a:ext uri="{FF2B5EF4-FFF2-40B4-BE49-F238E27FC236}">
                <a16:creationId xmlns="" xmlns:a16="http://schemas.microsoft.com/office/drawing/2014/main" id="{365C1F17-23E8-634A-92BF-C2B526E18203}"/>
              </a:ext>
            </a:extLst>
          </p:cNvPr>
          <p:cNvSpPr>
            <a:spLocks noGrp="1"/>
          </p:cNvSpPr>
          <p:nvPr>
            <p:ph type="dt" sz="half" idx="15"/>
          </p:nvPr>
        </p:nvSpPr>
        <p:spPr/>
        <p:txBody>
          <a:bodyPr/>
          <a:lstStyle/>
          <a:p>
            <a:pPr algn="r"/>
            <a:fld id="{B3E8B71E-F07B-D446-B706-823F8418B977}" type="datetime1">
              <a:rPr lang="de-DE"/>
              <a:pPr algn="r"/>
              <a:t>30.06.2021</a:t>
            </a:fld>
            <a:endParaRPr lang="de-DE"/>
          </a:p>
        </p:txBody>
      </p:sp>
      <p:sp>
        <p:nvSpPr>
          <p:cNvPr id="14" name="Fußzeilenplatzhalter 13">
            <a:extLst>
              <a:ext uri="{FF2B5EF4-FFF2-40B4-BE49-F238E27FC236}">
                <a16:creationId xmlns="" xmlns:a16="http://schemas.microsoft.com/office/drawing/2014/main" id="{174BDC40-CB9C-1844-AA3C-158DC76766EF}"/>
              </a:ext>
            </a:extLst>
          </p:cNvPr>
          <p:cNvSpPr>
            <a:spLocks noGrp="1"/>
          </p:cNvSpPr>
          <p:nvPr>
            <p:ph type="ftr" sz="quarter" idx="16"/>
          </p:nvPr>
        </p:nvSpPr>
        <p:spPr/>
        <p:txBody>
          <a:bodyPr/>
          <a:lstStyle/>
          <a:p>
            <a:r>
              <a:rPr lang="de-DE"/>
              <a:t>Lorem ipsum dolor sit amen consetetur</a:t>
            </a:r>
            <a:endParaRPr lang="de-DE" b="1"/>
          </a:p>
        </p:txBody>
      </p:sp>
      <p:sp>
        <p:nvSpPr>
          <p:cNvPr id="15" name="Foliennummernplatzhalter 14">
            <a:extLst>
              <a:ext uri="{FF2B5EF4-FFF2-40B4-BE49-F238E27FC236}">
                <a16:creationId xmlns="" xmlns:a16="http://schemas.microsoft.com/office/drawing/2014/main" id="{A3522CDE-30BA-D540-852F-15132EAB307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6" name="Textfeld 15">
            <a:extLst>
              <a:ext uri="{FF2B5EF4-FFF2-40B4-BE49-F238E27FC236}">
                <a16:creationId xmlns="" xmlns:a16="http://schemas.microsoft.com/office/drawing/2014/main" id="{B98ECBA5-300B-FA4F-BF8A-E60E8952D827}"/>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231793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sseite 2">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91092163-583A-2F4B-BFDE-7EFCB995FA30}"/>
              </a:ext>
            </a:extLst>
          </p:cNvPr>
          <p:cNvSpPr>
            <a:spLocks noGrp="1"/>
          </p:cNvSpPr>
          <p:nvPr>
            <p:ph type="title"/>
          </p:nvPr>
        </p:nvSpPr>
        <p:spPr/>
        <p:txBody>
          <a:bodyPr/>
          <a:lstStyle/>
          <a:p>
            <a:r>
              <a:rPr lang="de-DE"/>
              <a:t>Mastertitelformat bearbeiten</a:t>
            </a:r>
          </a:p>
        </p:txBody>
      </p:sp>
      <p:sp>
        <p:nvSpPr>
          <p:cNvPr id="7" name="Inhaltsplatzhalter 6">
            <a:extLst>
              <a:ext uri="{FF2B5EF4-FFF2-40B4-BE49-F238E27FC236}">
                <a16:creationId xmlns="" xmlns:a16="http://schemas.microsoft.com/office/drawing/2014/main" id="{AA54B71A-998B-3C42-B378-59B7D7C38EB1}"/>
              </a:ext>
            </a:extLst>
          </p:cNvPr>
          <p:cNvSpPr>
            <a:spLocks noGrp="1"/>
          </p:cNvSpPr>
          <p:nvPr>
            <p:ph sz="quarter" idx="13"/>
          </p:nvPr>
        </p:nvSpPr>
        <p:spPr>
          <a:xfrm>
            <a:off x="4318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6">
            <a:extLst>
              <a:ext uri="{FF2B5EF4-FFF2-40B4-BE49-F238E27FC236}">
                <a16:creationId xmlns="" xmlns:a16="http://schemas.microsoft.com/office/drawing/2014/main" id="{2E02AABC-6200-E643-B58A-7FCDADB10A30}"/>
              </a:ext>
            </a:extLst>
          </p:cNvPr>
          <p:cNvSpPr>
            <a:spLocks noGrp="1"/>
          </p:cNvSpPr>
          <p:nvPr>
            <p:ph sz="quarter" idx="14"/>
          </p:nvPr>
        </p:nvSpPr>
        <p:spPr>
          <a:xfrm>
            <a:off x="47520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Textfeld 9">
            <a:extLst>
              <a:ext uri="{FF2B5EF4-FFF2-40B4-BE49-F238E27FC236}">
                <a16:creationId xmlns="" xmlns:a16="http://schemas.microsoft.com/office/drawing/2014/main" id="{E64D325D-0967-244D-A5A0-D8883BE01077}"/>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6" name="Datumsplatzhalter 5">
            <a:extLst>
              <a:ext uri="{FF2B5EF4-FFF2-40B4-BE49-F238E27FC236}">
                <a16:creationId xmlns="" xmlns:a16="http://schemas.microsoft.com/office/drawing/2014/main" id="{3A438B45-F881-2246-94A0-2FF39D2DCB54}"/>
              </a:ext>
            </a:extLst>
          </p:cNvPr>
          <p:cNvSpPr>
            <a:spLocks noGrp="1"/>
          </p:cNvSpPr>
          <p:nvPr>
            <p:ph type="dt" sz="half" idx="15"/>
          </p:nvPr>
        </p:nvSpPr>
        <p:spPr/>
        <p:txBody>
          <a:bodyPr/>
          <a:lstStyle/>
          <a:p>
            <a:pPr algn="r"/>
            <a:fld id="{B3E8B71E-F07B-D446-B706-823F8418B977}" type="datetime1">
              <a:rPr lang="de-DE"/>
              <a:pPr algn="r"/>
              <a:t>30.06.2021</a:t>
            </a:fld>
            <a:endParaRPr lang="de-DE"/>
          </a:p>
        </p:txBody>
      </p:sp>
      <p:sp>
        <p:nvSpPr>
          <p:cNvPr id="11" name="Fußzeilenplatzhalter 10">
            <a:extLst>
              <a:ext uri="{FF2B5EF4-FFF2-40B4-BE49-F238E27FC236}">
                <a16:creationId xmlns="" xmlns:a16="http://schemas.microsoft.com/office/drawing/2014/main" id="{8E2E0CD9-DBFD-C747-BEC0-E4EFED4657F2}"/>
              </a:ext>
            </a:extLst>
          </p:cNvPr>
          <p:cNvSpPr>
            <a:spLocks noGrp="1"/>
          </p:cNvSpPr>
          <p:nvPr>
            <p:ph type="ftr" sz="quarter" idx="16"/>
          </p:nvPr>
        </p:nvSpPr>
        <p:spPr/>
        <p:txBody>
          <a:bodyPr/>
          <a:lstStyle/>
          <a:p>
            <a:r>
              <a:rPr lang="de-DE"/>
              <a:t>Lorem ipsum dolor sit amen consetetur</a:t>
            </a:r>
            <a:endParaRPr lang="de-DE" b="1"/>
          </a:p>
        </p:txBody>
      </p:sp>
      <p:sp>
        <p:nvSpPr>
          <p:cNvPr id="12" name="Foliennummernplatzhalter 11">
            <a:extLst>
              <a:ext uri="{FF2B5EF4-FFF2-40B4-BE49-F238E27FC236}">
                <a16:creationId xmlns="" xmlns:a16="http://schemas.microsoft.com/office/drawing/2014/main" id="{9A7BFD55-777A-734B-954A-4C53C9872BA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3" name="Textfeld 12">
            <a:extLst>
              <a:ext uri="{FF2B5EF4-FFF2-40B4-BE49-F238E27FC236}">
                <a16:creationId xmlns="" xmlns:a16="http://schemas.microsoft.com/office/drawing/2014/main" id="{68F7F9F0-3592-0C4B-8E97-4BDA795EF13F}"/>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4243453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chlußseite">
    <p:spTree>
      <p:nvGrpSpPr>
        <p:cNvPr id="1" name=""/>
        <p:cNvGrpSpPr/>
        <p:nvPr/>
      </p:nvGrpSpPr>
      <p:grpSpPr>
        <a:xfrm>
          <a:off x="0" y="0"/>
          <a:ext cx="0" cy="0"/>
          <a:chOff x="0" y="0"/>
          <a:chExt cx="0" cy="0"/>
        </a:xfrm>
      </p:grpSpPr>
      <p:sp>
        <p:nvSpPr>
          <p:cNvPr id="6" name="Subtitle 2">
            <a:extLst>
              <a:ext uri="{FF2B5EF4-FFF2-40B4-BE49-F238E27FC236}">
                <a16:creationId xmlns="" xmlns:a16="http://schemas.microsoft.com/office/drawing/2014/main" id="{2A78F88F-EFCE-F446-97FF-49593E3DA5F2}"/>
              </a:ext>
            </a:extLst>
          </p:cNvPr>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Thank</a:t>
            </a:r>
            <a:r>
              <a:rPr lang="de-DE" dirty="0"/>
              <a:t> </a:t>
            </a:r>
            <a:r>
              <a:rPr lang="de-DE" dirty="0" err="1"/>
              <a:t>you</a:t>
            </a:r>
            <a:r>
              <a:rPr lang="de-DE" dirty="0"/>
              <a:t> </a:t>
            </a:r>
            <a:r>
              <a:rPr lang="de-DE" dirty="0" err="1"/>
              <a:t>for</a:t>
            </a:r>
            <a:r>
              <a:rPr lang="de-DE" dirty="0"/>
              <a:t> </a:t>
            </a:r>
            <a:br>
              <a:rPr lang="de-DE" dirty="0"/>
            </a:br>
            <a:r>
              <a:rPr lang="de-DE" dirty="0" err="1"/>
              <a:t>your</a:t>
            </a:r>
            <a:r>
              <a:rPr lang="de-DE" dirty="0"/>
              <a:t> </a:t>
            </a:r>
            <a:r>
              <a:rPr lang="de-DE" dirty="0" err="1"/>
              <a:t>attention</a:t>
            </a:r>
            <a:r>
              <a:rPr lang="de-DE" dirty="0"/>
              <a:t>!</a:t>
            </a:r>
          </a:p>
        </p:txBody>
      </p:sp>
      <p:pic>
        <p:nvPicPr>
          <p:cNvPr id="9" name="Grafik 8" descr="Ein Bild, das Text enthält.&#10;&#10;Automatisch generierte Beschreibung">
            <a:extLst>
              <a:ext uri="{FF2B5EF4-FFF2-40B4-BE49-F238E27FC236}">
                <a16:creationId xmlns="" xmlns:a16="http://schemas.microsoft.com/office/drawing/2014/main" id="{ED03E7CB-462F-2244-9992-44CC3AF97FFB}"/>
              </a:ext>
            </a:extLst>
          </p:cNvPr>
          <p:cNvPicPr>
            <a:picLocks noChangeAspect="1"/>
          </p:cNvPicPr>
          <p:nvPr userDrawn="1"/>
        </p:nvPicPr>
        <p:blipFill>
          <a:blip r:embed="rId2"/>
          <a:stretch>
            <a:fillRect/>
          </a:stretch>
        </p:blipFill>
        <p:spPr>
          <a:xfrm>
            <a:off x="4328584" y="1435100"/>
            <a:ext cx="4381500" cy="3581400"/>
          </a:xfrm>
          <a:prstGeom prst="rect">
            <a:avLst/>
          </a:prstGeom>
        </p:spPr>
      </p:pic>
      <p:sp>
        <p:nvSpPr>
          <p:cNvPr id="8" name="Textfeld 7">
            <a:extLst>
              <a:ext uri="{FF2B5EF4-FFF2-40B4-BE49-F238E27FC236}">
                <a16:creationId xmlns="" xmlns:a16="http://schemas.microsoft.com/office/drawing/2014/main" id="{7EAD567A-41A3-C448-9B1E-295CFC050791}"/>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5" name="Datumsplatzhalter 4">
            <a:extLst>
              <a:ext uri="{FF2B5EF4-FFF2-40B4-BE49-F238E27FC236}">
                <a16:creationId xmlns="" xmlns:a16="http://schemas.microsoft.com/office/drawing/2014/main" id="{28C1D7D6-89CD-6D4C-8D61-04761664AF7F}"/>
              </a:ext>
            </a:extLst>
          </p:cNvPr>
          <p:cNvSpPr>
            <a:spLocks noGrp="1"/>
          </p:cNvSpPr>
          <p:nvPr>
            <p:ph type="dt" sz="half" idx="10"/>
          </p:nvPr>
        </p:nvSpPr>
        <p:spPr/>
        <p:txBody>
          <a:bodyPr/>
          <a:lstStyle/>
          <a:p>
            <a:pPr algn="r"/>
            <a:fld id="{B3E8B71E-F07B-D446-B706-823F8418B977}" type="datetime1">
              <a:rPr lang="de-DE"/>
              <a:pPr algn="r"/>
              <a:t>30.06.2021</a:t>
            </a:fld>
            <a:endParaRPr lang="de-DE"/>
          </a:p>
        </p:txBody>
      </p:sp>
      <p:sp>
        <p:nvSpPr>
          <p:cNvPr id="10" name="Fußzeilenplatzhalter 9">
            <a:extLst>
              <a:ext uri="{FF2B5EF4-FFF2-40B4-BE49-F238E27FC236}">
                <a16:creationId xmlns="" xmlns:a16="http://schemas.microsoft.com/office/drawing/2014/main" id="{A37FBE7D-934D-E64E-8A88-07E474B3B63D}"/>
              </a:ext>
            </a:extLst>
          </p:cNvPr>
          <p:cNvSpPr>
            <a:spLocks noGrp="1"/>
          </p:cNvSpPr>
          <p:nvPr>
            <p:ph type="ftr" sz="quarter" idx="11"/>
          </p:nvPr>
        </p:nvSpPr>
        <p:spPr/>
        <p:txBody>
          <a:bodyPr/>
          <a:lstStyle/>
          <a:p>
            <a:r>
              <a:rPr lang="de-DE"/>
              <a:t>Lorem ipsum dolor sit amen consetetur</a:t>
            </a:r>
            <a:endParaRPr lang="de-DE" b="1"/>
          </a:p>
        </p:txBody>
      </p:sp>
      <p:sp>
        <p:nvSpPr>
          <p:cNvPr id="11" name="Foliennummernplatzhalter 10">
            <a:extLst>
              <a:ext uri="{FF2B5EF4-FFF2-40B4-BE49-F238E27FC236}">
                <a16:creationId xmlns="" xmlns:a16="http://schemas.microsoft.com/office/drawing/2014/main" id="{3EE30701-34DD-3844-BF24-BB39A7DFA743}"/>
              </a:ext>
            </a:extLst>
          </p:cNvPr>
          <p:cNvSpPr>
            <a:spLocks noGrp="1"/>
          </p:cNvSpPr>
          <p:nvPr>
            <p:ph type="sldNum" sz="quarter" idx="12"/>
          </p:nvPr>
        </p:nvSpPr>
        <p:spPr/>
        <p:txBody>
          <a:bodyPr/>
          <a:lstStyle/>
          <a:p>
            <a:pPr algn="l"/>
            <a:fld id="{FC702470-8AE9-4E48-9C5F-817F252A268D}" type="slidenum">
              <a:rPr lang="de-DE"/>
              <a:pPr algn="l"/>
              <a:t>‹Nr.›</a:t>
            </a:fld>
            <a:endParaRPr lang="de-DE"/>
          </a:p>
        </p:txBody>
      </p:sp>
      <p:sp>
        <p:nvSpPr>
          <p:cNvPr id="12" name="Textfeld 11">
            <a:extLst>
              <a:ext uri="{FF2B5EF4-FFF2-40B4-BE49-F238E27FC236}">
                <a16:creationId xmlns="" xmlns:a16="http://schemas.microsoft.com/office/drawing/2014/main" id="{91A24AD7-99C6-0449-AF46-F2BA76D9558C}"/>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3288451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 xmlns:a16="http://schemas.microsoft.com/office/drawing/2014/main" id="{29843791-64EE-6344-BCC2-9760E87B2C6F}"/>
              </a:ext>
            </a:extLst>
          </p:cNvPr>
          <p:cNvPicPr>
            <a:picLocks noChangeAspect="1"/>
          </p:cNvPicPr>
          <p:nvPr userDrawn="1"/>
        </p:nvPicPr>
        <p:blipFill>
          <a:blip r:embed="rId7"/>
          <a:stretch>
            <a:fillRect/>
          </a:stretch>
        </p:blipFill>
        <p:spPr>
          <a:xfrm>
            <a:off x="0" y="0"/>
            <a:ext cx="9144000" cy="950976"/>
          </a:xfrm>
          <a:prstGeom prst="rect">
            <a:avLst/>
          </a:prstGeom>
        </p:spPr>
      </p:pic>
      <p:pic>
        <p:nvPicPr>
          <p:cNvPr id="10" name="Grafik 9">
            <a:extLst>
              <a:ext uri="{FF2B5EF4-FFF2-40B4-BE49-F238E27FC236}">
                <a16:creationId xmlns="" xmlns:a16="http://schemas.microsoft.com/office/drawing/2014/main" id="{0EA1209B-2654-B740-B779-89B1436F414A}"/>
              </a:ext>
            </a:extLst>
          </p:cNvPr>
          <p:cNvPicPr>
            <a:picLocks noChangeAspect="1"/>
          </p:cNvPicPr>
          <p:nvPr userDrawn="1"/>
        </p:nvPicPr>
        <p:blipFill>
          <a:blip r:embed="rId8"/>
          <a:stretch>
            <a:fillRect/>
          </a:stretch>
        </p:blipFill>
        <p:spPr>
          <a:xfrm>
            <a:off x="0" y="6464300"/>
            <a:ext cx="9144000" cy="393700"/>
          </a:xfrm>
          <a:prstGeom prst="rect">
            <a:avLst/>
          </a:prstGeom>
        </p:spPr>
      </p:pic>
      <p:sp>
        <p:nvSpPr>
          <p:cNvPr id="3" name="Text Placeholder 2"/>
          <p:cNvSpPr>
            <a:spLocks noGrp="1"/>
          </p:cNvSpPr>
          <p:nvPr>
            <p:ph type="body" idx="1"/>
          </p:nvPr>
        </p:nvSpPr>
        <p:spPr>
          <a:xfrm>
            <a:off x="432000" y="1440000"/>
            <a:ext cx="3960000" cy="486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Title Placeholder 1"/>
          <p:cNvSpPr>
            <a:spLocks noGrp="1"/>
          </p:cNvSpPr>
          <p:nvPr>
            <p:ph type="title"/>
          </p:nvPr>
        </p:nvSpPr>
        <p:spPr>
          <a:xfrm>
            <a:off x="432000" y="0"/>
            <a:ext cx="6660000" cy="900000"/>
          </a:xfrm>
          <a:prstGeom prst="rect">
            <a:avLst/>
          </a:prstGeom>
        </p:spPr>
        <p:txBody>
          <a:bodyPr vert="horz" lIns="0" tIns="0" rIns="0" bIns="0" rtlCol="0" anchor="ctr">
            <a:normAutofit/>
          </a:bodyPr>
          <a:lstStyle/>
          <a:p>
            <a:r>
              <a:rPr lang="de-DE" dirty="0"/>
              <a:t>Mastertitelformat bearbeiten</a:t>
            </a:r>
            <a:endParaRPr lang="en-US" dirty="0"/>
          </a:p>
        </p:txBody>
      </p:sp>
      <p:pic>
        <p:nvPicPr>
          <p:cNvPr id="11" name="Grafik 10" descr="Ein Bild, das Himmel, Ebene, draußen, fliegend enthält.&#10;&#10;Automatisch generierte Beschreibung">
            <a:extLst>
              <a:ext uri="{FF2B5EF4-FFF2-40B4-BE49-F238E27FC236}">
                <a16:creationId xmlns="" xmlns:a16="http://schemas.microsoft.com/office/drawing/2014/main" id="{BC3D0F2B-46A3-0842-A364-9D402A6FB284}"/>
              </a:ext>
            </a:extLst>
          </p:cNvPr>
          <p:cNvPicPr>
            <a:picLocks noChangeAspect="1"/>
          </p:cNvPicPr>
          <p:nvPr userDrawn="1"/>
        </p:nvPicPr>
        <p:blipFill>
          <a:blip r:embed="rId9"/>
          <a:stretch>
            <a:fillRect/>
          </a:stretch>
        </p:blipFill>
        <p:spPr>
          <a:xfrm>
            <a:off x="7924800" y="6502400"/>
            <a:ext cx="1219200" cy="355600"/>
          </a:xfrm>
          <a:prstGeom prst="rect">
            <a:avLst/>
          </a:prstGeom>
        </p:spPr>
      </p:pic>
      <p:sp>
        <p:nvSpPr>
          <p:cNvPr id="4" name="Datumsplatzhalter 3">
            <a:extLst>
              <a:ext uri="{FF2B5EF4-FFF2-40B4-BE49-F238E27FC236}">
                <a16:creationId xmlns="" xmlns:a16="http://schemas.microsoft.com/office/drawing/2014/main" id="{9E3BC810-BAEC-5E4E-8002-083D9723C8B4}"/>
              </a:ext>
            </a:extLst>
          </p:cNvPr>
          <p:cNvSpPr>
            <a:spLocks noGrp="1"/>
          </p:cNvSpPr>
          <p:nvPr>
            <p:ph type="dt" sz="half" idx="2"/>
          </p:nvPr>
        </p:nvSpPr>
        <p:spPr>
          <a:xfrm>
            <a:off x="3780000" y="6498000"/>
            <a:ext cx="1260000" cy="360000"/>
          </a:xfrm>
          <a:prstGeom prst="rect">
            <a:avLst/>
          </a:prstGeom>
        </p:spPr>
        <p:txBody>
          <a:bodyPr vert="horz" lIns="0" tIns="0" rIns="72000" bIns="0" rtlCol="0" anchor="ctr"/>
          <a:lstStyle>
            <a:lvl1pPr algn="r">
              <a:defRPr sz="1200" b="0">
                <a:solidFill>
                  <a:schemeClr val="bg2">
                    <a:alpha val="50000"/>
                  </a:schemeClr>
                </a:solidFill>
              </a:defRPr>
            </a:lvl1pPr>
          </a:lstStyle>
          <a:p>
            <a:fld id="{B3E8B71E-F07B-D446-B706-823F8418B977}" type="datetime1">
              <a:rPr lang="de-DE"/>
              <a:pPr/>
              <a:t>30.06.2021</a:t>
            </a:fld>
            <a:endParaRPr lang="de-DE"/>
          </a:p>
        </p:txBody>
      </p:sp>
      <p:sp>
        <p:nvSpPr>
          <p:cNvPr id="6" name="Foliennummernplatzhalter 5">
            <a:extLst>
              <a:ext uri="{FF2B5EF4-FFF2-40B4-BE49-F238E27FC236}">
                <a16:creationId xmlns="" xmlns:a16="http://schemas.microsoft.com/office/drawing/2014/main" id="{2EDBC5D1-4EC5-CF43-8824-44A48F0A8ECE}"/>
              </a:ext>
            </a:extLst>
          </p:cNvPr>
          <p:cNvSpPr>
            <a:spLocks noGrp="1"/>
          </p:cNvSpPr>
          <p:nvPr>
            <p:ph type="sldNum" sz="quarter" idx="4"/>
          </p:nvPr>
        </p:nvSpPr>
        <p:spPr>
          <a:xfrm>
            <a:off x="7524752" y="6498000"/>
            <a:ext cx="360000" cy="360000"/>
          </a:xfrm>
          <a:prstGeom prst="rect">
            <a:avLst/>
          </a:prstGeom>
        </p:spPr>
        <p:txBody>
          <a:bodyPr vert="horz" lIns="0" tIns="0" rIns="0" bIns="0" rtlCol="0" anchor="ctr"/>
          <a:lstStyle>
            <a:lvl1pPr algn="r">
              <a:defRPr sz="1200" b="1">
                <a:solidFill>
                  <a:schemeClr val="bg2">
                    <a:alpha val="50000"/>
                  </a:schemeClr>
                </a:solidFill>
              </a:defRPr>
            </a:lvl1pPr>
          </a:lstStyle>
          <a:p>
            <a:pPr algn="l"/>
            <a:fld id="{FC702470-8AE9-4E48-9C5F-817F252A268D}" type="slidenum">
              <a:rPr lang="de-DE"/>
              <a:pPr algn="l"/>
              <a:t>‹Nr.›</a:t>
            </a:fld>
            <a:endParaRPr lang="de-DE"/>
          </a:p>
        </p:txBody>
      </p:sp>
      <p:sp>
        <p:nvSpPr>
          <p:cNvPr id="7" name="Fußzeilenplatzhalter 6">
            <a:extLst>
              <a:ext uri="{FF2B5EF4-FFF2-40B4-BE49-F238E27FC236}">
                <a16:creationId xmlns="" xmlns:a16="http://schemas.microsoft.com/office/drawing/2014/main" id="{94A9429E-C0C6-9A46-9554-967910E5411C}"/>
              </a:ext>
            </a:extLst>
          </p:cNvPr>
          <p:cNvSpPr>
            <a:spLocks noGrp="1"/>
          </p:cNvSpPr>
          <p:nvPr>
            <p:ph type="ftr" sz="quarter" idx="3"/>
          </p:nvPr>
        </p:nvSpPr>
        <p:spPr>
          <a:xfrm>
            <a:off x="0" y="6498000"/>
            <a:ext cx="3780000" cy="360000"/>
          </a:xfrm>
          <a:prstGeom prst="rect">
            <a:avLst/>
          </a:prstGeom>
        </p:spPr>
        <p:txBody>
          <a:bodyPr vert="horz" lIns="432000" tIns="0" rIns="0" bIns="0" rtlCol="0" anchor="ctr"/>
          <a:lstStyle>
            <a:lvl1pPr algn="l">
              <a:defRPr sz="1200" b="0">
                <a:solidFill>
                  <a:schemeClr val="bg2">
                    <a:alpha val="50000"/>
                  </a:schemeClr>
                </a:solidFill>
              </a:defRPr>
            </a:lvl1pPr>
          </a:lstStyle>
          <a:p>
            <a:r>
              <a:rPr lang="de-DE"/>
              <a:t>Lorem ipsum dolor sit amen consetetur</a:t>
            </a:r>
          </a:p>
        </p:txBody>
      </p:sp>
    </p:spTree>
    <p:extLst>
      <p:ext uri="{BB962C8B-B14F-4D97-AF65-F5344CB8AC3E}">
        <p14:creationId xmlns:p14="http://schemas.microsoft.com/office/powerpoint/2010/main" val="40468369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p:txStyles>
    <p:titleStyle>
      <a:lvl1pPr algn="l" defTabSz="914400" rtl="0" eaLnBrk="1" latinLnBrk="0" hangingPunct="1">
        <a:lnSpc>
          <a:spcPts val="28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000"/>
        </a:spcBef>
        <a:spcAft>
          <a:spcPts val="600"/>
        </a:spcAft>
        <a:buFontTx/>
        <a:buNone/>
        <a:defRPr sz="1200"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2pPr>
      <a:lvl3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3pPr>
      <a:lvl4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4pPr>
      <a:lvl5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7" Type="http://schemas.openxmlformats.org/officeDocument/2006/relationships/image" Target="../media/image70.png"/><Relationship Id="rId2" Type="http://schemas.openxmlformats.org/officeDocument/2006/relationships/image" Target="../media/image9.wmf"/><Relationship Id="rId1" Type="http://schemas.openxmlformats.org/officeDocument/2006/relationships/slideLayout" Target="../slideLayouts/slideLayout2.xml"/><Relationship Id="rId11" Type="http://schemas.openxmlformats.org/officeDocument/2006/relationships/image" Target="../media/image10.png"/><Relationship Id="rId5" Type="http://schemas.openxmlformats.org/officeDocument/2006/relationships/image" Target="../media/image60.png"/><Relationship Id="rId10" Type="http://schemas.openxmlformats.org/officeDocument/2006/relationships/image" Target="../media/image50.png"/><Relationship Id="rId4" Type="http://schemas.openxmlformats.org/officeDocument/2006/relationships/image" Target="../media/image40.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 xmlns:a16="http://schemas.microsoft.com/office/drawing/2014/main" id="{FEEB28E3-8087-5B4D-BD81-06C1DED15C69}"/>
              </a:ext>
            </a:extLst>
          </p:cNvPr>
          <p:cNvSpPr>
            <a:spLocks noGrp="1"/>
          </p:cNvSpPr>
          <p:nvPr>
            <p:ph type="dt" sz="half" idx="10"/>
          </p:nvPr>
        </p:nvSpPr>
        <p:spPr/>
        <p:txBody>
          <a:bodyPr/>
          <a:lstStyle/>
          <a:p>
            <a:pPr algn="r"/>
            <a:fld id="{B3E8B71E-F07B-D446-B706-823F8418B977}" type="datetime1">
              <a:rPr lang="de-DE"/>
              <a:pPr algn="r"/>
              <a:t>30.06.2021</a:t>
            </a:fld>
            <a:endParaRPr lang="de-DE"/>
          </a:p>
        </p:txBody>
      </p:sp>
      <p:sp>
        <p:nvSpPr>
          <p:cNvPr id="4" name="Untertitel 1">
            <a:extLst>
              <a:ext uri="{FF2B5EF4-FFF2-40B4-BE49-F238E27FC236}">
                <a16:creationId xmlns="" xmlns:a16="http://schemas.microsoft.com/office/drawing/2014/main" id="{4707C95C-EE29-BC44-BCA9-1D8DA8D341C0}"/>
              </a:ext>
            </a:extLst>
          </p:cNvPr>
          <p:cNvSpPr>
            <a:spLocks noGrp="1"/>
          </p:cNvSpPr>
          <p:nvPr>
            <p:ph type="subTitle" idx="1"/>
          </p:nvPr>
        </p:nvSpPr>
        <p:spPr>
          <a:xfrm>
            <a:off x="432000" y="1440000"/>
            <a:ext cx="3960000" cy="4860000"/>
          </a:xfrm>
        </p:spPr>
        <p:txBody>
          <a:bodyPr/>
          <a:lstStyle/>
          <a:p>
            <a:r>
              <a:rPr lang="en-US" dirty="0"/>
              <a:t>Introduction to Electric Systems in GasTurb</a:t>
            </a:r>
            <a:r>
              <a:rPr lang="de-DE" dirty="0"/>
              <a:t/>
            </a:r>
            <a:br>
              <a:rPr lang="de-DE" dirty="0"/>
            </a:br>
            <a:endParaRPr lang="de-DE" dirty="0"/>
          </a:p>
          <a:p>
            <a:r>
              <a:rPr lang="de-DE" sz="2400" dirty="0">
                <a:solidFill>
                  <a:schemeClr val="accent1"/>
                </a:solidFill>
              </a:rPr>
              <a:t>GasTurb 14</a:t>
            </a:r>
          </a:p>
          <a:p>
            <a:endParaRPr lang="de-DE" sz="2400" dirty="0"/>
          </a:p>
          <a:p>
            <a:endParaRPr lang="de-DE" dirty="0"/>
          </a:p>
          <a:p>
            <a:endParaRPr lang="de-DE" dirty="0"/>
          </a:p>
        </p:txBody>
      </p:sp>
      <p:sp>
        <p:nvSpPr>
          <p:cNvPr id="2" name="Rechteck 1"/>
          <p:cNvSpPr/>
          <p:nvPr/>
        </p:nvSpPr>
        <p:spPr>
          <a:xfrm>
            <a:off x="369856" y="5740094"/>
            <a:ext cx="8486564" cy="553998"/>
          </a:xfrm>
          <a:prstGeom prst="rect">
            <a:avLst/>
          </a:prstGeom>
        </p:spPr>
        <p:txBody>
          <a:bodyPr wrap="square">
            <a:spAutoFit/>
          </a:bodyPr>
          <a:lstStyle/>
          <a:p>
            <a:r>
              <a:rPr lang="en-GB" sz="1050" b="1" dirty="0">
                <a:solidFill>
                  <a:schemeClr val="accent1">
                    <a:lumMod val="75000"/>
                  </a:schemeClr>
                </a:solidFill>
                <a:latin typeface="Arial" pitchFamily="34" charset="0"/>
                <a:cs typeface="Arial" pitchFamily="34" charset="0"/>
              </a:rPr>
              <a:t>Hint: </a:t>
            </a:r>
            <a:r>
              <a:rPr lang="en-GB" sz="1050" dirty="0">
                <a:solidFill>
                  <a:schemeClr val="accent1">
                    <a:lumMod val="75000"/>
                  </a:schemeClr>
                </a:solidFill>
                <a:latin typeface="Arial" pitchFamily="34" charset="0"/>
                <a:cs typeface="Arial" pitchFamily="34" charset="0"/>
              </a:rPr>
              <a:t>Animations are </a:t>
            </a:r>
            <a:r>
              <a:rPr lang="en-GB" sz="1050" dirty="0" smtClean="0">
                <a:solidFill>
                  <a:schemeClr val="accent1">
                    <a:lumMod val="75000"/>
                  </a:schemeClr>
                </a:solidFill>
                <a:latin typeface="Arial" pitchFamily="34" charset="0"/>
                <a:cs typeface="Arial" pitchFamily="34" charset="0"/>
              </a:rPr>
              <a:t>used to </a:t>
            </a:r>
            <a:r>
              <a:rPr lang="en-GB" sz="1050" dirty="0">
                <a:solidFill>
                  <a:schemeClr val="accent1">
                    <a:lumMod val="75000"/>
                  </a:schemeClr>
                </a:solidFill>
                <a:latin typeface="Arial" pitchFamily="34" charset="0"/>
                <a:cs typeface="Arial" pitchFamily="34" charset="0"/>
              </a:rPr>
              <a:t>show the functionality of GasTurb in this </a:t>
            </a:r>
            <a:r>
              <a:rPr lang="en-GB" sz="1050" dirty="0" smtClean="0">
                <a:solidFill>
                  <a:schemeClr val="accent1">
                    <a:lumMod val="75000"/>
                  </a:schemeClr>
                </a:solidFill>
                <a:latin typeface="Arial" pitchFamily="34" charset="0"/>
                <a:cs typeface="Arial" pitchFamily="34" charset="0"/>
              </a:rPr>
              <a:t>tutorial</a:t>
            </a:r>
            <a:r>
              <a:rPr lang="en-GB" sz="1050" dirty="0">
                <a:solidFill>
                  <a:schemeClr val="accent1">
                    <a:lumMod val="75000"/>
                  </a:schemeClr>
                </a:solidFill>
                <a:latin typeface="Arial" pitchFamily="34" charset="0"/>
                <a:cs typeface="Arial" pitchFamily="34" charset="0"/>
              </a:rPr>
              <a:t>. Therefore, please </a:t>
            </a:r>
            <a:r>
              <a:rPr lang="en-GB" sz="1050" dirty="0" smtClean="0">
                <a:solidFill>
                  <a:schemeClr val="accent1">
                    <a:lumMod val="75000"/>
                  </a:schemeClr>
                </a:solidFill>
                <a:latin typeface="Arial" pitchFamily="34" charset="0"/>
                <a:cs typeface="Arial" pitchFamily="34" charset="0"/>
              </a:rPr>
              <a:t>select the presentation mode (</a:t>
            </a:r>
            <a:r>
              <a:rPr lang="en-GB" sz="1050" i="1" dirty="0" smtClean="0">
                <a:solidFill>
                  <a:schemeClr val="accent1">
                    <a:lumMod val="75000"/>
                  </a:schemeClr>
                </a:solidFill>
                <a:latin typeface="Arial" pitchFamily="34" charset="0"/>
                <a:cs typeface="Arial" pitchFamily="34" charset="0"/>
              </a:rPr>
              <a:t>Slide Show)</a:t>
            </a:r>
            <a:r>
              <a:rPr lang="en-GB" sz="1050" dirty="0" smtClean="0">
                <a:solidFill>
                  <a:schemeClr val="accent1">
                    <a:lumMod val="75000"/>
                  </a:schemeClr>
                </a:solidFill>
                <a:latin typeface="Arial" pitchFamily="34" charset="0"/>
                <a:cs typeface="Arial" pitchFamily="34" charset="0"/>
              </a:rPr>
              <a:t> </a:t>
            </a:r>
            <a:r>
              <a:rPr lang="en-GB" sz="1050" dirty="0">
                <a:solidFill>
                  <a:schemeClr val="accent1">
                    <a:lumMod val="75000"/>
                  </a:schemeClr>
                </a:solidFill>
                <a:latin typeface="Arial" pitchFamily="34" charset="0"/>
                <a:cs typeface="Arial" pitchFamily="34" charset="0"/>
              </a:rPr>
              <a:t>to make best use of </a:t>
            </a:r>
            <a:r>
              <a:rPr lang="en-GB" sz="1050" dirty="0" smtClean="0">
                <a:solidFill>
                  <a:schemeClr val="accent1">
                    <a:lumMod val="75000"/>
                  </a:schemeClr>
                </a:solidFill>
                <a:latin typeface="Arial" pitchFamily="34" charset="0"/>
                <a:cs typeface="Arial" pitchFamily="34" charset="0"/>
              </a:rPr>
              <a:t>this tutorial. </a:t>
            </a:r>
          </a:p>
          <a:p>
            <a:r>
              <a:rPr lang="en-GB" sz="900" dirty="0" smtClean="0">
                <a:solidFill>
                  <a:schemeClr val="accent1">
                    <a:lumMod val="75000"/>
                  </a:schemeClr>
                </a:solidFill>
                <a:latin typeface="Arial" pitchFamily="34" charset="0"/>
                <a:cs typeface="Arial" pitchFamily="34" charset="0"/>
              </a:rPr>
              <a:t>To switch from full screen to a window slide show, please select </a:t>
            </a:r>
            <a:r>
              <a:rPr lang="en-GB" sz="900" i="1" dirty="0" smtClean="0">
                <a:solidFill>
                  <a:schemeClr val="accent1">
                    <a:lumMod val="75000"/>
                  </a:schemeClr>
                </a:solidFill>
                <a:latin typeface="Arial" pitchFamily="34" charset="0"/>
                <a:cs typeface="Arial" pitchFamily="34" charset="0"/>
              </a:rPr>
              <a:t>Set Up Slide Show </a:t>
            </a:r>
            <a:r>
              <a:rPr lang="en-GB" sz="900" dirty="0" smtClean="0">
                <a:solidFill>
                  <a:schemeClr val="accent1">
                    <a:lumMod val="75000"/>
                  </a:schemeClr>
                </a:solidFill>
                <a:latin typeface="Arial" pitchFamily="34" charset="0"/>
                <a:cs typeface="Arial" pitchFamily="34" charset="0"/>
              </a:rPr>
              <a:t>and switch the </a:t>
            </a:r>
            <a:r>
              <a:rPr lang="en-GB" sz="900" i="1" dirty="0">
                <a:solidFill>
                  <a:schemeClr val="accent1">
                    <a:lumMod val="75000"/>
                  </a:schemeClr>
                </a:solidFill>
                <a:latin typeface="Arial" pitchFamily="34" charset="0"/>
                <a:cs typeface="Arial" pitchFamily="34" charset="0"/>
              </a:rPr>
              <a:t>S</a:t>
            </a:r>
            <a:r>
              <a:rPr lang="en-GB" sz="900" i="1" dirty="0" smtClean="0">
                <a:solidFill>
                  <a:schemeClr val="accent1">
                    <a:lumMod val="75000"/>
                  </a:schemeClr>
                </a:solidFill>
                <a:latin typeface="Arial" pitchFamily="34" charset="0"/>
                <a:cs typeface="Arial" pitchFamily="34" charset="0"/>
              </a:rPr>
              <a:t>how type </a:t>
            </a:r>
            <a:r>
              <a:rPr lang="en-GB" sz="900" dirty="0" smtClean="0">
                <a:solidFill>
                  <a:schemeClr val="accent1">
                    <a:lumMod val="75000"/>
                  </a:schemeClr>
                </a:solidFill>
                <a:latin typeface="Arial" pitchFamily="34" charset="0"/>
                <a:cs typeface="Arial" pitchFamily="34" charset="0"/>
              </a:rPr>
              <a:t>to </a:t>
            </a:r>
            <a:r>
              <a:rPr lang="en-GB" sz="900" i="1" dirty="0" smtClean="0">
                <a:solidFill>
                  <a:schemeClr val="accent1">
                    <a:lumMod val="75000"/>
                  </a:schemeClr>
                </a:solidFill>
                <a:latin typeface="Arial" pitchFamily="34" charset="0"/>
                <a:cs typeface="Arial" pitchFamily="34" charset="0"/>
              </a:rPr>
              <a:t>Browsed by an individual</a:t>
            </a:r>
            <a:r>
              <a:rPr lang="en-GB" sz="900" dirty="0" smtClean="0">
                <a:solidFill>
                  <a:schemeClr val="accent1">
                    <a:lumMod val="75000"/>
                  </a:schemeClr>
                </a:solidFill>
                <a:latin typeface="Arial" pitchFamily="34" charset="0"/>
                <a:cs typeface="Arial" pitchFamily="34" charset="0"/>
              </a:rPr>
              <a:t>.</a:t>
            </a:r>
            <a:endParaRPr lang="en-GB" sz="900"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617777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C3945217-8BA5-4FE4-B792-4A3066399792}"/>
              </a:ext>
            </a:extLst>
          </p:cNvPr>
          <p:cNvPicPr>
            <a:picLocks noChangeAspect="1"/>
          </p:cNvPicPr>
          <p:nvPr/>
        </p:nvPicPr>
        <p:blipFill>
          <a:blip r:embed="rId2"/>
          <a:stretch>
            <a:fillRect/>
          </a:stretch>
        </p:blipFill>
        <p:spPr>
          <a:xfrm>
            <a:off x="2075879" y="1244845"/>
            <a:ext cx="6590860" cy="4969299"/>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Motor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10</a:t>
            </a:fld>
            <a:endParaRPr lang="de-DE"/>
          </a:p>
        </p:txBody>
      </p:sp>
      <p:sp>
        <p:nvSpPr>
          <p:cNvPr id="14" name="AutoShape 9">
            <a:extLst>
              <a:ext uri="{FF2B5EF4-FFF2-40B4-BE49-F238E27FC236}">
                <a16:creationId xmlns="" xmlns:a16="http://schemas.microsoft.com/office/drawing/2014/main" id="{34F5A33D-5C01-4630-B3A6-5A9936A35506}"/>
              </a:ext>
            </a:extLst>
          </p:cNvPr>
          <p:cNvSpPr>
            <a:spLocks noChangeArrowheads="1"/>
          </p:cNvSpPr>
          <p:nvPr/>
        </p:nvSpPr>
        <p:spPr bwMode="auto">
          <a:xfrm>
            <a:off x="2147986" y="615311"/>
            <a:ext cx="2798413" cy="1975009"/>
          </a:xfrm>
          <a:prstGeom prst="wedgeRoundRectCallout">
            <a:avLst>
              <a:gd name="adj1" fmla="val 53896"/>
              <a:gd name="adj2" fmla="val 2153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series electric propulsion system is sized according to the power requirement of the electric motor, as shown on the introduction page to this tutorial. The electric motor torque and spool speed define the power of the electric motor. Therefore the dimension of the series electric system can be defined by modifying these two variables. </a:t>
            </a:r>
          </a:p>
        </p:txBody>
      </p:sp>
      <p:grpSp>
        <p:nvGrpSpPr>
          <p:cNvPr id="20" name="Group 19">
            <a:extLst>
              <a:ext uri="{FF2B5EF4-FFF2-40B4-BE49-F238E27FC236}">
                <a16:creationId xmlns="" xmlns:a16="http://schemas.microsoft.com/office/drawing/2014/main" id="{8DA88DF1-CF92-47AD-8408-D26200493F2D}"/>
              </a:ext>
            </a:extLst>
          </p:cNvPr>
          <p:cNvGrpSpPr/>
          <p:nvPr/>
        </p:nvGrpSpPr>
        <p:grpSpPr>
          <a:xfrm>
            <a:off x="408491" y="4063846"/>
            <a:ext cx="3076310" cy="2132316"/>
            <a:chOff x="408491" y="4063846"/>
            <a:chExt cx="3076310" cy="2132316"/>
          </a:xfrm>
        </p:grpSpPr>
        <p:pic>
          <p:nvPicPr>
            <p:cNvPr id="19" name="Picture 18">
              <a:extLst>
                <a:ext uri="{FF2B5EF4-FFF2-40B4-BE49-F238E27FC236}">
                  <a16:creationId xmlns="" xmlns:a16="http://schemas.microsoft.com/office/drawing/2014/main" id="{91D8E7D9-4D7A-4FFC-BBF6-2F57EA62ECDE}"/>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18" name="Picture 17">
              <a:extLst>
                <a:ext uri="{FF2B5EF4-FFF2-40B4-BE49-F238E27FC236}">
                  <a16:creationId xmlns="" xmlns:a16="http://schemas.microsoft.com/office/drawing/2014/main" id="{DF911E0D-7149-4A61-92A9-DE29B12D12C5}"/>
                </a:ext>
              </a:extLst>
            </p:cNvPr>
            <p:cNvPicPr>
              <a:picLocks noChangeAspect="1"/>
            </p:cNvPicPr>
            <p:nvPr/>
          </p:nvPicPr>
          <p:blipFill rotWithShape="1">
            <a:blip r:embed="rId3"/>
            <a:srcRect l="19782" t="52712" r="62930" b="19283"/>
            <a:stretch/>
          </p:blipFill>
          <p:spPr>
            <a:xfrm>
              <a:off x="1017037" y="5187820"/>
              <a:ext cx="531845" cy="597160"/>
            </a:xfrm>
            <a:prstGeom prst="rect">
              <a:avLst/>
            </a:prstGeom>
          </p:spPr>
        </p:pic>
      </p:grpSp>
      <p:sp>
        <p:nvSpPr>
          <p:cNvPr id="21" name="Rechteck 24">
            <a:extLst>
              <a:ext uri="{FF2B5EF4-FFF2-40B4-BE49-F238E27FC236}">
                <a16:creationId xmlns="" xmlns:a16="http://schemas.microsoft.com/office/drawing/2014/main" id="{F8D053ED-6EC5-4FBC-A61F-2A6B18673775}"/>
              </a:ext>
            </a:extLst>
          </p:cNvPr>
          <p:cNvSpPr/>
          <p:nvPr/>
        </p:nvSpPr>
        <p:spPr>
          <a:xfrm>
            <a:off x="5106761" y="1976133"/>
            <a:ext cx="3491807" cy="245675"/>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hteck 25">
            <a:extLst>
              <a:ext uri="{FF2B5EF4-FFF2-40B4-BE49-F238E27FC236}">
                <a16:creationId xmlns="" xmlns:a16="http://schemas.microsoft.com/office/drawing/2014/main" id="{4AFE586E-7442-465E-BCD9-2AFA78265F79}"/>
              </a:ext>
            </a:extLst>
          </p:cNvPr>
          <p:cNvSpPr/>
          <p:nvPr/>
        </p:nvSpPr>
        <p:spPr>
          <a:xfrm>
            <a:off x="5106761" y="2221808"/>
            <a:ext cx="3491807" cy="245675"/>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utoShape 9">
            <a:extLst>
              <a:ext uri="{FF2B5EF4-FFF2-40B4-BE49-F238E27FC236}">
                <a16:creationId xmlns="" xmlns:a16="http://schemas.microsoft.com/office/drawing/2014/main" id="{BE0E36D9-7398-44BB-A266-0FF7ED6294C1}"/>
              </a:ext>
            </a:extLst>
          </p:cNvPr>
          <p:cNvSpPr>
            <a:spLocks noChangeArrowheads="1"/>
          </p:cNvSpPr>
          <p:nvPr/>
        </p:nvSpPr>
        <p:spPr bwMode="auto">
          <a:xfrm>
            <a:off x="2147986" y="2526205"/>
            <a:ext cx="2798413" cy="664012"/>
          </a:xfrm>
          <a:prstGeom prst="wedgeRoundRectCallout">
            <a:avLst>
              <a:gd name="adj1" fmla="val 53445"/>
              <a:gd name="adj2" fmla="val -8466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efficiency of the electric machine and the attached gear box at design point conditions can be directly defined.</a:t>
            </a:r>
          </a:p>
        </p:txBody>
      </p:sp>
      <p:sp>
        <p:nvSpPr>
          <p:cNvPr id="25" name="AutoShape 9">
            <a:extLst>
              <a:ext uri="{FF2B5EF4-FFF2-40B4-BE49-F238E27FC236}">
                <a16:creationId xmlns="" xmlns:a16="http://schemas.microsoft.com/office/drawing/2014/main" id="{0DDFCF93-A00A-451A-8755-C831C12989FE}"/>
              </a:ext>
            </a:extLst>
          </p:cNvPr>
          <p:cNvSpPr>
            <a:spLocks noChangeArrowheads="1"/>
          </p:cNvSpPr>
          <p:nvPr/>
        </p:nvSpPr>
        <p:spPr bwMode="auto">
          <a:xfrm>
            <a:off x="5214581" y="2908172"/>
            <a:ext cx="2798412" cy="664012"/>
          </a:xfrm>
          <a:prstGeom prst="wedgeRoundRectCallout">
            <a:avLst>
              <a:gd name="adj1" fmla="val -20702"/>
              <a:gd name="adj2" fmla="val -6827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For calculating the mass of the motor and the gear box a mass/power factor can be applied.</a:t>
            </a:r>
          </a:p>
        </p:txBody>
      </p:sp>
      <p:sp>
        <p:nvSpPr>
          <p:cNvPr id="26" name="Rechteck 34">
            <a:extLst>
              <a:ext uri="{FF2B5EF4-FFF2-40B4-BE49-F238E27FC236}">
                <a16:creationId xmlns="" xmlns:a16="http://schemas.microsoft.com/office/drawing/2014/main" id="{D4AAA2F4-8FDF-4B49-8D7E-6BA02EECC150}"/>
              </a:ext>
            </a:extLst>
          </p:cNvPr>
          <p:cNvSpPr/>
          <p:nvPr/>
        </p:nvSpPr>
        <p:spPr>
          <a:xfrm>
            <a:off x="5099582" y="2467483"/>
            <a:ext cx="3498986" cy="24567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bgerundetes Rechteck 11">
            <a:extLst>
              <a:ext uri="{FF2B5EF4-FFF2-40B4-BE49-F238E27FC236}">
                <a16:creationId xmlns="" xmlns:a16="http://schemas.microsoft.com/office/drawing/2014/main" id="{C3D5C4FF-A6BC-40F1-81F5-33FADF5747F0}"/>
              </a:ext>
            </a:extLst>
          </p:cNvPr>
          <p:cNvSpPr/>
          <p:nvPr/>
        </p:nvSpPr>
        <p:spPr>
          <a:xfrm>
            <a:off x="13431" y="1390175"/>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Electric Motor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17" name="Ellipse 16">
            <a:extLst>
              <a:ext uri="{FF2B5EF4-FFF2-40B4-BE49-F238E27FC236}">
                <a16:creationId xmlns="" xmlns:a16="http://schemas.microsoft.com/office/drawing/2014/main" id="{C02D190C-BE80-4067-9B28-BA8C1E323962}"/>
              </a:ext>
            </a:extLst>
          </p:cNvPr>
          <p:cNvSpPr/>
          <p:nvPr/>
        </p:nvSpPr>
        <p:spPr>
          <a:xfrm>
            <a:off x="3679181" y="4261404"/>
            <a:ext cx="730819"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42216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P spid="22" grpId="0" animBg="1"/>
      <p:bldP spid="23"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3F28C592-9287-4540-BAA3-6E603CAEF684}"/>
              </a:ext>
            </a:extLst>
          </p:cNvPr>
          <p:cNvPicPr>
            <a:picLocks noChangeAspect="1"/>
          </p:cNvPicPr>
          <p:nvPr/>
        </p:nvPicPr>
        <p:blipFill>
          <a:blip r:embed="rId2"/>
          <a:stretch>
            <a:fillRect/>
          </a:stretch>
        </p:blipFill>
        <p:spPr>
          <a:xfrm>
            <a:off x="2075877" y="1229085"/>
            <a:ext cx="6587914" cy="4967078"/>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Power Distribution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11</a:t>
            </a:fld>
            <a:endParaRPr lang="de-DE"/>
          </a:p>
        </p:txBody>
      </p:sp>
      <p:grpSp>
        <p:nvGrpSpPr>
          <p:cNvPr id="12" name="Group 11">
            <a:extLst>
              <a:ext uri="{FF2B5EF4-FFF2-40B4-BE49-F238E27FC236}">
                <a16:creationId xmlns="" xmlns:a16="http://schemas.microsoft.com/office/drawing/2014/main" id="{6574DB2C-15A4-4818-9E14-CAC741EB9D67}"/>
              </a:ext>
            </a:extLst>
          </p:cNvPr>
          <p:cNvGrpSpPr/>
          <p:nvPr/>
        </p:nvGrpSpPr>
        <p:grpSpPr>
          <a:xfrm>
            <a:off x="408491" y="4063846"/>
            <a:ext cx="3076310" cy="2132316"/>
            <a:chOff x="408491" y="4063846"/>
            <a:chExt cx="3076310" cy="2132316"/>
          </a:xfrm>
        </p:grpSpPr>
        <p:pic>
          <p:nvPicPr>
            <p:cNvPr id="13" name="Picture 12">
              <a:extLst>
                <a:ext uri="{FF2B5EF4-FFF2-40B4-BE49-F238E27FC236}">
                  <a16:creationId xmlns="" xmlns:a16="http://schemas.microsoft.com/office/drawing/2014/main" id="{8366CE7E-6FD1-4D72-B492-D1991F6D3EA7}"/>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14" name="Picture 13">
              <a:extLst>
                <a:ext uri="{FF2B5EF4-FFF2-40B4-BE49-F238E27FC236}">
                  <a16:creationId xmlns="" xmlns:a16="http://schemas.microsoft.com/office/drawing/2014/main" id="{E4877FC7-22A8-40DF-9869-4F1CFB36ADDC}"/>
                </a:ext>
              </a:extLst>
            </p:cNvPr>
            <p:cNvPicPr>
              <a:picLocks noChangeAspect="1"/>
            </p:cNvPicPr>
            <p:nvPr/>
          </p:nvPicPr>
          <p:blipFill rotWithShape="1">
            <a:blip r:embed="rId3"/>
            <a:srcRect l="42630" t="17195" r="3585" b="19284"/>
            <a:stretch/>
          </p:blipFill>
          <p:spPr>
            <a:xfrm>
              <a:off x="1719943" y="4430486"/>
              <a:ext cx="1654628" cy="1354494"/>
            </a:xfrm>
            <a:prstGeom prst="rect">
              <a:avLst/>
            </a:prstGeom>
          </p:spPr>
        </p:pic>
      </p:grpSp>
      <p:sp>
        <p:nvSpPr>
          <p:cNvPr id="15" name="AutoShape 9">
            <a:extLst>
              <a:ext uri="{FF2B5EF4-FFF2-40B4-BE49-F238E27FC236}">
                <a16:creationId xmlns="" xmlns:a16="http://schemas.microsoft.com/office/drawing/2014/main" id="{306E54A2-3470-4B94-98EA-A264D9196488}"/>
              </a:ext>
            </a:extLst>
          </p:cNvPr>
          <p:cNvSpPr>
            <a:spLocks noChangeArrowheads="1"/>
          </p:cNvSpPr>
          <p:nvPr/>
        </p:nvSpPr>
        <p:spPr bwMode="auto">
          <a:xfrm>
            <a:off x="2166647" y="1892701"/>
            <a:ext cx="2798413" cy="851297"/>
          </a:xfrm>
          <a:prstGeom prst="wedgeRoundRectCallout">
            <a:avLst>
              <a:gd name="adj1" fmla="val 53896"/>
              <a:gd name="adj2" fmla="val 18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efficiency of the electric power distribution can be set with these parameters. The cable length also influences the mass of the system.</a:t>
            </a:r>
          </a:p>
        </p:txBody>
      </p:sp>
      <p:sp>
        <p:nvSpPr>
          <p:cNvPr id="22" name="Rechteck 35">
            <a:extLst>
              <a:ext uri="{FF2B5EF4-FFF2-40B4-BE49-F238E27FC236}">
                <a16:creationId xmlns="" xmlns:a16="http://schemas.microsoft.com/office/drawing/2014/main" id="{00113A5A-EE36-47A7-BF95-6B457D71E193}"/>
              </a:ext>
            </a:extLst>
          </p:cNvPr>
          <p:cNvSpPr/>
          <p:nvPr/>
        </p:nvSpPr>
        <p:spPr>
          <a:xfrm>
            <a:off x="5099582" y="1981750"/>
            <a:ext cx="3498986" cy="108790"/>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hteck 24">
            <a:extLst>
              <a:ext uri="{FF2B5EF4-FFF2-40B4-BE49-F238E27FC236}">
                <a16:creationId xmlns="" xmlns:a16="http://schemas.microsoft.com/office/drawing/2014/main" id="{036F5DE6-4FEF-4775-BD2E-62B580BB2CD6}"/>
              </a:ext>
            </a:extLst>
          </p:cNvPr>
          <p:cNvSpPr/>
          <p:nvPr/>
        </p:nvSpPr>
        <p:spPr>
          <a:xfrm>
            <a:off x="5106761" y="2090540"/>
            <a:ext cx="3491807" cy="475558"/>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hteck 25">
            <a:extLst>
              <a:ext uri="{FF2B5EF4-FFF2-40B4-BE49-F238E27FC236}">
                <a16:creationId xmlns="" xmlns:a16="http://schemas.microsoft.com/office/drawing/2014/main" id="{87CDC56D-A720-4CCF-BF7B-171B132D84F2}"/>
              </a:ext>
            </a:extLst>
          </p:cNvPr>
          <p:cNvSpPr/>
          <p:nvPr/>
        </p:nvSpPr>
        <p:spPr>
          <a:xfrm>
            <a:off x="5106761" y="2565918"/>
            <a:ext cx="3491807" cy="151098"/>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utoShape 9">
            <a:extLst>
              <a:ext uri="{FF2B5EF4-FFF2-40B4-BE49-F238E27FC236}">
                <a16:creationId xmlns="" xmlns:a16="http://schemas.microsoft.com/office/drawing/2014/main" id="{BB7EFDD2-7E35-48F8-A265-C75267FC3195}"/>
              </a:ext>
            </a:extLst>
          </p:cNvPr>
          <p:cNvSpPr>
            <a:spLocks noChangeArrowheads="1"/>
          </p:cNvSpPr>
          <p:nvPr/>
        </p:nvSpPr>
        <p:spPr bwMode="auto">
          <a:xfrm>
            <a:off x="2192113" y="2778879"/>
            <a:ext cx="2798413" cy="664012"/>
          </a:xfrm>
          <a:prstGeom prst="wedgeRoundRectCallout">
            <a:avLst>
              <a:gd name="adj1" fmla="val 52112"/>
              <a:gd name="adj2" fmla="val -73426"/>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It might be needed to include two power controllers, especially if there is a power offtake from the electric system.</a:t>
            </a:r>
          </a:p>
        </p:txBody>
      </p:sp>
      <p:sp>
        <p:nvSpPr>
          <p:cNvPr id="19" name="AutoShape 9">
            <a:extLst>
              <a:ext uri="{FF2B5EF4-FFF2-40B4-BE49-F238E27FC236}">
                <a16:creationId xmlns="" xmlns:a16="http://schemas.microsoft.com/office/drawing/2014/main" id="{AB91E8C1-378F-4C3B-8B5F-FADA11ADA752}"/>
              </a:ext>
            </a:extLst>
          </p:cNvPr>
          <p:cNvSpPr>
            <a:spLocks noChangeArrowheads="1"/>
          </p:cNvSpPr>
          <p:nvPr/>
        </p:nvSpPr>
        <p:spPr bwMode="auto">
          <a:xfrm>
            <a:off x="3172794" y="3550752"/>
            <a:ext cx="2798412" cy="664012"/>
          </a:xfrm>
          <a:prstGeom prst="wedgeRoundRectCallout">
            <a:avLst>
              <a:gd name="adj1" fmla="val 35314"/>
              <a:gd name="adj2" fmla="val -93566"/>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For calculating the mass of the components a mass/power factor can be applied.</a:t>
            </a:r>
          </a:p>
        </p:txBody>
      </p:sp>
      <p:sp>
        <p:nvSpPr>
          <p:cNvPr id="20" name="Rechteck 34">
            <a:extLst>
              <a:ext uri="{FF2B5EF4-FFF2-40B4-BE49-F238E27FC236}">
                <a16:creationId xmlns="" xmlns:a16="http://schemas.microsoft.com/office/drawing/2014/main" id="{A111901D-846B-4B97-AC82-B73756A5EDFE}"/>
              </a:ext>
            </a:extLst>
          </p:cNvPr>
          <p:cNvSpPr/>
          <p:nvPr/>
        </p:nvSpPr>
        <p:spPr>
          <a:xfrm>
            <a:off x="5099582" y="2713158"/>
            <a:ext cx="3498986" cy="47555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utoShape 9">
            <a:extLst>
              <a:ext uri="{FF2B5EF4-FFF2-40B4-BE49-F238E27FC236}">
                <a16:creationId xmlns="" xmlns:a16="http://schemas.microsoft.com/office/drawing/2014/main" id="{C2EEAB31-8EE2-4E7A-BE3A-FD876B6E571D}"/>
              </a:ext>
            </a:extLst>
          </p:cNvPr>
          <p:cNvSpPr>
            <a:spLocks noChangeArrowheads="1"/>
          </p:cNvSpPr>
          <p:nvPr/>
        </p:nvSpPr>
        <p:spPr bwMode="auto">
          <a:xfrm>
            <a:off x="2166647" y="1399679"/>
            <a:ext cx="2798412" cy="476726"/>
          </a:xfrm>
          <a:prstGeom prst="wedgeRoundRectCallout">
            <a:avLst>
              <a:gd name="adj1" fmla="val 52985"/>
              <a:gd name="adj2" fmla="val 7365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 Power Offtake from the electric system can be defined. </a:t>
            </a:r>
          </a:p>
        </p:txBody>
      </p:sp>
      <p:sp>
        <p:nvSpPr>
          <p:cNvPr id="23" name="Abgerundetes Rechteck 11">
            <a:extLst>
              <a:ext uri="{FF2B5EF4-FFF2-40B4-BE49-F238E27FC236}">
                <a16:creationId xmlns="" xmlns:a16="http://schemas.microsoft.com/office/drawing/2014/main" id="{C3D5C4FF-A6BC-40F1-81F5-33FADF5747F0}"/>
              </a:ext>
            </a:extLst>
          </p:cNvPr>
          <p:cNvSpPr/>
          <p:nvPr/>
        </p:nvSpPr>
        <p:spPr>
          <a:xfrm>
            <a:off x="13431" y="1390175"/>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Electric Power Distribution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24" name="Ellipse 23">
            <a:extLst>
              <a:ext uri="{FF2B5EF4-FFF2-40B4-BE49-F238E27FC236}">
                <a16:creationId xmlns="" xmlns:a16="http://schemas.microsoft.com/office/drawing/2014/main" id="{C02D190C-BE80-4067-9B28-BA8C1E323962}"/>
              </a:ext>
            </a:extLst>
          </p:cNvPr>
          <p:cNvSpPr/>
          <p:nvPr/>
        </p:nvSpPr>
        <p:spPr>
          <a:xfrm>
            <a:off x="3679181" y="4368871"/>
            <a:ext cx="730819"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89749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P spid="16" grpId="0" animBg="1"/>
      <p:bldP spid="17" grpId="0" animBg="1"/>
      <p:bldP spid="18" grpId="0" animBg="1"/>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D10B17C8-3ED9-4801-9AC3-29C6FD46044C}"/>
              </a:ext>
            </a:extLst>
          </p:cNvPr>
          <p:cNvPicPr>
            <a:picLocks noChangeAspect="1"/>
          </p:cNvPicPr>
          <p:nvPr/>
        </p:nvPicPr>
        <p:blipFill>
          <a:blip r:embed="rId2"/>
          <a:stretch>
            <a:fillRect/>
          </a:stretch>
        </p:blipFill>
        <p:spPr>
          <a:xfrm>
            <a:off x="2073192" y="1226862"/>
            <a:ext cx="6590862" cy="4969300"/>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Generator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12</a:t>
            </a:fld>
            <a:endParaRPr lang="de-DE"/>
          </a:p>
        </p:txBody>
      </p:sp>
      <p:grpSp>
        <p:nvGrpSpPr>
          <p:cNvPr id="12" name="Group 11">
            <a:extLst>
              <a:ext uri="{FF2B5EF4-FFF2-40B4-BE49-F238E27FC236}">
                <a16:creationId xmlns="" xmlns:a16="http://schemas.microsoft.com/office/drawing/2014/main" id="{8E058128-DA13-4CCF-BDEF-30C5BE0F63E6}"/>
              </a:ext>
            </a:extLst>
          </p:cNvPr>
          <p:cNvGrpSpPr/>
          <p:nvPr/>
        </p:nvGrpSpPr>
        <p:grpSpPr>
          <a:xfrm>
            <a:off x="408491" y="4063846"/>
            <a:ext cx="3076310" cy="2132316"/>
            <a:chOff x="408491" y="4063846"/>
            <a:chExt cx="3076310" cy="2132316"/>
          </a:xfrm>
        </p:grpSpPr>
        <p:pic>
          <p:nvPicPr>
            <p:cNvPr id="13" name="Picture 12">
              <a:extLst>
                <a:ext uri="{FF2B5EF4-FFF2-40B4-BE49-F238E27FC236}">
                  <a16:creationId xmlns="" xmlns:a16="http://schemas.microsoft.com/office/drawing/2014/main" id="{5DDC39C9-542D-407E-8D6C-0C2C56F18EED}"/>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14" name="Picture 13">
              <a:extLst>
                <a:ext uri="{FF2B5EF4-FFF2-40B4-BE49-F238E27FC236}">
                  <a16:creationId xmlns="" xmlns:a16="http://schemas.microsoft.com/office/drawing/2014/main" id="{F4CFC789-BD79-436F-ABB1-2954335D1920}"/>
                </a:ext>
              </a:extLst>
            </p:cNvPr>
            <p:cNvPicPr>
              <a:picLocks noChangeAspect="1"/>
            </p:cNvPicPr>
            <p:nvPr/>
          </p:nvPicPr>
          <p:blipFill rotWithShape="1">
            <a:blip r:embed="rId3"/>
            <a:srcRect l="22108" t="13111" r="63031" b="55238"/>
            <a:stretch/>
          </p:blipFill>
          <p:spPr>
            <a:xfrm>
              <a:off x="1088571" y="4343400"/>
              <a:ext cx="457200" cy="674914"/>
            </a:xfrm>
            <a:prstGeom prst="rect">
              <a:avLst/>
            </a:prstGeom>
          </p:spPr>
        </p:pic>
      </p:grpSp>
      <p:sp>
        <p:nvSpPr>
          <p:cNvPr id="15" name="AutoShape 9">
            <a:extLst>
              <a:ext uri="{FF2B5EF4-FFF2-40B4-BE49-F238E27FC236}">
                <a16:creationId xmlns="" xmlns:a16="http://schemas.microsoft.com/office/drawing/2014/main" id="{EBEBD086-E486-4B03-B62F-BEF65F912F61}"/>
              </a:ext>
            </a:extLst>
          </p:cNvPr>
          <p:cNvSpPr>
            <a:spLocks noChangeArrowheads="1"/>
          </p:cNvSpPr>
          <p:nvPr/>
        </p:nvSpPr>
        <p:spPr bwMode="auto">
          <a:xfrm>
            <a:off x="2147986" y="1639455"/>
            <a:ext cx="2798413" cy="664012"/>
          </a:xfrm>
          <a:prstGeom prst="wedgeRoundRectCallout">
            <a:avLst>
              <a:gd name="adj1" fmla="val 53896"/>
              <a:gd name="adj2" fmla="val 2153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generator and gear box spool speed at design point conditions are input parameters. </a:t>
            </a:r>
          </a:p>
        </p:txBody>
      </p:sp>
      <p:sp>
        <p:nvSpPr>
          <p:cNvPr id="16" name="Rechteck 24">
            <a:extLst>
              <a:ext uri="{FF2B5EF4-FFF2-40B4-BE49-F238E27FC236}">
                <a16:creationId xmlns="" xmlns:a16="http://schemas.microsoft.com/office/drawing/2014/main" id="{26147F91-20E7-45E6-980F-5D2F5DDB966E}"/>
              </a:ext>
            </a:extLst>
          </p:cNvPr>
          <p:cNvSpPr/>
          <p:nvPr/>
        </p:nvSpPr>
        <p:spPr>
          <a:xfrm>
            <a:off x="5106761" y="1976133"/>
            <a:ext cx="3491807" cy="245675"/>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hteck 25">
            <a:extLst>
              <a:ext uri="{FF2B5EF4-FFF2-40B4-BE49-F238E27FC236}">
                <a16:creationId xmlns="" xmlns:a16="http://schemas.microsoft.com/office/drawing/2014/main" id="{6DF97578-5ABB-4BB1-AB15-6703C95272FA}"/>
              </a:ext>
            </a:extLst>
          </p:cNvPr>
          <p:cNvSpPr/>
          <p:nvPr/>
        </p:nvSpPr>
        <p:spPr>
          <a:xfrm>
            <a:off x="5106761" y="2221808"/>
            <a:ext cx="3491807" cy="245675"/>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utoShape 9">
            <a:extLst>
              <a:ext uri="{FF2B5EF4-FFF2-40B4-BE49-F238E27FC236}">
                <a16:creationId xmlns="" xmlns:a16="http://schemas.microsoft.com/office/drawing/2014/main" id="{45440B59-F007-4045-86F3-06FD0906F3A8}"/>
              </a:ext>
            </a:extLst>
          </p:cNvPr>
          <p:cNvSpPr>
            <a:spLocks noChangeArrowheads="1"/>
          </p:cNvSpPr>
          <p:nvPr/>
        </p:nvSpPr>
        <p:spPr bwMode="auto">
          <a:xfrm>
            <a:off x="5214581" y="2908172"/>
            <a:ext cx="2798412" cy="664012"/>
          </a:xfrm>
          <a:prstGeom prst="wedgeRoundRectCallout">
            <a:avLst>
              <a:gd name="adj1" fmla="val -20702"/>
              <a:gd name="adj2" fmla="val -6827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efficiency and mass/power factors can be defined analogue to the electric motor.</a:t>
            </a:r>
          </a:p>
        </p:txBody>
      </p:sp>
      <p:sp>
        <p:nvSpPr>
          <p:cNvPr id="20" name="Rechteck 34">
            <a:extLst>
              <a:ext uri="{FF2B5EF4-FFF2-40B4-BE49-F238E27FC236}">
                <a16:creationId xmlns="" xmlns:a16="http://schemas.microsoft.com/office/drawing/2014/main" id="{674C4302-9C3D-4568-A00B-47C1B886973F}"/>
              </a:ext>
            </a:extLst>
          </p:cNvPr>
          <p:cNvSpPr/>
          <p:nvPr/>
        </p:nvSpPr>
        <p:spPr>
          <a:xfrm>
            <a:off x="5099582" y="2467483"/>
            <a:ext cx="3498986" cy="24567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bgerundetes Rechteck 11">
            <a:extLst>
              <a:ext uri="{FF2B5EF4-FFF2-40B4-BE49-F238E27FC236}">
                <a16:creationId xmlns="" xmlns:a16="http://schemas.microsoft.com/office/drawing/2014/main" id="{C3D5C4FF-A6BC-40F1-81F5-33FADF5747F0}"/>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Generator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21" name="Ellipse 20">
            <a:extLst>
              <a:ext uri="{FF2B5EF4-FFF2-40B4-BE49-F238E27FC236}">
                <a16:creationId xmlns="" xmlns:a16="http://schemas.microsoft.com/office/drawing/2014/main" id="{C02D190C-BE80-4067-9B28-BA8C1E323962}"/>
              </a:ext>
            </a:extLst>
          </p:cNvPr>
          <p:cNvSpPr/>
          <p:nvPr/>
        </p:nvSpPr>
        <p:spPr>
          <a:xfrm>
            <a:off x="3650408" y="4480467"/>
            <a:ext cx="730819"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42665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D8320557-216F-4D26-9123-600F3C5CD4AB}"/>
              </a:ext>
            </a:extLst>
          </p:cNvPr>
          <p:cNvPicPr>
            <a:picLocks noChangeAspect="1"/>
          </p:cNvPicPr>
          <p:nvPr/>
        </p:nvPicPr>
        <p:blipFill>
          <a:blip r:embed="rId2"/>
          <a:stretch>
            <a:fillRect/>
          </a:stretch>
        </p:blipFill>
        <p:spPr>
          <a:xfrm>
            <a:off x="2069039" y="1233091"/>
            <a:ext cx="6584573" cy="4964559"/>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a:t>Propeller Input</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13</a:t>
            </a:fld>
            <a:endParaRPr lang="de-DE"/>
          </a:p>
        </p:txBody>
      </p:sp>
      <p:sp>
        <p:nvSpPr>
          <p:cNvPr id="19" name="Abgerundetes Rechteck 7">
            <a:extLst>
              <a:ext uri="{FF2B5EF4-FFF2-40B4-BE49-F238E27FC236}">
                <a16:creationId xmlns="" xmlns:a16="http://schemas.microsoft.com/office/drawing/2014/main" id="{9C705DCB-3684-49CE-B3C9-882EB479BC1F}"/>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Propeller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20" name="AutoShape 9">
            <a:extLst>
              <a:ext uri="{FF2B5EF4-FFF2-40B4-BE49-F238E27FC236}">
                <a16:creationId xmlns="" xmlns:a16="http://schemas.microsoft.com/office/drawing/2014/main" id="{2CC849FF-6172-445C-BAA3-052C5E1BEDD6}"/>
              </a:ext>
            </a:extLst>
          </p:cNvPr>
          <p:cNvSpPr>
            <a:spLocks noChangeArrowheads="1"/>
          </p:cNvSpPr>
          <p:nvPr/>
        </p:nvSpPr>
        <p:spPr bwMode="auto">
          <a:xfrm>
            <a:off x="5158993" y="2660418"/>
            <a:ext cx="3333751" cy="476726"/>
          </a:xfrm>
          <a:prstGeom prst="wedgeRoundRectCallout">
            <a:avLst>
              <a:gd name="adj1" fmla="val -20712"/>
              <a:gd name="adj2" fmla="val -5797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propeller is calculated with the same model that is already available for </a:t>
            </a:r>
            <a:r>
              <a:rPr lang="en-US" sz="1100" dirty="0" smtClean="0">
                <a:latin typeface="Arial" pitchFamily="34" charset="0"/>
                <a:cs typeface="Arial" pitchFamily="34" charset="0"/>
              </a:rPr>
              <a:t>turboprop engines</a:t>
            </a:r>
            <a:r>
              <a:rPr lang="en-US" sz="1100" dirty="0">
                <a:latin typeface="Arial" pitchFamily="34" charset="0"/>
                <a:cs typeface="Arial" pitchFamily="34" charset="0"/>
              </a:rPr>
              <a:t>.</a:t>
            </a:r>
          </a:p>
        </p:txBody>
      </p:sp>
      <p:sp>
        <p:nvSpPr>
          <p:cNvPr id="21" name="Ellipse 20">
            <a:extLst>
              <a:ext uri="{FF2B5EF4-FFF2-40B4-BE49-F238E27FC236}">
                <a16:creationId xmlns="" xmlns:a16="http://schemas.microsoft.com/office/drawing/2014/main" id="{8116EB64-276D-4141-94C1-BA392AD074AD}"/>
              </a:ext>
            </a:extLst>
          </p:cNvPr>
          <p:cNvSpPr/>
          <p:nvPr/>
        </p:nvSpPr>
        <p:spPr>
          <a:xfrm>
            <a:off x="3631371" y="4148301"/>
            <a:ext cx="554806" cy="165441"/>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Rounded Corners 13">
            <a:extLst>
              <a:ext uri="{FF2B5EF4-FFF2-40B4-BE49-F238E27FC236}">
                <a16:creationId xmlns="" xmlns:a16="http://schemas.microsoft.com/office/drawing/2014/main" id="{E48F129B-8885-4360-A25D-DC229857C2AF}"/>
              </a:ext>
            </a:extLst>
          </p:cNvPr>
          <p:cNvSpPr/>
          <p:nvPr/>
        </p:nvSpPr>
        <p:spPr>
          <a:xfrm>
            <a:off x="2985795" y="3713920"/>
            <a:ext cx="466531" cy="326235"/>
          </a:xfrm>
          <a:prstGeom prst="roundRect">
            <a:avLst>
              <a:gd name="adj" fmla="val 6539"/>
            </a:avLst>
          </a:prstGeom>
          <a:noFill/>
          <a:ln w="19050">
            <a:solidFill>
              <a:schemeClr val="tx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x-none" dirty="0"/>
          </a:p>
        </p:txBody>
      </p:sp>
      <p:sp>
        <p:nvSpPr>
          <p:cNvPr id="15" name="AutoShape 9">
            <a:extLst>
              <a:ext uri="{FF2B5EF4-FFF2-40B4-BE49-F238E27FC236}">
                <a16:creationId xmlns="" xmlns:a16="http://schemas.microsoft.com/office/drawing/2014/main" id="{D4D4584E-77D1-4768-A42E-ADFD270416A4}"/>
              </a:ext>
            </a:extLst>
          </p:cNvPr>
          <p:cNvSpPr>
            <a:spLocks noChangeArrowheads="1"/>
          </p:cNvSpPr>
          <p:nvPr/>
        </p:nvSpPr>
        <p:spPr bwMode="auto">
          <a:xfrm>
            <a:off x="1828800" y="4148300"/>
            <a:ext cx="1623527" cy="851297"/>
          </a:xfrm>
          <a:prstGeom prst="wedgeRoundRectCallout">
            <a:avLst>
              <a:gd name="adj1" fmla="val 31587"/>
              <a:gd name="adj2" fmla="val -5618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By clicking on </a:t>
            </a:r>
            <a:r>
              <a:rPr lang="en-US" sz="1100" i="1" dirty="0">
                <a:latin typeface="Arial" pitchFamily="34" charset="0"/>
                <a:cs typeface="Arial" pitchFamily="34" charset="0"/>
              </a:rPr>
              <a:t>El. Maps</a:t>
            </a:r>
            <a:r>
              <a:rPr lang="en-US" sz="1100" dirty="0">
                <a:latin typeface="Arial" pitchFamily="34" charset="0"/>
                <a:cs typeface="Arial" pitchFamily="34" charset="0"/>
              </a:rPr>
              <a:t> the component map for the Propeller can be adapted.</a:t>
            </a:r>
          </a:p>
        </p:txBody>
      </p:sp>
    </p:spTree>
    <p:extLst>
      <p:ext uri="{BB962C8B-B14F-4D97-AF65-F5344CB8AC3E}">
        <p14:creationId xmlns:p14="http://schemas.microsoft.com/office/powerpoint/2010/main" val="264328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68B39DE3-4B51-4411-9168-D5BAB79B4582}"/>
              </a:ext>
            </a:extLst>
          </p:cNvPr>
          <p:cNvPicPr>
            <a:picLocks noChangeAspect="1"/>
          </p:cNvPicPr>
          <p:nvPr/>
        </p:nvPicPr>
        <p:blipFill>
          <a:blip r:embed="rId2"/>
          <a:stretch>
            <a:fillRect/>
          </a:stretch>
        </p:blipFill>
        <p:spPr>
          <a:xfrm>
            <a:off x="2065796" y="1228349"/>
            <a:ext cx="6590863"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a:t>Ambient </a:t>
            </a:r>
            <a:r>
              <a:rPr lang="de-DE" dirty="0" err="1"/>
              <a:t>Conditions</a:t>
            </a:r>
            <a:r>
              <a:rPr lang="de-DE" dirty="0"/>
              <a:t> Input</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14</a:t>
            </a:fld>
            <a:endParaRPr lang="de-DE"/>
          </a:p>
        </p:txBody>
      </p:sp>
      <p:sp>
        <p:nvSpPr>
          <p:cNvPr id="19" name="Abgerundetes Rechteck 7">
            <a:extLst>
              <a:ext uri="{FF2B5EF4-FFF2-40B4-BE49-F238E27FC236}">
                <a16:creationId xmlns="" xmlns:a16="http://schemas.microsoft.com/office/drawing/2014/main" id="{9C705DCB-3684-49CE-B3C9-882EB479BC1F}"/>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Ambient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20" name="AutoShape 9">
            <a:extLst>
              <a:ext uri="{FF2B5EF4-FFF2-40B4-BE49-F238E27FC236}">
                <a16:creationId xmlns="" xmlns:a16="http://schemas.microsoft.com/office/drawing/2014/main" id="{2CC849FF-6172-445C-BAA3-052C5E1BEDD6}"/>
              </a:ext>
            </a:extLst>
          </p:cNvPr>
          <p:cNvSpPr>
            <a:spLocks noChangeArrowheads="1"/>
          </p:cNvSpPr>
          <p:nvPr/>
        </p:nvSpPr>
        <p:spPr bwMode="auto">
          <a:xfrm>
            <a:off x="5158993" y="2660418"/>
            <a:ext cx="3333751" cy="1225868"/>
          </a:xfrm>
          <a:prstGeom prst="wedgeRoundRectCallout">
            <a:avLst>
              <a:gd name="adj1" fmla="val -20712"/>
              <a:gd name="adj2" fmla="val -5797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As the electric propulsion system is sized independently of the gas turbine, specific ambient conditions for the electric propulsion system can be set. The ambient conditions only have an influence on the propeller of the electric propulsion system.</a:t>
            </a:r>
          </a:p>
        </p:txBody>
      </p:sp>
      <p:sp>
        <p:nvSpPr>
          <p:cNvPr id="21" name="Ellipse 20">
            <a:extLst>
              <a:ext uri="{FF2B5EF4-FFF2-40B4-BE49-F238E27FC236}">
                <a16:creationId xmlns="" xmlns:a16="http://schemas.microsoft.com/office/drawing/2014/main" id="{8116EB64-276D-4141-94C1-BA392AD074AD}"/>
              </a:ext>
            </a:extLst>
          </p:cNvPr>
          <p:cNvSpPr/>
          <p:nvPr/>
        </p:nvSpPr>
        <p:spPr>
          <a:xfrm>
            <a:off x="3631371" y="4020838"/>
            <a:ext cx="554806" cy="165441"/>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973737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5DAE6D76-F170-4A70-919A-02307AD7C67B}"/>
              </a:ext>
            </a:extLst>
          </p:cNvPr>
          <p:cNvPicPr>
            <a:picLocks noChangeAspect="1"/>
          </p:cNvPicPr>
          <p:nvPr/>
        </p:nvPicPr>
        <p:blipFill>
          <a:blip r:embed="rId2"/>
          <a:stretch>
            <a:fillRect/>
          </a:stretch>
        </p:blipFill>
        <p:spPr>
          <a:xfrm>
            <a:off x="2065796" y="1228349"/>
            <a:ext cx="6590863"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Design Point Calculation</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15</a:t>
            </a:fld>
            <a:endParaRPr lang="de-DE"/>
          </a:p>
        </p:txBody>
      </p:sp>
      <p:sp>
        <p:nvSpPr>
          <p:cNvPr id="10" name="Abgerundetes Rechteck 11">
            <a:extLst>
              <a:ext uri="{FF2B5EF4-FFF2-40B4-BE49-F238E27FC236}">
                <a16:creationId xmlns="" xmlns:a16="http://schemas.microsoft.com/office/drawing/2014/main" id="{B2333EEF-C8BC-46EE-BC6F-8FA8B39A7074}"/>
              </a:ext>
            </a:extLst>
          </p:cNvPr>
          <p:cNvSpPr/>
          <p:nvPr/>
        </p:nvSpPr>
        <p:spPr>
          <a:xfrm>
            <a:off x="13431" y="1390175"/>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We click on </a:t>
            </a:r>
            <a:r>
              <a:rPr lang="en-GB" sz="1100" b="1" dirty="0">
                <a:latin typeface="Arial" pitchFamily="34" charset="0"/>
                <a:cs typeface="Arial" pitchFamily="34" charset="0"/>
              </a:rPr>
              <a:t>Design Point</a:t>
            </a:r>
            <a:r>
              <a:rPr lang="en-GB" sz="1100" dirty="0">
                <a:latin typeface="Arial" pitchFamily="34" charset="0"/>
                <a:cs typeface="Arial" pitchFamily="34" charset="0"/>
              </a:rPr>
              <a:t> to start a first design calculation with the default input parameters.</a:t>
            </a:r>
            <a:endParaRPr lang="en-US" sz="1100" dirty="0">
              <a:latin typeface="Arial" pitchFamily="34" charset="0"/>
              <a:cs typeface="Arial" pitchFamily="34" charset="0"/>
            </a:endParaRPr>
          </a:p>
        </p:txBody>
      </p:sp>
      <p:sp>
        <p:nvSpPr>
          <p:cNvPr id="11" name="Freeform 9">
            <a:extLst>
              <a:ext uri="{FF2B5EF4-FFF2-40B4-BE49-F238E27FC236}">
                <a16:creationId xmlns="" xmlns:a16="http://schemas.microsoft.com/office/drawing/2014/main" id="{19B93044-E8DA-4E3E-BC84-7D5A23F1E2CB}"/>
              </a:ext>
            </a:extLst>
          </p:cNvPr>
          <p:cNvSpPr>
            <a:spLocks/>
          </p:cNvSpPr>
          <p:nvPr/>
        </p:nvSpPr>
        <p:spPr bwMode="auto">
          <a:xfrm rot="20239365">
            <a:off x="4770221" y="288286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4583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3.33333E-6 1.85185E-6 L -0.19688 -0.15509 " pathEditMode="relative" rAng="0" ptsTypes="AA">
                                      <p:cBhvr>
                                        <p:cTn id="9" dur="2000" fill="hold"/>
                                        <p:tgtEl>
                                          <p:spTgt spid="11"/>
                                        </p:tgtEl>
                                        <p:attrNameLst>
                                          <p:attrName>ppt_x</p:attrName>
                                          <p:attrName>ppt_y</p:attrName>
                                        </p:attrNameLst>
                                      </p:cBhvr>
                                      <p:rCtr x="-9844" y="-7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52CCBE8B-082A-4365-A411-514615D5A189}"/>
              </a:ext>
            </a:extLst>
          </p:cNvPr>
          <p:cNvPicPr>
            <a:picLocks noChangeAspect="1"/>
          </p:cNvPicPr>
          <p:nvPr/>
        </p:nvPicPr>
        <p:blipFill>
          <a:blip r:embed="rId2"/>
          <a:stretch>
            <a:fillRect/>
          </a:stretch>
        </p:blipFill>
        <p:spPr>
          <a:xfrm>
            <a:off x="2075878" y="1226862"/>
            <a:ext cx="6574164" cy="495671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Gas Turbine Summary</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16</a:t>
            </a:fld>
            <a:endParaRPr lang="de-DE"/>
          </a:p>
        </p:txBody>
      </p:sp>
      <p:sp>
        <p:nvSpPr>
          <p:cNvPr id="11" name="Ellipse 15">
            <a:extLst>
              <a:ext uri="{FF2B5EF4-FFF2-40B4-BE49-F238E27FC236}">
                <a16:creationId xmlns="" xmlns:a16="http://schemas.microsoft.com/office/drawing/2014/main" id="{ACAFB843-D63C-4611-B482-5548C7E66416}"/>
              </a:ext>
            </a:extLst>
          </p:cNvPr>
          <p:cNvSpPr/>
          <p:nvPr/>
        </p:nvSpPr>
        <p:spPr>
          <a:xfrm>
            <a:off x="3322069" y="4948723"/>
            <a:ext cx="3882267" cy="57849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AutoShape 9">
            <a:extLst>
              <a:ext uri="{FF2B5EF4-FFF2-40B4-BE49-F238E27FC236}">
                <a16:creationId xmlns="" xmlns:a16="http://schemas.microsoft.com/office/drawing/2014/main" id="{4A1172F1-8E19-4D81-B8C2-C979A5ED0F89}"/>
              </a:ext>
            </a:extLst>
          </p:cNvPr>
          <p:cNvSpPr>
            <a:spLocks noChangeArrowheads="1"/>
          </p:cNvSpPr>
          <p:nvPr/>
        </p:nvSpPr>
        <p:spPr bwMode="auto">
          <a:xfrm>
            <a:off x="676641" y="4583135"/>
            <a:ext cx="2506057" cy="1600438"/>
          </a:xfrm>
          <a:prstGeom prst="wedgeRoundRectCallout">
            <a:avLst>
              <a:gd name="adj1" fmla="val 56122"/>
              <a:gd name="adj2" fmla="val -1322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In addition to the usual gas turbine summary the electric power offtake is shown. This is an input value of the gas turbine calculation and does not affect the electric propulsion system design. We will therefore ignore this result in this tutorial.</a:t>
            </a:r>
            <a:endParaRPr lang="en-GB" sz="1100" dirty="0">
              <a:solidFill>
                <a:srgbClr val="FF0000"/>
              </a:solidFill>
              <a:latin typeface="Arial" pitchFamily="34" charset="0"/>
              <a:cs typeface="Arial" pitchFamily="34" charset="0"/>
            </a:endParaRPr>
          </a:p>
        </p:txBody>
      </p:sp>
      <p:sp>
        <p:nvSpPr>
          <p:cNvPr id="13" name="Abgerundetes Rechteck 8">
            <a:extLst>
              <a:ext uri="{FF2B5EF4-FFF2-40B4-BE49-F238E27FC236}">
                <a16:creationId xmlns="" xmlns:a16="http://schemas.microsoft.com/office/drawing/2014/main" id="{8A466B89-9A19-4329-B609-428038B272EA}"/>
              </a:ext>
            </a:extLst>
          </p:cNvPr>
          <p:cNvSpPr/>
          <p:nvPr/>
        </p:nvSpPr>
        <p:spPr>
          <a:xfrm>
            <a:off x="0" y="1321511"/>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Propulsion System </a:t>
            </a:r>
            <a:r>
              <a:rPr lang="en-US" sz="1100" dirty="0">
                <a:latin typeface="Arial" pitchFamily="34" charset="0"/>
                <a:cs typeface="Arial" pitchFamily="34" charset="0"/>
              </a:rPr>
              <a:t>tab. </a:t>
            </a:r>
          </a:p>
        </p:txBody>
      </p:sp>
      <p:sp>
        <p:nvSpPr>
          <p:cNvPr id="14" name="Freeform 9">
            <a:extLst>
              <a:ext uri="{FF2B5EF4-FFF2-40B4-BE49-F238E27FC236}">
                <a16:creationId xmlns="" xmlns:a16="http://schemas.microsoft.com/office/drawing/2014/main" id="{B9AB7259-DFE7-40CB-9BBB-D61211A04B7B}"/>
              </a:ext>
            </a:extLst>
          </p:cNvPr>
          <p:cNvSpPr>
            <a:spLocks/>
          </p:cNvSpPr>
          <p:nvPr/>
        </p:nvSpPr>
        <p:spPr bwMode="auto">
          <a:xfrm rot="20239365">
            <a:off x="4617243" y="2770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415435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par>
                          <p:cTn id="9" fill="hold">
                            <p:stCondLst>
                              <p:cond delay="0"/>
                            </p:stCondLst>
                            <p:childTnLst>
                              <p:par>
                                <p:cTn id="10" presetID="0" presetClass="path" presetSubtype="0" accel="50000" decel="50000" fill="hold" grpId="0" nodeType="afterEffect">
                                  <p:stCondLst>
                                    <p:cond delay="0"/>
                                  </p:stCondLst>
                                  <p:childTnLst>
                                    <p:animMotion origin="layout" path="M 3.61111E-6 -2.96296E-6 L 0.09705 -0.15694 " pathEditMode="relative" rAng="0" ptsTypes="AA">
                                      <p:cBhvr>
                                        <p:cTn id="11" dur="2000" fill="hold"/>
                                        <p:tgtEl>
                                          <p:spTgt spid="14"/>
                                        </p:tgtEl>
                                        <p:attrNameLst>
                                          <p:attrName>ppt_x</p:attrName>
                                          <p:attrName>ppt_y</p:attrName>
                                        </p:attrNameLst>
                                      </p:cBhvr>
                                      <p:rCtr x="4844" y="-78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4"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5876" y="1226862"/>
            <a:ext cx="6590861" cy="49693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Propulsion System: Summary</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17</a:t>
            </a:fld>
            <a:endParaRPr lang="de-DE"/>
          </a:p>
        </p:txBody>
      </p:sp>
      <p:sp>
        <p:nvSpPr>
          <p:cNvPr id="9" name="Ellipse 10">
            <a:extLst>
              <a:ext uri="{FF2B5EF4-FFF2-40B4-BE49-F238E27FC236}">
                <a16:creationId xmlns="" xmlns:a16="http://schemas.microsoft.com/office/drawing/2014/main" id="{503367E5-068E-4FB4-9AD5-31389ADC0A25}"/>
              </a:ext>
            </a:extLst>
          </p:cNvPr>
          <p:cNvSpPr/>
          <p:nvPr/>
        </p:nvSpPr>
        <p:spPr>
          <a:xfrm>
            <a:off x="3321698" y="4570576"/>
            <a:ext cx="4002833" cy="43960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Abgerundetes Rechteck 7">
            <a:extLst>
              <a:ext uri="{FF2B5EF4-FFF2-40B4-BE49-F238E27FC236}">
                <a16:creationId xmlns="" xmlns:a16="http://schemas.microsoft.com/office/drawing/2014/main" id="{14ED6BAE-DCC7-43A0-8E28-E2B332275E01}"/>
              </a:ext>
            </a:extLst>
          </p:cNvPr>
          <p:cNvSpPr/>
          <p:nvPr/>
        </p:nvSpPr>
        <p:spPr>
          <a:xfrm>
            <a:off x="13430" y="1504195"/>
            <a:ext cx="1929670" cy="178772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On the page </a:t>
            </a:r>
            <a:r>
              <a:rPr lang="en-US" sz="1100" b="1" dirty="0">
                <a:latin typeface="Arial" pitchFamily="34" charset="0"/>
                <a:cs typeface="Arial" pitchFamily="34" charset="0"/>
              </a:rPr>
              <a:t>Summary</a:t>
            </a:r>
            <a:r>
              <a:rPr lang="en-US" sz="1100" dirty="0">
                <a:latin typeface="Arial" pitchFamily="34" charset="0"/>
                <a:cs typeface="Arial" pitchFamily="34" charset="0"/>
              </a:rPr>
              <a:t> the most important results of the electric propulsion system design calculation can be found. The power, the losses, the efficiency and the mass of each component is listed.</a:t>
            </a:r>
          </a:p>
        </p:txBody>
      </p:sp>
      <p:sp>
        <p:nvSpPr>
          <p:cNvPr id="11" name="Abgerundetes Rechteck 10">
            <a:extLst>
              <a:ext uri="{FF2B5EF4-FFF2-40B4-BE49-F238E27FC236}">
                <a16:creationId xmlns="" xmlns:a16="http://schemas.microsoft.com/office/drawing/2014/main" id="{32EB9DC2-86CB-46F3-A538-0721AB9CCE95}"/>
              </a:ext>
            </a:extLst>
          </p:cNvPr>
          <p:cNvSpPr/>
          <p:nvPr/>
        </p:nvSpPr>
        <p:spPr>
          <a:xfrm>
            <a:off x="13430" y="3429000"/>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power requirement of the electric propulsion system design point is shown at the bottom.</a:t>
            </a:r>
          </a:p>
        </p:txBody>
      </p:sp>
      <p:sp>
        <p:nvSpPr>
          <p:cNvPr id="12" name="Freeform 9">
            <a:extLst>
              <a:ext uri="{FF2B5EF4-FFF2-40B4-BE49-F238E27FC236}">
                <a16:creationId xmlns="" xmlns:a16="http://schemas.microsoft.com/office/drawing/2014/main" id="{D368FA1C-1A0B-4587-9359-106976881C00}"/>
              </a:ext>
            </a:extLst>
          </p:cNvPr>
          <p:cNvSpPr>
            <a:spLocks/>
          </p:cNvSpPr>
          <p:nvPr/>
        </p:nvSpPr>
        <p:spPr bwMode="auto">
          <a:xfrm rot="20239365">
            <a:off x="2841710" y="30092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Ellipse 20">
            <a:extLst>
              <a:ext uri="{FF2B5EF4-FFF2-40B4-BE49-F238E27FC236}">
                <a16:creationId xmlns="" xmlns:a16="http://schemas.microsoft.com/office/drawing/2014/main" id="{2015E883-77B8-4329-AA35-6329B5DA08C0}"/>
              </a:ext>
            </a:extLst>
          </p:cNvPr>
          <p:cNvSpPr/>
          <p:nvPr/>
        </p:nvSpPr>
        <p:spPr>
          <a:xfrm>
            <a:off x="3505840" y="1831357"/>
            <a:ext cx="636106" cy="236264"/>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AutoShape 9">
            <a:extLst>
              <a:ext uri="{FF2B5EF4-FFF2-40B4-BE49-F238E27FC236}">
                <a16:creationId xmlns="" xmlns:a16="http://schemas.microsoft.com/office/drawing/2014/main" id="{4A1172F1-8E19-4D81-B8C2-C979A5ED0F89}"/>
              </a:ext>
            </a:extLst>
          </p:cNvPr>
          <p:cNvSpPr>
            <a:spLocks noChangeArrowheads="1"/>
          </p:cNvSpPr>
          <p:nvPr/>
        </p:nvSpPr>
        <p:spPr bwMode="auto">
          <a:xfrm>
            <a:off x="5925555" y="1893781"/>
            <a:ext cx="3129667" cy="664012"/>
          </a:xfrm>
          <a:prstGeom prst="wedgeRoundRectCallout">
            <a:avLst>
              <a:gd name="adj1" fmla="val -59696"/>
              <a:gd name="adj2" fmla="val 1212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thrust that is achieved at the design point by the propeller of the electric propulsion system is about 5kN.</a:t>
            </a:r>
          </a:p>
        </p:txBody>
      </p:sp>
    </p:spTree>
    <p:extLst>
      <p:ext uri="{BB962C8B-B14F-4D97-AF65-F5344CB8AC3E}">
        <p14:creationId xmlns:p14="http://schemas.microsoft.com/office/powerpoint/2010/main" val="335617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0"/>
                            </p:stCondLst>
                            <p:childTnLst>
                              <p:par>
                                <p:cTn id="18" presetID="0" presetClass="path" presetSubtype="0" accel="50000" decel="50000" fill="hold" grpId="0" nodeType="afterEffect">
                                  <p:stCondLst>
                                    <p:cond delay="0"/>
                                  </p:stCondLst>
                                  <p:childTnLst>
                                    <p:animMotion origin="layout" path="M 8.33333E-7 -1.49202E-6 L 0.15746 -0.15753 " pathEditMode="relative" rAng="0" ptsTypes="AA">
                                      <p:cBhvr>
                                        <p:cTn id="19" dur="2000" fill="hold"/>
                                        <p:tgtEl>
                                          <p:spTgt spid="12"/>
                                        </p:tgtEl>
                                        <p:attrNameLst>
                                          <p:attrName>ppt_x</p:attrName>
                                          <p:attrName>ppt_y</p:attrName>
                                        </p:attrNameLst>
                                      </p:cBhvr>
                                      <p:rCtr x="7865" y="-788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2" grpId="1"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C9EA452F-D155-4A6C-9FD9-6A2D80F6F0E9}"/>
              </a:ext>
            </a:extLst>
          </p:cNvPr>
          <p:cNvPicPr>
            <a:picLocks noChangeAspect="1"/>
          </p:cNvPicPr>
          <p:nvPr/>
        </p:nvPicPr>
        <p:blipFill>
          <a:blip r:embed="rId2"/>
          <a:stretch>
            <a:fillRect/>
          </a:stretch>
        </p:blipFill>
        <p:spPr>
          <a:xfrm>
            <a:off x="2075878" y="1226862"/>
            <a:ext cx="6590862" cy="4969300"/>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Propulsion System: Schematic</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18</a:t>
            </a:fld>
            <a:endParaRPr lang="de-DE"/>
          </a:p>
        </p:txBody>
      </p:sp>
      <p:sp>
        <p:nvSpPr>
          <p:cNvPr id="9" name="Abgerundetes Rechteck 6">
            <a:extLst>
              <a:ext uri="{FF2B5EF4-FFF2-40B4-BE49-F238E27FC236}">
                <a16:creationId xmlns="" xmlns:a16="http://schemas.microsoft.com/office/drawing/2014/main" id="{481F5302-C99E-4141-9DEC-2FFC13401D0E}"/>
              </a:ext>
            </a:extLst>
          </p:cNvPr>
          <p:cNvSpPr/>
          <p:nvPr/>
        </p:nvSpPr>
        <p:spPr>
          <a:xfrm>
            <a:off x="13430" y="1600801"/>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a:t>
            </a:r>
            <a:r>
              <a:rPr lang="en-GB" sz="1100" b="1" dirty="0">
                <a:latin typeface="Arial" pitchFamily="34" charset="0"/>
                <a:cs typeface="Arial" pitchFamily="34" charset="0"/>
              </a:rPr>
              <a:t>Schematic</a:t>
            </a:r>
            <a:r>
              <a:rPr lang="en-GB" sz="1100" dirty="0">
                <a:latin typeface="Arial" pitchFamily="34" charset="0"/>
                <a:cs typeface="Arial" pitchFamily="34" charset="0"/>
              </a:rPr>
              <a:t> page shows a schematic representation of the electric propulsion system.</a:t>
            </a:r>
            <a:endParaRPr lang="en-US" sz="1100" dirty="0">
              <a:latin typeface="Arial" pitchFamily="34" charset="0"/>
              <a:cs typeface="Arial" pitchFamily="34" charset="0"/>
            </a:endParaRPr>
          </a:p>
        </p:txBody>
      </p:sp>
      <p:sp>
        <p:nvSpPr>
          <p:cNvPr id="10" name="Freeform 9">
            <a:extLst>
              <a:ext uri="{FF2B5EF4-FFF2-40B4-BE49-F238E27FC236}">
                <a16:creationId xmlns="" xmlns:a16="http://schemas.microsoft.com/office/drawing/2014/main" id="{ABB5AC90-C8D6-412D-8D58-04E6E5030D6D}"/>
              </a:ext>
            </a:extLst>
          </p:cNvPr>
          <p:cNvSpPr>
            <a:spLocks/>
          </p:cNvSpPr>
          <p:nvPr/>
        </p:nvSpPr>
        <p:spPr bwMode="auto">
          <a:xfrm rot="20239365">
            <a:off x="3965663" y="234652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AutoShape 9">
            <a:extLst>
              <a:ext uri="{FF2B5EF4-FFF2-40B4-BE49-F238E27FC236}">
                <a16:creationId xmlns="" xmlns:a16="http://schemas.microsoft.com/office/drawing/2014/main" id="{237FCF2C-77AB-429D-9094-C6B9016DFD69}"/>
              </a:ext>
            </a:extLst>
          </p:cNvPr>
          <p:cNvSpPr>
            <a:spLocks noChangeArrowheads="1"/>
          </p:cNvSpPr>
          <p:nvPr/>
        </p:nvSpPr>
        <p:spPr bwMode="auto">
          <a:xfrm>
            <a:off x="13431" y="2514081"/>
            <a:ext cx="1929670" cy="851297"/>
          </a:xfrm>
          <a:prstGeom prst="wedgeRoundRectCallout">
            <a:avLst>
              <a:gd name="adj1" fmla="val -2023"/>
              <a:gd name="adj2" fmla="val 1316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most important results of the electric propulsion system are presented here.</a:t>
            </a:r>
          </a:p>
        </p:txBody>
      </p:sp>
      <p:sp>
        <p:nvSpPr>
          <p:cNvPr id="12" name="Abgerundetes Rechteck 10">
            <a:extLst>
              <a:ext uri="{FF2B5EF4-FFF2-40B4-BE49-F238E27FC236}">
                <a16:creationId xmlns="" xmlns:a16="http://schemas.microsoft.com/office/drawing/2014/main" id="{8C7897C6-3454-423D-8D86-91D36262664B}"/>
              </a:ext>
            </a:extLst>
          </p:cNvPr>
          <p:cNvSpPr/>
          <p:nvPr/>
        </p:nvSpPr>
        <p:spPr>
          <a:xfrm>
            <a:off x="7098298" y="1275874"/>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We click on </a:t>
            </a:r>
            <a:r>
              <a:rPr lang="en-US" sz="1100" b="1" dirty="0">
                <a:latin typeface="Arial" pitchFamily="34" charset="0"/>
                <a:cs typeface="Arial" pitchFamily="34" charset="0"/>
              </a:rPr>
              <a:t>Overall Schematic</a:t>
            </a:r>
            <a:r>
              <a:rPr lang="en-US" sz="1100" dirty="0">
                <a:latin typeface="Arial" pitchFamily="34" charset="0"/>
                <a:cs typeface="Arial" pitchFamily="34" charset="0"/>
              </a:rPr>
              <a:t>.</a:t>
            </a:r>
          </a:p>
        </p:txBody>
      </p:sp>
    </p:spTree>
    <p:extLst>
      <p:ext uri="{BB962C8B-B14F-4D97-AF65-F5344CB8AC3E}">
        <p14:creationId xmlns:p14="http://schemas.microsoft.com/office/powerpoint/2010/main" val="237366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4.16667E-6 2.59259E-6 L 0.30277 -0.08935 " pathEditMode="relative" rAng="0" ptsTypes="AA">
                                      <p:cBhvr>
                                        <p:cTn id="17" dur="2000" fill="hold"/>
                                        <p:tgtEl>
                                          <p:spTgt spid="10"/>
                                        </p:tgtEl>
                                        <p:attrNameLst>
                                          <p:attrName>ppt_x</p:attrName>
                                          <p:attrName>ppt_y</p:attrName>
                                        </p:attrNameLst>
                                      </p:cBhvr>
                                      <p:rCtr x="15139" y="-44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Overall Schematic</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19</a:t>
            </a:fld>
            <a:endParaRPr lang="de-DE"/>
          </a:p>
        </p:txBody>
      </p:sp>
      <p:pic>
        <p:nvPicPr>
          <p:cNvPr id="9" name="Picture 8">
            <a:extLst>
              <a:ext uri="{FF2B5EF4-FFF2-40B4-BE49-F238E27FC236}">
                <a16:creationId xmlns="" xmlns:a16="http://schemas.microsoft.com/office/drawing/2014/main" id="{EB9A21D4-EF10-4DBB-BF4C-D0BC53513374}"/>
              </a:ext>
            </a:extLst>
          </p:cNvPr>
          <p:cNvPicPr>
            <a:picLocks noChangeAspect="1"/>
          </p:cNvPicPr>
          <p:nvPr/>
        </p:nvPicPr>
        <p:blipFill>
          <a:blip r:embed="rId2"/>
          <a:stretch>
            <a:fillRect/>
          </a:stretch>
        </p:blipFill>
        <p:spPr>
          <a:xfrm>
            <a:off x="2065361" y="1228352"/>
            <a:ext cx="6590864" cy="4969302"/>
          </a:xfrm>
          <a:prstGeom prst="rect">
            <a:avLst/>
          </a:prstGeom>
          <a:ln>
            <a:noFill/>
          </a:ln>
          <a:effectLst>
            <a:outerShdw blurRad="190500" algn="tl" rotWithShape="0">
              <a:srgbClr val="000000">
                <a:alpha val="70000"/>
              </a:srgbClr>
            </a:outerShdw>
          </a:effectLst>
        </p:spPr>
      </p:pic>
      <p:sp>
        <p:nvSpPr>
          <p:cNvPr id="10" name="Abgerundetes Rechteck 6">
            <a:extLst>
              <a:ext uri="{FF2B5EF4-FFF2-40B4-BE49-F238E27FC236}">
                <a16:creationId xmlns="" xmlns:a16="http://schemas.microsoft.com/office/drawing/2014/main" id="{330FBA14-FE95-4D4A-B02E-AEB5034313A2}"/>
              </a:ext>
            </a:extLst>
          </p:cNvPr>
          <p:cNvSpPr/>
          <p:nvPr/>
        </p:nvSpPr>
        <p:spPr>
          <a:xfrm>
            <a:off x="13430" y="1600801"/>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a:t>
            </a:r>
            <a:r>
              <a:rPr lang="en-GB" sz="1100" b="1" dirty="0">
                <a:latin typeface="Arial" pitchFamily="34" charset="0"/>
                <a:cs typeface="Arial" pitchFamily="34" charset="0"/>
              </a:rPr>
              <a:t>Overall</a:t>
            </a:r>
            <a:r>
              <a:rPr lang="en-GB" sz="1100" dirty="0">
                <a:latin typeface="Arial" pitchFamily="34" charset="0"/>
                <a:cs typeface="Arial" pitchFamily="34" charset="0"/>
              </a:rPr>
              <a:t> </a:t>
            </a:r>
            <a:r>
              <a:rPr lang="en-GB" sz="1100" b="1" dirty="0">
                <a:latin typeface="Arial" pitchFamily="34" charset="0"/>
                <a:cs typeface="Arial" pitchFamily="34" charset="0"/>
              </a:rPr>
              <a:t>Schematic</a:t>
            </a:r>
            <a:r>
              <a:rPr lang="en-GB" sz="1100" dirty="0">
                <a:latin typeface="Arial" pitchFamily="34" charset="0"/>
                <a:cs typeface="Arial" pitchFamily="34" charset="0"/>
              </a:rPr>
              <a:t> tab shows a schematic representation of the overall system.</a:t>
            </a:r>
            <a:endParaRPr lang="en-US" sz="1100" dirty="0">
              <a:latin typeface="Arial" pitchFamily="34" charset="0"/>
              <a:cs typeface="Arial" pitchFamily="34" charset="0"/>
            </a:endParaRPr>
          </a:p>
        </p:txBody>
      </p:sp>
      <p:sp>
        <p:nvSpPr>
          <p:cNvPr id="11" name="Freeform 9">
            <a:extLst>
              <a:ext uri="{FF2B5EF4-FFF2-40B4-BE49-F238E27FC236}">
                <a16:creationId xmlns="" xmlns:a16="http://schemas.microsoft.com/office/drawing/2014/main" id="{571B3622-FE00-443A-898B-C934283FDD87}"/>
              </a:ext>
            </a:extLst>
          </p:cNvPr>
          <p:cNvSpPr>
            <a:spLocks/>
          </p:cNvSpPr>
          <p:nvPr/>
        </p:nvSpPr>
        <p:spPr bwMode="auto">
          <a:xfrm rot="20239365">
            <a:off x="3965663" y="234652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Abgerundetes Rechteck 10">
            <a:extLst>
              <a:ext uri="{FF2B5EF4-FFF2-40B4-BE49-F238E27FC236}">
                <a16:creationId xmlns="" xmlns:a16="http://schemas.microsoft.com/office/drawing/2014/main" id="{8C9AAE3D-126B-49A8-B3CC-4CBD17F31F0E}"/>
              </a:ext>
            </a:extLst>
          </p:cNvPr>
          <p:cNvSpPr/>
          <p:nvPr/>
        </p:nvSpPr>
        <p:spPr>
          <a:xfrm>
            <a:off x="900698" y="5119741"/>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return to the input window.</a:t>
            </a:r>
          </a:p>
        </p:txBody>
      </p:sp>
      <p:sp>
        <p:nvSpPr>
          <p:cNvPr id="13" name="AutoShape 9">
            <a:extLst>
              <a:ext uri="{FF2B5EF4-FFF2-40B4-BE49-F238E27FC236}">
                <a16:creationId xmlns="" xmlns:a16="http://schemas.microsoft.com/office/drawing/2014/main" id="{4060B214-6F36-464E-AE2A-6EAC45588A75}"/>
              </a:ext>
            </a:extLst>
          </p:cNvPr>
          <p:cNvSpPr>
            <a:spLocks noChangeArrowheads="1"/>
          </p:cNvSpPr>
          <p:nvPr/>
        </p:nvSpPr>
        <p:spPr bwMode="auto">
          <a:xfrm>
            <a:off x="7595118" y="3429000"/>
            <a:ext cx="1468174" cy="1923217"/>
          </a:xfrm>
          <a:prstGeom prst="wedgeRoundRectCallout">
            <a:avLst>
              <a:gd name="adj1" fmla="val -97572"/>
              <a:gd name="adj2" fmla="val -3268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As described in the introduction, the two systems are not connected during design calculation. </a:t>
            </a:r>
          </a:p>
          <a:p>
            <a:pPr algn="ctr"/>
            <a:r>
              <a:rPr lang="en-US" sz="1100" dirty="0">
                <a:latin typeface="Arial" pitchFamily="34" charset="0"/>
                <a:cs typeface="Arial" pitchFamily="34" charset="0"/>
              </a:rPr>
              <a:t>The connection of the systems is explained in another tutorial.</a:t>
            </a:r>
          </a:p>
        </p:txBody>
      </p:sp>
    </p:spTree>
    <p:extLst>
      <p:ext uri="{BB962C8B-B14F-4D97-AF65-F5344CB8AC3E}">
        <p14:creationId xmlns:p14="http://schemas.microsoft.com/office/powerpoint/2010/main" val="336952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4.16667E-6 2.59259E-6 L -0.19427 -0.12408 " pathEditMode="relative" rAng="0" ptsTypes="AA">
                                      <p:cBhvr>
                                        <p:cTn id="17" dur="2000" fill="hold"/>
                                        <p:tgtEl>
                                          <p:spTgt spid="11"/>
                                        </p:tgtEl>
                                        <p:attrNameLst>
                                          <p:attrName>ppt_x</p:attrName>
                                          <p:attrName>ppt_y</p:attrName>
                                        </p:attrNameLst>
                                      </p:cBhvr>
                                      <p:rCtr x="-9722" y="-62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 xmlns:a16="http://schemas.microsoft.com/office/drawing/2014/main" id="{2CA02CE2-28BB-4579-A7C5-CF855270F5B4}"/>
              </a:ext>
            </a:extLst>
          </p:cNvPr>
          <p:cNvPicPr>
            <a:picLocks noChangeAspect="1"/>
          </p:cNvPicPr>
          <p:nvPr/>
        </p:nvPicPr>
        <p:blipFill rotWithShape="1">
          <a:blip r:embed="rId2"/>
          <a:srcRect t="1443"/>
          <a:stretch/>
        </p:blipFill>
        <p:spPr>
          <a:xfrm>
            <a:off x="2215994" y="979714"/>
            <a:ext cx="5260940" cy="5446595"/>
          </a:xfrm>
          <a:prstGeom prst="rect">
            <a:avLst/>
          </a:prstGeom>
        </p:spPr>
      </p:pic>
      <p:sp>
        <p:nvSpPr>
          <p:cNvPr id="11" name="Rechteck 10">
            <a:extLst>
              <a:ext uri="{FF2B5EF4-FFF2-40B4-BE49-F238E27FC236}">
                <a16:creationId xmlns="" xmlns:a16="http://schemas.microsoft.com/office/drawing/2014/main" id="{379D4830-2216-4F53-8CC0-630B5B394AA0}"/>
              </a:ext>
            </a:extLst>
          </p:cNvPr>
          <p:cNvSpPr/>
          <p:nvPr/>
        </p:nvSpPr>
        <p:spPr>
          <a:xfrm>
            <a:off x="4572000" y="3145300"/>
            <a:ext cx="1386496" cy="6929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 name="Titel 2">
            <a:extLst>
              <a:ext uri="{FF2B5EF4-FFF2-40B4-BE49-F238E27FC236}">
                <a16:creationId xmlns="" xmlns:a16="http://schemas.microsoft.com/office/drawing/2014/main" id="{00B0516C-8BAB-4318-96AD-E0A11B539EB0}"/>
              </a:ext>
            </a:extLst>
          </p:cNvPr>
          <p:cNvSpPr>
            <a:spLocks noGrp="1"/>
          </p:cNvSpPr>
          <p:nvPr>
            <p:ph type="title"/>
          </p:nvPr>
        </p:nvSpPr>
        <p:spPr/>
        <p:txBody>
          <a:bodyPr/>
          <a:lstStyle/>
          <a:p>
            <a:r>
              <a:rPr lang="en-US" dirty="0"/>
              <a:t>Electric Propulsion Systems in GasTurb</a:t>
            </a:r>
          </a:p>
        </p:txBody>
      </p:sp>
      <p:sp>
        <p:nvSpPr>
          <p:cNvPr id="4" name="Datumsplatzhalter 3">
            <a:extLst>
              <a:ext uri="{FF2B5EF4-FFF2-40B4-BE49-F238E27FC236}">
                <a16:creationId xmlns="" xmlns:a16="http://schemas.microsoft.com/office/drawing/2014/main" id="{A1EB95CE-F065-48BB-9A88-78DCB422F027}"/>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68E9FE0E-81DD-475E-945D-BC26B88EFE06}"/>
              </a:ext>
            </a:extLst>
          </p:cNvPr>
          <p:cNvSpPr>
            <a:spLocks noGrp="1"/>
          </p:cNvSpPr>
          <p:nvPr>
            <p:ph type="ftr" sz="quarter" idx="15"/>
          </p:nvPr>
        </p:nvSpPr>
        <p:spPr>
          <a:xfrm>
            <a:off x="0" y="6498000"/>
            <a:ext cx="4089754" cy="360000"/>
          </a:xfrm>
        </p:spPr>
        <p:txBody>
          <a:bodyPr/>
          <a:lstStyle/>
          <a:p>
            <a:r>
              <a:rPr lang="en-US" dirty="0"/>
              <a:t>Introduction to Electric Systems in GasTurb</a:t>
            </a:r>
            <a:endParaRPr lang="de-DE" b="1" dirty="0"/>
          </a:p>
        </p:txBody>
      </p:sp>
      <p:sp>
        <p:nvSpPr>
          <p:cNvPr id="6" name="Foliennummernplatzhalter 5">
            <a:extLst>
              <a:ext uri="{FF2B5EF4-FFF2-40B4-BE49-F238E27FC236}">
                <a16:creationId xmlns="" xmlns:a16="http://schemas.microsoft.com/office/drawing/2014/main" id="{513B6DAD-88EA-4E89-B7F3-4F8CC18AA2E7}"/>
              </a:ext>
            </a:extLst>
          </p:cNvPr>
          <p:cNvSpPr>
            <a:spLocks noGrp="1"/>
          </p:cNvSpPr>
          <p:nvPr>
            <p:ph type="sldNum" sz="quarter" idx="16"/>
          </p:nvPr>
        </p:nvSpPr>
        <p:spPr/>
        <p:txBody>
          <a:bodyPr/>
          <a:lstStyle/>
          <a:p>
            <a:pPr algn="l"/>
            <a:fld id="{FC702470-8AE9-4E48-9C5F-817F252A268D}" type="slidenum">
              <a:rPr lang="de-DE" smtClean="0"/>
              <a:pPr algn="l"/>
              <a:t>2</a:t>
            </a:fld>
            <a:endParaRPr lang="de-DE"/>
          </a:p>
        </p:txBody>
      </p:sp>
      <p:grpSp>
        <p:nvGrpSpPr>
          <p:cNvPr id="28" name="Group 27">
            <a:extLst>
              <a:ext uri="{FF2B5EF4-FFF2-40B4-BE49-F238E27FC236}">
                <a16:creationId xmlns="" xmlns:a16="http://schemas.microsoft.com/office/drawing/2014/main" id="{D02BB243-E506-4A7A-82B8-9F97CB1014C3}"/>
              </a:ext>
            </a:extLst>
          </p:cNvPr>
          <p:cNvGrpSpPr/>
          <p:nvPr/>
        </p:nvGrpSpPr>
        <p:grpSpPr>
          <a:xfrm>
            <a:off x="2263314" y="4200071"/>
            <a:ext cx="1240653" cy="2120306"/>
            <a:chOff x="2263314" y="4200071"/>
            <a:chExt cx="1240653" cy="2120306"/>
          </a:xfrm>
        </p:grpSpPr>
        <p:sp>
          <p:nvSpPr>
            <p:cNvPr id="10" name="Rechteck 9">
              <a:extLst>
                <a:ext uri="{FF2B5EF4-FFF2-40B4-BE49-F238E27FC236}">
                  <a16:creationId xmlns="" xmlns:a16="http://schemas.microsoft.com/office/drawing/2014/main" id="{92B7DB92-2674-41D4-81B3-492168AAA713}"/>
                </a:ext>
              </a:extLst>
            </p:cNvPr>
            <p:cNvSpPr/>
            <p:nvPr/>
          </p:nvSpPr>
          <p:spPr>
            <a:xfrm>
              <a:off x="2263314" y="4200071"/>
              <a:ext cx="1240653" cy="2120306"/>
            </a:xfrm>
            <a:prstGeom prst="rect">
              <a:avLst/>
            </a:prstGeom>
            <a:noFill/>
            <a:ln w="190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feld 11">
              <a:extLst>
                <a:ext uri="{FF2B5EF4-FFF2-40B4-BE49-F238E27FC236}">
                  <a16:creationId xmlns="" xmlns:a16="http://schemas.microsoft.com/office/drawing/2014/main" id="{CFEA8272-3AA1-4F19-BE18-DF4BE98F090D}"/>
                </a:ext>
              </a:extLst>
            </p:cNvPr>
            <p:cNvSpPr txBox="1"/>
            <p:nvPr/>
          </p:nvSpPr>
          <p:spPr>
            <a:xfrm>
              <a:off x="2263315" y="5874638"/>
              <a:ext cx="819150" cy="430887"/>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Electric Propeller</a:t>
              </a:r>
              <a:endParaRPr lang="en-US" sz="2000" dirty="0">
                <a:latin typeface="Arial" panose="020B0604020202020204" pitchFamily="34" charset="0"/>
                <a:cs typeface="Arial" panose="020B0604020202020204" pitchFamily="34" charset="0"/>
              </a:endParaRPr>
            </a:p>
          </p:txBody>
        </p:sp>
      </p:grpSp>
      <p:grpSp>
        <p:nvGrpSpPr>
          <p:cNvPr id="24" name="Group 23">
            <a:extLst>
              <a:ext uri="{FF2B5EF4-FFF2-40B4-BE49-F238E27FC236}">
                <a16:creationId xmlns="" xmlns:a16="http://schemas.microsoft.com/office/drawing/2014/main" id="{358C464D-BAF7-42B7-B5A9-00E079BC1C05}"/>
              </a:ext>
            </a:extLst>
          </p:cNvPr>
          <p:cNvGrpSpPr/>
          <p:nvPr/>
        </p:nvGrpSpPr>
        <p:grpSpPr>
          <a:xfrm>
            <a:off x="3691683" y="3172732"/>
            <a:ext cx="765034" cy="1464582"/>
            <a:chOff x="3691683" y="3172732"/>
            <a:chExt cx="765034" cy="1464582"/>
          </a:xfrm>
        </p:grpSpPr>
        <p:sp>
          <p:nvSpPr>
            <p:cNvPr id="7" name="Rechteck 6">
              <a:extLst>
                <a:ext uri="{FF2B5EF4-FFF2-40B4-BE49-F238E27FC236}">
                  <a16:creationId xmlns="" xmlns:a16="http://schemas.microsoft.com/office/drawing/2014/main" id="{691BBF7F-5B5D-40A2-890A-A61920022D74}"/>
                </a:ext>
              </a:extLst>
            </p:cNvPr>
            <p:cNvSpPr/>
            <p:nvPr/>
          </p:nvSpPr>
          <p:spPr>
            <a:xfrm>
              <a:off x="3691683" y="3172732"/>
              <a:ext cx="765034" cy="1464582"/>
            </a:xfrm>
            <a:prstGeom prst="rect">
              <a:avLst/>
            </a:prstGeom>
            <a:noFill/>
            <a:ln w="190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feld 12">
              <a:extLst>
                <a:ext uri="{FF2B5EF4-FFF2-40B4-BE49-F238E27FC236}">
                  <a16:creationId xmlns="" xmlns:a16="http://schemas.microsoft.com/office/drawing/2014/main" id="{09F970B6-6772-4241-93D7-F8265CDC2B2E}"/>
                </a:ext>
              </a:extLst>
            </p:cNvPr>
            <p:cNvSpPr txBox="1"/>
            <p:nvPr/>
          </p:nvSpPr>
          <p:spPr>
            <a:xfrm>
              <a:off x="3691683" y="4385691"/>
              <a:ext cx="758541" cy="246221"/>
            </a:xfrm>
            <a:prstGeom prst="rect">
              <a:avLst/>
            </a:prstGeom>
            <a:noFill/>
          </p:spPr>
          <p:txBody>
            <a:bodyPr wrap="square" rtlCol="0">
              <a:spAutoFit/>
            </a:bodyPr>
            <a:lstStyle/>
            <a:p>
              <a:pPr algn="ctr"/>
              <a:r>
                <a:rPr lang="de-DE" sz="1000" dirty="0">
                  <a:latin typeface="Arial" panose="020B0604020202020204" pitchFamily="34" charset="0"/>
                  <a:cs typeface="Arial" panose="020B0604020202020204" pitchFamily="34" charset="0"/>
                </a:rPr>
                <a:t>Generator</a:t>
              </a:r>
              <a:endParaRPr lang="en-GB" sz="1800" dirty="0">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 xmlns:a16="http://schemas.microsoft.com/office/drawing/2014/main" id="{EE730124-1F04-439A-BD02-BAFB1F10AC0D}"/>
              </a:ext>
            </a:extLst>
          </p:cNvPr>
          <p:cNvGrpSpPr/>
          <p:nvPr/>
        </p:nvGrpSpPr>
        <p:grpSpPr>
          <a:xfrm>
            <a:off x="3529840" y="4872730"/>
            <a:ext cx="966931" cy="996506"/>
            <a:chOff x="3529840" y="4872730"/>
            <a:chExt cx="966931" cy="904876"/>
          </a:xfrm>
        </p:grpSpPr>
        <p:sp>
          <p:nvSpPr>
            <p:cNvPr id="9" name="Rechteck 8">
              <a:extLst>
                <a:ext uri="{FF2B5EF4-FFF2-40B4-BE49-F238E27FC236}">
                  <a16:creationId xmlns="" xmlns:a16="http://schemas.microsoft.com/office/drawing/2014/main" id="{75DB90BA-E7AD-4767-9714-AFA244E763C2}"/>
                </a:ext>
              </a:extLst>
            </p:cNvPr>
            <p:cNvSpPr/>
            <p:nvPr/>
          </p:nvSpPr>
          <p:spPr>
            <a:xfrm>
              <a:off x="3571730" y="4872730"/>
              <a:ext cx="884987" cy="904876"/>
            </a:xfrm>
            <a:prstGeom prst="rect">
              <a:avLst/>
            </a:prstGeom>
            <a:noFill/>
            <a:ln w="190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feld 17">
              <a:extLst>
                <a:ext uri="{FF2B5EF4-FFF2-40B4-BE49-F238E27FC236}">
                  <a16:creationId xmlns="" xmlns:a16="http://schemas.microsoft.com/office/drawing/2014/main" id="{AAE3974F-3D69-4D31-A0C6-6B9C7870B7BD}"/>
                </a:ext>
              </a:extLst>
            </p:cNvPr>
            <p:cNvSpPr txBox="1"/>
            <p:nvPr/>
          </p:nvSpPr>
          <p:spPr>
            <a:xfrm>
              <a:off x="3529840" y="5531385"/>
              <a:ext cx="966931"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Electric Motor</a:t>
              </a:r>
              <a:endParaRPr lang="en-US" sz="1800" dirty="0">
                <a:latin typeface="Arial" panose="020B0604020202020204" pitchFamily="34" charset="0"/>
                <a:cs typeface="Arial" panose="020B0604020202020204" pitchFamily="34" charset="0"/>
              </a:endParaRPr>
            </a:p>
          </p:txBody>
        </p:sp>
      </p:grpSp>
      <p:sp>
        <p:nvSpPr>
          <p:cNvPr id="21" name="AutoShape 7">
            <a:extLst>
              <a:ext uri="{FF2B5EF4-FFF2-40B4-BE49-F238E27FC236}">
                <a16:creationId xmlns="" xmlns:a16="http://schemas.microsoft.com/office/drawing/2014/main" id="{E3D4BF34-E206-4FF5-B3C8-D1660DDF0B6A}"/>
              </a:ext>
            </a:extLst>
          </p:cNvPr>
          <p:cNvSpPr>
            <a:spLocks noChangeArrowheads="1"/>
          </p:cNvSpPr>
          <p:nvPr/>
        </p:nvSpPr>
        <p:spPr bwMode="auto">
          <a:xfrm>
            <a:off x="534838" y="3270853"/>
            <a:ext cx="2947346" cy="1038582"/>
          </a:xfrm>
          <a:prstGeom prst="wedgeRoundRectCallout">
            <a:avLst>
              <a:gd name="adj1" fmla="val 56965"/>
              <a:gd name="adj2" fmla="val 2353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electric propulsion system is supplied with power from a gas turbine spool connected to the generator of the electric system. Any gas turbine spool can be selected.</a:t>
            </a:r>
            <a:endParaRPr lang="en-US" sz="1200" dirty="0">
              <a:latin typeface="Arial" pitchFamily="34" charset="0"/>
              <a:cs typeface="Arial" pitchFamily="34" charset="0"/>
            </a:endParaRPr>
          </a:p>
        </p:txBody>
      </p:sp>
      <p:sp>
        <p:nvSpPr>
          <p:cNvPr id="26" name="Abgerundetes Rechteck 20">
            <a:extLst>
              <a:ext uri="{FF2B5EF4-FFF2-40B4-BE49-F238E27FC236}">
                <a16:creationId xmlns="" xmlns:a16="http://schemas.microsoft.com/office/drawing/2014/main" id="{D212A4BB-7171-4D9E-93BF-FE8C6E70B5F6}"/>
              </a:ext>
            </a:extLst>
          </p:cNvPr>
          <p:cNvSpPr/>
          <p:nvPr/>
        </p:nvSpPr>
        <p:spPr>
          <a:xfrm>
            <a:off x="99788" y="1166999"/>
            <a:ext cx="241409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Before we start: This is a typical series electric propulsion system, as simulated by GasTurb, connected to a 3-spool turboprop. </a:t>
            </a:r>
            <a:endParaRPr lang="en-US" sz="1100" dirty="0">
              <a:solidFill>
                <a:srgbClr val="FF0000"/>
              </a:solidFill>
              <a:latin typeface="Arial" pitchFamily="34" charset="0"/>
              <a:cs typeface="Arial" pitchFamily="34" charset="0"/>
            </a:endParaRPr>
          </a:p>
        </p:txBody>
      </p:sp>
      <p:grpSp>
        <p:nvGrpSpPr>
          <p:cNvPr id="25" name="Group 24">
            <a:extLst>
              <a:ext uri="{FF2B5EF4-FFF2-40B4-BE49-F238E27FC236}">
                <a16:creationId xmlns="" xmlns:a16="http://schemas.microsoft.com/office/drawing/2014/main" id="{2591D107-2403-4452-9DAB-80791560462B}"/>
              </a:ext>
            </a:extLst>
          </p:cNvPr>
          <p:cNvGrpSpPr/>
          <p:nvPr/>
        </p:nvGrpSpPr>
        <p:grpSpPr>
          <a:xfrm>
            <a:off x="4522644" y="3838290"/>
            <a:ext cx="2595229" cy="2036347"/>
            <a:chOff x="4522644" y="3838291"/>
            <a:chExt cx="2595229" cy="1916700"/>
          </a:xfrm>
        </p:grpSpPr>
        <p:sp>
          <p:nvSpPr>
            <p:cNvPr id="8" name="Rechteck 7">
              <a:extLst>
                <a:ext uri="{FF2B5EF4-FFF2-40B4-BE49-F238E27FC236}">
                  <a16:creationId xmlns="" xmlns:a16="http://schemas.microsoft.com/office/drawing/2014/main" id="{1D2DE69F-BA81-49EA-8FCB-DBE7D4CBD546}"/>
                </a:ext>
              </a:extLst>
            </p:cNvPr>
            <p:cNvSpPr/>
            <p:nvPr/>
          </p:nvSpPr>
          <p:spPr>
            <a:xfrm>
              <a:off x="4522644" y="3838291"/>
              <a:ext cx="2569356" cy="1916700"/>
            </a:xfrm>
            <a:prstGeom prst="rect">
              <a:avLst/>
            </a:prstGeom>
            <a:noFill/>
            <a:ln w="190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feld 15">
              <a:extLst>
                <a:ext uri="{FF2B5EF4-FFF2-40B4-BE49-F238E27FC236}">
                  <a16:creationId xmlns="" xmlns:a16="http://schemas.microsoft.com/office/drawing/2014/main" id="{F34A78E5-8A4F-46D8-AAFD-D16BC71CFA54}"/>
                </a:ext>
              </a:extLst>
            </p:cNvPr>
            <p:cNvSpPr txBox="1"/>
            <p:nvPr/>
          </p:nvSpPr>
          <p:spPr>
            <a:xfrm>
              <a:off x="5440811" y="5506419"/>
              <a:ext cx="1677062" cy="231754"/>
            </a:xfrm>
            <a:prstGeom prst="rect">
              <a:avLst/>
            </a:prstGeom>
            <a:noFill/>
          </p:spPr>
          <p:txBody>
            <a:bodyPr wrap="none" rtlCol="0">
              <a:spAutoFit/>
            </a:bodyPr>
            <a:lstStyle/>
            <a:p>
              <a:pPr algn="ctr"/>
              <a:r>
                <a:rPr lang="de-DE" sz="1000" dirty="0">
                  <a:latin typeface="Arial" panose="020B0604020202020204" pitchFamily="34" charset="0"/>
                  <a:cs typeface="Arial" panose="020B0604020202020204" pitchFamily="34" charset="0"/>
                </a:rPr>
                <a:t>Electric Power Distribution</a:t>
              </a:r>
              <a:endParaRPr lang="en-GB" sz="1800" dirty="0">
                <a:latin typeface="Arial" panose="020B0604020202020204" pitchFamily="34" charset="0"/>
                <a:cs typeface="Arial" panose="020B0604020202020204" pitchFamily="34" charset="0"/>
              </a:endParaRPr>
            </a:p>
          </p:txBody>
        </p:sp>
      </p:grpSp>
      <p:sp>
        <p:nvSpPr>
          <p:cNvPr id="23" name="AutoShape 7">
            <a:extLst>
              <a:ext uri="{FF2B5EF4-FFF2-40B4-BE49-F238E27FC236}">
                <a16:creationId xmlns="" xmlns:a16="http://schemas.microsoft.com/office/drawing/2014/main" id="{38C4BFE1-A191-48F6-9062-161259DA3741}"/>
              </a:ext>
            </a:extLst>
          </p:cNvPr>
          <p:cNvSpPr>
            <a:spLocks noChangeArrowheads="1"/>
          </p:cNvSpPr>
          <p:nvPr/>
        </p:nvSpPr>
        <p:spPr bwMode="auto">
          <a:xfrm>
            <a:off x="7015660" y="4695399"/>
            <a:ext cx="2128340" cy="664012"/>
          </a:xfrm>
          <a:prstGeom prst="wedgeRoundRectCallout">
            <a:avLst>
              <a:gd name="adj1" fmla="val -55713"/>
              <a:gd name="adj2" fmla="val -3192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electric power is converted by power electronic elements.</a:t>
            </a:r>
          </a:p>
        </p:txBody>
      </p:sp>
      <p:sp>
        <p:nvSpPr>
          <p:cNvPr id="22" name="AutoShape 7">
            <a:extLst>
              <a:ext uri="{FF2B5EF4-FFF2-40B4-BE49-F238E27FC236}">
                <a16:creationId xmlns="" xmlns:a16="http://schemas.microsoft.com/office/drawing/2014/main" id="{DF890533-B8C6-4D13-A48E-1E1A496874DF}"/>
              </a:ext>
            </a:extLst>
          </p:cNvPr>
          <p:cNvSpPr>
            <a:spLocks noChangeArrowheads="1"/>
          </p:cNvSpPr>
          <p:nvPr/>
        </p:nvSpPr>
        <p:spPr bwMode="auto">
          <a:xfrm>
            <a:off x="3448196" y="5990789"/>
            <a:ext cx="3183608" cy="476726"/>
          </a:xfrm>
          <a:prstGeom prst="wedgeRoundRectCallout">
            <a:avLst>
              <a:gd name="adj1" fmla="val -32216"/>
              <a:gd name="adj2" fmla="val -8299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Finally, the electric power is converted to mechanical power by the electric motor.</a:t>
            </a:r>
          </a:p>
        </p:txBody>
      </p:sp>
    </p:spTree>
    <p:extLst>
      <p:ext uri="{BB962C8B-B14F-4D97-AF65-F5344CB8AC3E}">
        <p14:creationId xmlns:p14="http://schemas.microsoft.com/office/powerpoint/2010/main" val="2029410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1323758E-0A89-4EFF-B599-65C5B3793BD6}"/>
              </a:ext>
            </a:extLst>
          </p:cNvPr>
          <p:cNvPicPr>
            <a:picLocks noChangeAspect="1"/>
          </p:cNvPicPr>
          <p:nvPr/>
        </p:nvPicPr>
        <p:blipFill>
          <a:blip r:embed="rId2"/>
          <a:stretch>
            <a:fillRect/>
          </a:stretch>
        </p:blipFill>
        <p:spPr>
          <a:xfrm>
            <a:off x="2069043" y="1228352"/>
            <a:ext cx="6590864" cy="4969302"/>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20</a:t>
            </a:fld>
            <a:endParaRPr lang="de-DE"/>
          </a:p>
        </p:txBody>
      </p:sp>
      <p:sp>
        <p:nvSpPr>
          <p:cNvPr id="15" name="AutoShape 7">
            <a:extLst>
              <a:ext uri="{FF2B5EF4-FFF2-40B4-BE49-F238E27FC236}">
                <a16:creationId xmlns="" xmlns:a16="http://schemas.microsoft.com/office/drawing/2014/main" id="{323352DD-7B3B-469E-BC6E-C79E206CD304}"/>
              </a:ext>
            </a:extLst>
          </p:cNvPr>
          <p:cNvSpPr>
            <a:spLocks noChangeArrowheads="1"/>
          </p:cNvSpPr>
          <p:nvPr/>
        </p:nvSpPr>
        <p:spPr bwMode="auto">
          <a:xfrm flipH="1">
            <a:off x="13430" y="1507667"/>
            <a:ext cx="1939194" cy="664012"/>
          </a:xfrm>
          <a:prstGeom prst="wedgeRoundRectCallout">
            <a:avLst>
              <a:gd name="adj1" fmla="val -54862"/>
              <a:gd name="adj2" fmla="val -897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Let us perform a </a:t>
            </a:r>
            <a:r>
              <a:rPr lang="en-US" sz="1100" b="1" dirty="0">
                <a:latin typeface="Arial" pitchFamily="34" charset="0"/>
                <a:cs typeface="Arial" pitchFamily="34" charset="0"/>
              </a:rPr>
              <a:t>Parametric Study </a:t>
            </a:r>
            <a:r>
              <a:rPr lang="en-US" sz="1100" dirty="0">
                <a:latin typeface="Arial" pitchFamily="34" charset="0"/>
                <a:cs typeface="Arial" pitchFamily="34" charset="0"/>
              </a:rPr>
              <a:t>for the electric propulsion system.</a:t>
            </a:r>
          </a:p>
        </p:txBody>
      </p:sp>
      <p:sp>
        <p:nvSpPr>
          <p:cNvPr id="16" name="AutoShape 14">
            <a:extLst>
              <a:ext uri="{FF2B5EF4-FFF2-40B4-BE49-F238E27FC236}">
                <a16:creationId xmlns="" xmlns:a16="http://schemas.microsoft.com/office/drawing/2014/main" id="{E844A708-82A8-4FE9-B4BE-0CB6EE1B54E3}"/>
              </a:ext>
            </a:extLst>
          </p:cNvPr>
          <p:cNvSpPr>
            <a:spLocks noChangeArrowheads="1"/>
          </p:cNvSpPr>
          <p:nvPr/>
        </p:nvSpPr>
        <p:spPr bwMode="auto">
          <a:xfrm flipH="1">
            <a:off x="2369720" y="2171679"/>
            <a:ext cx="219075" cy="152400"/>
          </a:xfrm>
          <a:prstGeom prst="leftArrow">
            <a:avLst>
              <a:gd name="adj1" fmla="val 50000"/>
              <a:gd name="adj2" fmla="val 35938"/>
            </a:avLst>
          </a:prstGeom>
          <a:solidFill>
            <a:srgbClr val="0070C0"/>
          </a:solidFill>
          <a:ln w="9525">
            <a:solidFill>
              <a:schemeClr val="tx1"/>
            </a:solidFill>
            <a:miter lim="800000"/>
            <a:headEnd/>
            <a:tailEnd/>
          </a:ln>
          <a:effectLst/>
        </p:spPr>
        <p:txBody>
          <a:bodyPr wrap="none" anchor="ctr"/>
          <a:lstStyle/>
          <a:p>
            <a:endParaRPr lang="en-US"/>
          </a:p>
        </p:txBody>
      </p:sp>
      <p:sp>
        <p:nvSpPr>
          <p:cNvPr id="17" name="Freeform 16">
            <a:extLst>
              <a:ext uri="{FF2B5EF4-FFF2-40B4-BE49-F238E27FC236}">
                <a16:creationId xmlns="" xmlns:a16="http://schemas.microsoft.com/office/drawing/2014/main" id="{C0A65F7E-3E13-445C-B44E-757C707315F4}"/>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25658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1.94444E-6 -1.11111E-6 L -0.10608 -0.24583 " pathEditMode="relative" rAng="0" ptsTypes="AA">
                                      <p:cBhvr>
                                        <p:cTn id="17" dur="2000" fill="hold"/>
                                        <p:tgtEl>
                                          <p:spTgt spid="17"/>
                                        </p:tgtEl>
                                        <p:attrNameLst>
                                          <p:attrName>ppt_x</p:attrName>
                                          <p:attrName>ppt_y</p:attrName>
                                        </p:attrNameLst>
                                      </p:cBhvr>
                                      <p:rCtr x="-5313" y="-1229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7"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EE1B6F0F-0321-48EB-9A1E-32A173A93465}"/>
              </a:ext>
            </a:extLst>
          </p:cNvPr>
          <p:cNvPicPr>
            <a:picLocks noChangeAspect="1"/>
          </p:cNvPicPr>
          <p:nvPr/>
        </p:nvPicPr>
        <p:blipFill>
          <a:blip r:embed="rId2"/>
          <a:stretch>
            <a:fillRect/>
          </a:stretch>
        </p:blipFill>
        <p:spPr>
          <a:xfrm>
            <a:off x="2095015" y="1227237"/>
            <a:ext cx="5652719" cy="4962521"/>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 xmlns:a16="http://schemas.microsoft.com/office/drawing/2014/main" id="{43A66F6E-BE59-4F6C-BED9-EFD0B8E11F2B}"/>
              </a:ext>
            </a:extLst>
          </p:cNvPr>
          <p:cNvPicPr>
            <a:picLocks noChangeAspect="1"/>
          </p:cNvPicPr>
          <p:nvPr/>
        </p:nvPicPr>
        <p:blipFill>
          <a:blip r:embed="rId3"/>
          <a:stretch>
            <a:fillRect/>
          </a:stretch>
        </p:blipFill>
        <p:spPr>
          <a:xfrm>
            <a:off x="2095015" y="1227236"/>
            <a:ext cx="5652719" cy="4962521"/>
          </a:xfrm>
          <a:prstGeom prst="rect">
            <a:avLst/>
          </a:prstGeom>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21</a:t>
            </a:fld>
            <a:endParaRPr lang="de-DE"/>
          </a:p>
        </p:txBody>
      </p:sp>
      <p:sp>
        <p:nvSpPr>
          <p:cNvPr id="24" name="Abgerundetes Rechteck 6">
            <a:extLst>
              <a:ext uri="{FF2B5EF4-FFF2-40B4-BE49-F238E27FC236}">
                <a16:creationId xmlns="" xmlns:a16="http://schemas.microsoft.com/office/drawing/2014/main" id="{2D4F87F4-A8EF-4FB6-8828-F68DF7D2B691}"/>
              </a:ext>
            </a:extLst>
          </p:cNvPr>
          <p:cNvSpPr/>
          <p:nvPr/>
        </p:nvSpPr>
        <p:spPr>
          <a:xfrm>
            <a:off x="0" y="2482185"/>
            <a:ext cx="1922710" cy="103858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All the input parameters for the electric propulsion system are listed and can be used for the parametric study.</a:t>
            </a:r>
          </a:p>
        </p:txBody>
      </p:sp>
      <p:sp>
        <p:nvSpPr>
          <p:cNvPr id="25" name="AutoShape 9">
            <a:extLst>
              <a:ext uri="{FF2B5EF4-FFF2-40B4-BE49-F238E27FC236}">
                <a16:creationId xmlns="" xmlns:a16="http://schemas.microsoft.com/office/drawing/2014/main" id="{E3C45E6C-5C65-4DD2-B27A-E223F3C70409}"/>
              </a:ext>
            </a:extLst>
          </p:cNvPr>
          <p:cNvSpPr>
            <a:spLocks noChangeArrowheads="1"/>
          </p:cNvSpPr>
          <p:nvPr/>
        </p:nvSpPr>
        <p:spPr bwMode="auto">
          <a:xfrm>
            <a:off x="1362705" y="3609770"/>
            <a:ext cx="2205859" cy="851297"/>
          </a:xfrm>
          <a:prstGeom prst="wedgeRoundRectCallout">
            <a:avLst>
              <a:gd name="adj1" fmla="val 45651"/>
              <a:gd name="adj2" fmla="val -80239"/>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We employ</a:t>
            </a:r>
          </a:p>
          <a:p>
            <a:pPr algn="ctr"/>
            <a:r>
              <a:rPr lang="en-US" sz="1100" dirty="0">
                <a:latin typeface="Arial" charset="0"/>
              </a:rPr>
              <a:t> </a:t>
            </a:r>
            <a:r>
              <a:rPr lang="en-US" sz="1100" i="1" dirty="0">
                <a:latin typeface="Arial" charset="0"/>
              </a:rPr>
              <a:t>Electric Motor Prescribed Torque </a:t>
            </a:r>
            <a:r>
              <a:rPr lang="en-US" sz="1100" dirty="0">
                <a:latin typeface="Arial" charset="0"/>
              </a:rPr>
              <a:t>as the only parameter for now.</a:t>
            </a:r>
          </a:p>
        </p:txBody>
      </p:sp>
      <p:sp>
        <p:nvSpPr>
          <p:cNvPr id="26" name="AutoShape 9">
            <a:extLst>
              <a:ext uri="{FF2B5EF4-FFF2-40B4-BE49-F238E27FC236}">
                <a16:creationId xmlns="" xmlns:a16="http://schemas.microsoft.com/office/drawing/2014/main" id="{D525E91D-C184-4E16-973D-EA8F96E7C2FF}"/>
              </a:ext>
            </a:extLst>
          </p:cNvPr>
          <p:cNvSpPr>
            <a:spLocks noChangeArrowheads="1"/>
          </p:cNvSpPr>
          <p:nvPr/>
        </p:nvSpPr>
        <p:spPr bwMode="auto">
          <a:xfrm>
            <a:off x="5491162" y="3760507"/>
            <a:ext cx="1771650" cy="476726"/>
          </a:xfrm>
          <a:prstGeom prst="wedgeRoundRectCallout">
            <a:avLst>
              <a:gd name="adj1" fmla="val 20076"/>
              <a:gd name="adj2" fmla="val -11918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Use these input values for the parametric study.</a:t>
            </a:r>
          </a:p>
        </p:txBody>
      </p:sp>
      <p:sp>
        <p:nvSpPr>
          <p:cNvPr id="27" name="Ellipse 26">
            <a:extLst>
              <a:ext uri="{FF2B5EF4-FFF2-40B4-BE49-F238E27FC236}">
                <a16:creationId xmlns="" xmlns:a16="http://schemas.microsoft.com/office/drawing/2014/main" id="{5735B65E-2E46-462C-868B-E7F542E1F2F7}"/>
              </a:ext>
            </a:extLst>
          </p:cNvPr>
          <p:cNvSpPr/>
          <p:nvPr/>
        </p:nvSpPr>
        <p:spPr>
          <a:xfrm>
            <a:off x="6253162" y="1915558"/>
            <a:ext cx="909638" cy="1442410"/>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AutoShape 9">
            <a:extLst>
              <a:ext uri="{FF2B5EF4-FFF2-40B4-BE49-F238E27FC236}">
                <a16:creationId xmlns="" xmlns:a16="http://schemas.microsoft.com/office/drawing/2014/main" id="{205BB2DB-15A7-424A-8116-9881F3510D33}"/>
              </a:ext>
            </a:extLst>
          </p:cNvPr>
          <p:cNvSpPr>
            <a:spLocks noChangeArrowheads="1"/>
          </p:cNvSpPr>
          <p:nvPr/>
        </p:nvSpPr>
        <p:spPr bwMode="auto">
          <a:xfrm>
            <a:off x="0" y="1599696"/>
            <a:ext cx="1922710" cy="476726"/>
          </a:xfrm>
          <a:prstGeom prst="wedgeRoundRectCallout">
            <a:avLst>
              <a:gd name="adj1" fmla="val 62139"/>
              <a:gd name="adj2" fmla="val -972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Click to start the parametric study.</a:t>
            </a:r>
          </a:p>
        </p:txBody>
      </p:sp>
      <p:sp>
        <p:nvSpPr>
          <p:cNvPr id="29" name="Freeform 16">
            <a:extLst>
              <a:ext uri="{FF2B5EF4-FFF2-40B4-BE49-F238E27FC236}">
                <a16:creationId xmlns="" xmlns:a16="http://schemas.microsoft.com/office/drawing/2014/main" id="{79026938-483B-4223-988C-3C0A555B4A8A}"/>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84852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par>
                          <p:cTn id="23" fill="hold">
                            <p:stCondLst>
                              <p:cond delay="0"/>
                            </p:stCondLst>
                            <p:childTnLst>
                              <p:par>
                                <p:cTn id="24" presetID="0" presetClass="path" presetSubtype="0" accel="50000" decel="50000" fill="hold" grpId="0" nodeType="afterEffect">
                                  <p:stCondLst>
                                    <p:cond delay="0"/>
                                  </p:stCondLst>
                                  <p:childTnLst>
                                    <p:animMotion origin="layout" path="M 1.94444E-6 -1.11111E-6 L -0.14184 -0.24143 " pathEditMode="relative" rAng="0" ptsTypes="AA">
                                      <p:cBhvr>
                                        <p:cTn id="25" dur="2000" fill="hold"/>
                                        <p:tgtEl>
                                          <p:spTgt spid="29"/>
                                        </p:tgtEl>
                                        <p:attrNameLst>
                                          <p:attrName>ppt_x</p:attrName>
                                          <p:attrName>ppt_y</p:attrName>
                                        </p:attrNameLst>
                                      </p:cBhvr>
                                      <p:rCtr x="-7101" y="-1208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2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617458A7-93A9-44BA-9396-2A4ECF4574DE}"/>
              </a:ext>
            </a:extLst>
          </p:cNvPr>
          <p:cNvPicPr>
            <a:picLocks noChangeAspect="1"/>
          </p:cNvPicPr>
          <p:nvPr/>
        </p:nvPicPr>
        <p:blipFill>
          <a:blip r:embed="rId2"/>
          <a:stretch>
            <a:fillRect/>
          </a:stretch>
        </p:blipFill>
        <p:spPr>
          <a:xfrm>
            <a:off x="2072593" y="1229580"/>
            <a:ext cx="6589235" cy="4968074"/>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22</a:t>
            </a:fld>
            <a:endParaRPr lang="de-DE"/>
          </a:p>
        </p:txBody>
      </p:sp>
      <p:sp>
        <p:nvSpPr>
          <p:cNvPr id="12" name="AutoShape 9">
            <a:extLst>
              <a:ext uri="{FF2B5EF4-FFF2-40B4-BE49-F238E27FC236}">
                <a16:creationId xmlns="" xmlns:a16="http://schemas.microsoft.com/office/drawing/2014/main" id="{D7994644-DED6-4F31-9C80-1444E3F1E2FF}"/>
              </a:ext>
            </a:extLst>
          </p:cNvPr>
          <p:cNvSpPr>
            <a:spLocks noChangeArrowheads="1"/>
          </p:cNvSpPr>
          <p:nvPr/>
        </p:nvSpPr>
        <p:spPr bwMode="auto">
          <a:xfrm>
            <a:off x="4208975" y="4548777"/>
            <a:ext cx="4183213" cy="476726"/>
          </a:xfrm>
          <a:prstGeom prst="wedgeRoundRectCallout">
            <a:avLst>
              <a:gd name="adj1" fmla="val 18353"/>
              <a:gd name="adj2" fmla="val -405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Employ the values as visible in the screenshot by dragging them to the corresponding box. Then click </a:t>
            </a:r>
            <a:r>
              <a:rPr lang="en-US" sz="1100" b="1" dirty="0">
                <a:latin typeface="Arial" charset="0"/>
              </a:rPr>
              <a:t>Draw y=f(x)</a:t>
            </a:r>
            <a:r>
              <a:rPr lang="en-US" sz="1100" dirty="0">
                <a:latin typeface="Arial" charset="0"/>
              </a:rPr>
              <a:t>.</a:t>
            </a:r>
          </a:p>
        </p:txBody>
      </p:sp>
      <p:sp>
        <p:nvSpPr>
          <p:cNvPr id="13" name="AutoShape 9">
            <a:extLst>
              <a:ext uri="{FF2B5EF4-FFF2-40B4-BE49-F238E27FC236}">
                <a16:creationId xmlns="" xmlns:a16="http://schemas.microsoft.com/office/drawing/2014/main" id="{25D5E207-6A4A-4F99-A734-633FFE572EB8}"/>
              </a:ext>
            </a:extLst>
          </p:cNvPr>
          <p:cNvSpPr>
            <a:spLocks noChangeArrowheads="1"/>
          </p:cNvSpPr>
          <p:nvPr/>
        </p:nvSpPr>
        <p:spPr bwMode="auto">
          <a:xfrm>
            <a:off x="13430" y="1904129"/>
            <a:ext cx="1929670" cy="2308503"/>
          </a:xfrm>
          <a:prstGeom prst="wedgeRoundRectCallout">
            <a:avLst>
              <a:gd name="adj1" fmla="val 60592"/>
              <a:gd name="adj2" fmla="val -2381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Only </a:t>
            </a:r>
            <a:r>
              <a:rPr lang="en-US" sz="1100" dirty="0" smtClean="0">
                <a:latin typeface="Arial" charset="0"/>
              </a:rPr>
              <a:t>values </a:t>
            </a:r>
            <a:r>
              <a:rPr lang="en-US" sz="1100" dirty="0">
                <a:latin typeface="Arial" charset="0"/>
              </a:rPr>
              <a:t>that changed during the parametric study are listed here. As we performed the study on an electric propulsion system design parameter, only electric propulsion system results can be plotted. (The gas turbine design is unchanged)</a:t>
            </a:r>
          </a:p>
        </p:txBody>
      </p:sp>
    </p:spTree>
    <p:extLst>
      <p:ext uri="{BB962C8B-B14F-4D97-AF65-F5344CB8AC3E}">
        <p14:creationId xmlns:p14="http://schemas.microsoft.com/office/powerpoint/2010/main" val="26944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F6407C96-5A7D-4F44-91F9-83DF032ED883}"/>
              </a:ext>
            </a:extLst>
          </p:cNvPr>
          <p:cNvPicPr>
            <a:picLocks noChangeAspect="1"/>
          </p:cNvPicPr>
          <p:nvPr/>
        </p:nvPicPr>
        <p:blipFill>
          <a:blip r:embed="rId2"/>
          <a:stretch>
            <a:fillRect/>
          </a:stretch>
        </p:blipFill>
        <p:spPr>
          <a:xfrm>
            <a:off x="2069041" y="1226599"/>
            <a:ext cx="6590863"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23</a:t>
            </a:fld>
            <a:endParaRPr lang="de-DE"/>
          </a:p>
        </p:txBody>
      </p:sp>
      <p:sp>
        <p:nvSpPr>
          <p:cNvPr id="11" name="AutoShape 9">
            <a:extLst>
              <a:ext uri="{FF2B5EF4-FFF2-40B4-BE49-F238E27FC236}">
                <a16:creationId xmlns="" xmlns:a16="http://schemas.microsoft.com/office/drawing/2014/main" id="{99EB41BE-F853-4BCE-8423-6AD2EBD6A523}"/>
              </a:ext>
            </a:extLst>
          </p:cNvPr>
          <p:cNvSpPr>
            <a:spLocks noChangeArrowheads="1"/>
          </p:cNvSpPr>
          <p:nvPr/>
        </p:nvSpPr>
        <p:spPr bwMode="auto">
          <a:xfrm>
            <a:off x="71358" y="5719174"/>
            <a:ext cx="1864122" cy="476726"/>
          </a:xfrm>
          <a:prstGeom prst="wedgeRoundRectCallout">
            <a:avLst>
              <a:gd name="adj1" fmla="val 18353"/>
              <a:gd name="adj2" fmla="val -405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Return to input window by clicking </a:t>
            </a:r>
            <a:r>
              <a:rPr lang="en-US" sz="1100" i="1" dirty="0" smtClean="0">
                <a:latin typeface="Arial" charset="0"/>
              </a:rPr>
              <a:t>Close</a:t>
            </a:r>
            <a:r>
              <a:rPr lang="en-US" sz="1100" dirty="0" smtClean="0">
                <a:latin typeface="Arial" charset="0"/>
              </a:rPr>
              <a:t>.</a:t>
            </a:r>
            <a:endParaRPr lang="en-US" sz="1100" dirty="0">
              <a:latin typeface="Arial" charset="0"/>
            </a:endParaRPr>
          </a:p>
        </p:txBody>
      </p:sp>
      <p:sp>
        <p:nvSpPr>
          <p:cNvPr id="14" name="AutoShape 9">
            <a:extLst>
              <a:ext uri="{FF2B5EF4-FFF2-40B4-BE49-F238E27FC236}">
                <a16:creationId xmlns="" xmlns:a16="http://schemas.microsoft.com/office/drawing/2014/main" id="{EFE206AE-0CBC-48A4-9044-983BDE1EF29C}"/>
              </a:ext>
            </a:extLst>
          </p:cNvPr>
          <p:cNvSpPr>
            <a:spLocks noChangeArrowheads="1"/>
          </p:cNvSpPr>
          <p:nvPr/>
        </p:nvSpPr>
        <p:spPr bwMode="auto">
          <a:xfrm>
            <a:off x="6229130" y="4197350"/>
            <a:ext cx="2812233" cy="1225868"/>
          </a:xfrm>
          <a:prstGeom prst="wedgeRoundRectCallout">
            <a:avLst>
              <a:gd name="adj1" fmla="val -37245"/>
              <a:gd name="adj2" fmla="val -6606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The study shows that the electric motor sizes the electric system as well as the propeller. </a:t>
            </a:r>
            <a:r>
              <a:rPr lang="en-GB" sz="1100" dirty="0">
                <a:latin typeface="Arial" charset="0"/>
              </a:rPr>
              <a:t>Higher torque at the electric motor results in a larger absolute power requirement of the generator and a higher net thrust of the propeller.</a:t>
            </a:r>
            <a:endParaRPr lang="en-US" sz="1100" dirty="0">
              <a:latin typeface="Arial" charset="0"/>
            </a:endParaRPr>
          </a:p>
        </p:txBody>
      </p:sp>
      <p:sp>
        <p:nvSpPr>
          <p:cNvPr id="15" name="AutoShape 9">
            <a:extLst>
              <a:ext uri="{FF2B5EF4-FFF2-40B4-BE49-F238E27FC236}">
                <a16:creationId xmlns="" xmlns:a16="http://schemas.microsoft.com/office/drawing/2014/main" id="{0F1B2FBD-F623-45A7-88C9-4FA52D1E4D42}"/>
              </a:ext>
            </a:extLst>
          </p:cNvPr>
          <p:cNvSpPr>
            <a:spLocks noChangeArrowheads="1"/>
          </p:cNvSpPr>
          <p:nvPr/>
        </p:nvSpPr>
        <p:spPr bwMode="auto">
          <a:xfrm>
            <a:off x="5162330" y="2077812"/>
            <a:ext cx="1929670" cy="851297"/>
          </a:xfrm>
          <a:prstGeom prst="wedgeRoundRectCallout">
            <a:avLst>
              <a:gd name="adj1" fmla="val 42046"/>
              <a:gd name="adj2" fmla="val 7382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charset="0"/>
              </a:rPr>
              <a:t>The mass of the electric system is increasing linear with the higher power of the electric system.</a:t>
            </a:r>
            <a:endParaRPr lang="en-US" sz="1100" dirty="0">
              <a:latin typeface="Arial" charset="0"/>
            </a:endParaRPr>
          </a:p>
        </p:txBody>
      </p:sp>
      <p:sp>
        <p:nvSpPr>
          <p:cNvPr id="10" name="Freeform 16">
            <a:extLst>
              <a:ext uri="{FF2B5EF4-FFF2-40B4-BE49-F238E27FC236}">
                <a16:creationId xmlns="" xmlns:a16="http://schemas.microsoft.com/office/drawing/2014/main" id="{FFC08EB7-C2C0-4A1B-A30B-D145CA4BEFFC}"/>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418045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1.94444E-6 -1.11111E-6 L -0.18629 -0.27847 " pathEditMode="relative" rAng="0" ptsTypes="AA">
                                      <p:cBhvr>
                                        <p:cTn id="17" dur="2000" fill="hold"/>
                                        <p:tgtEl>
                                          <p:spTgt spid="10"/>
                                        </p:tgtEl>
                                        <p:attrNameLst>
                                          <p:attrName>ppt_x</p:attrName>
                                          <p:attrName>ppt_y</p:attrName>
                                        </p:attrNameLst>
                                      </p:cBhvr>
                                      <p:rCtr x="-9323" y="-139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0" grpId="0" animBg="1"/>
      <p:bldP spid="10"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 xmlns:a16="http://schemas.microsoft.com/office/drawing/2014/main" id="{96C048D2-6881-4C1F-AF21-332503E2C066}"/>
              </a:ext>
            </a:extLst>
          </p:cNvPr>
          <p:cNvPicPr>
            <a:picLocks noChangeAspect="1"/>
          </p:cNvPicPr>
          <p:nvPr/>
        </p:nvPicPr>
        <p:blipFill>
          <a:blip r:embed="rId2"/>
          <a:stretch>
            <a:fillRect/>
          </a:stretch>
        </p:blipFill>
        <p:spPr>
          <a:xfrm>
            <a:off x="2069043" y="1228352"/>
            <a:ext cx="6590864" cy="4969302"/>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 xmlns:a16="http://schemas.microsoft.com/office/drawing/2014/main" id="{32600926-FA5A-4458-BCC9-59AAF5B1F9E0}"/>
              </a:ext>
            </a:extLst>
          </p:cNvPr>
          <p:cNvPicPr>
            <a:picLocks noChangeAspect="1"/>
          </p:cNvPicPr>
          <p:nvPr/>
        </p:nvPicPr>
        <p:blipFill>
          <a:blip r:embed="rId3"/>
          <a:stretch>
            <a:fillRect/>
          </a:stretch>
        </p:blipFill>
        <p:spPr>
          <a:xfrm>
            <a:off x="2075879" y="1228352"/>
            <a:ext cx="6590864" cy="4969302"/>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More… Mode</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24</a:t>
            </a:fld>
            <a:endParaRPr lang="de-DE"/>
          </a:p>
        </p:txBody>
      </p:sp>
      <p:sp>
        <p:nvSpPr>
          <p:cNvPr id="13" name="AutoShape 9">
            <a:extLst>
              <a:ext uri="{FF2B5EF4-FFF2-40B4-BE49-F238E27FC236}">
                <a16:creationId xmlns="" xmlns:a16="http://schemas.microsoft.com/office/drawing/2014/main" id="{05F92C6F-D0C9-4B6D-86A9-341E1362E504}"/>
              </a:ext>
            </a:extLst>
          </p:cNvPr>
          <p:cNvSpPr>
            <a:spLocks noChangeArrowheads="1"/>
          </p:cNvSpPr>
          <p:nvPr/>
        </p:nvSpPr>
        <p:spPr bwMode="auto">
          <a:xfrm>
            <a:off x="4725953" y="4709359"/>
            <a:ext cx="3609326" cy="1225868"/>
          </a:xfrm>
          <a:prstGeom prst="wedgeRoundRectCallout">
            <a:avLst>
              <a:gd name="adj1" fmla="val -57992"/>
              <a:gd name="adj2" fmla="val -5303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There are sophisticated design models for each electric system component. We will have a look at the input parameters of each component on the following pages. A detailed description of each component model can be found in the GasTurb Manual.</a:t>
            </a:r>
            <a:endParaRPr lang="en-GB" sz="1100" dirty="0">
              <a:solidFill>
                <a:srgbClr val="FF0000"/>
              </a:solidFill>
              <a:latin typeface="Arial" pitchFamily="34" charset="0"/>
              <a:cs typeface="Arial" pitchFamily="34" charset="0"/>
            </a:endParaRPr>
          </a:p>
        </p:txBody>
      </p:sp>
      <p:sp>
        <p:nvSpPr>
          <p:cNvPr id="12" name="AutoShape 9">
            <a:extLst>
              <a:ext uri="{FF2B5EF4-FFF2-40B4-BE49-F238E27FC236}">
                <a16:creationId xmlns="" xmlns:a16="http://schemas.microsoft.com/office/drawing/2014/main" id="{1798180C-F933-40EF-B4DC-D470B3A20A71}"/>
              </a:ext>
            </a:extLst>
          </p:cNvPr>
          <p:cNvSpPr>
            <a:spLocks noChangeArrowheads="1"/>
          </p:cNvSpPr>
          <p:nvPr/>
        </p:nvSpPr>
        <p:spPr bwMode="auto">
          <a:xfrm>
            <a:off x="0" y="1164012"/>
            <a:ext cx="2014526" cy="851297"/>
          </a:xfrm>
          <a:prstGeom prst="wedgeRoundRectCallout">
            <a:avLst>
              <a:gd name="adj1" fmla="val -38539"/>
              <a:gd name="adj2" fmla="val -1723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Let us now switch the calculation mode and use more sophisticated models for the electric system.</a:t>
            </a:r>
            <a:endParaRPr lang="en-GB" sz="1100" dirty="0">
              <a:solidFill>
                <a:srgbClr val="FF0000"/>
              </a:solidFill>
              <a:latin typeface="Arial" pitchFamily="34" charset="0"/>
              <a:cs typeface="Arial" pitchFamily="34" charset="0"/>
            </a:endParaRPr>
          </a:p>
        </p:txBody>
      </p:sp>
      <p:sp>
        <p:nvSpPr>
          <p:cNvPr id="15" name="AutoShape 9">
            <a:extLst>
              <a:ext uri="{FF2B5EF4-FFF2-40B4-BE49-F238E27FC236}">
                <a16:creationId xmlns="" xmlns:a16="http://schemas.microsoft.com/office/drawing/2014/main" id="{68C0EA0C-5366-4406-8F1E-F9A4D776495E}"/>
              </a:ext>
            </a:extLst>
          </p:cNvPr>
          <p:cNvSpPr>
            <a:spLocks noChangeArrowheads="1"/>
          </p:cNvSpPr>
          <p:nvPr/>
        </p:nvSpPr>
        <p:spPr bwMode="auto">
          <a:xfrm>
            <a:off x="923719" y="4328469"/>
            <a:ext cx="1689667" cy="476726"/>
          </a:xfrm>
          <a:prstGeom prst="wedgeRoundRectCallout">
            <a:avLst>
              <a:gd name="adj1" fmla="val 49811"/>
              <a:gd name="adj2" fmla="val -104826"/>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i="1" dirty="0">
                <a:latin typeface="Arial" pitchFamily="34" charset="0"/>
                <a:cs typeface="Arial" pitchFamily="34" charset="0"/>
              </a:rPr>
              <a:t>More… </a:t>
            </a:r>
            <a:r>
              <a:rPr lang="en-GB" sz="1100" dirty="0">
                <a:latin typeface="Arial" pitchFamily="34" charset="0"/>
                <a:cs typeface="Arial" pitchFamily="34" charset="0"/>
              </a:rPr>
              <a:t>Calculation Mode.</a:t>
            </a:r>
            <a:endParaRPr lang="en-GB" sz="1100" dirty="0">
              <a:solidFill>
                <a:srgbClr val="FF0000"/>
              </a:solidFill>
              <a:latin typeface="Arial" pitchFamily="34" charset="0"/>
              <a:cs typeface="Arial" pitchFamily="34" charset="0"/>
            </a:endParaRPr>
          </a:p>
        </p:txBody>
      </p:sp>
      <p:sp>
        <p:nvSpPr>
          <p:cNvPr id="14" name="AutoShape 9">
            <a:extLst>
              <a:ext uri="{FF2B5EF4-FFF2-40B4-BE49-F238E27FC236}">
                <a16:creationId xmlns="" xmlns:a16="http://schemas.microsoft.com/office/drawing/2014/main" id="{1798180C-F933-40EF-B4DC-D470B3A20A71}"/>
              </a:ext>
            </a:extLst>
          </p:cNvPr>
          <p:cNvSpPr>
            <a:spLocks noChangeArrowheads="1"/>
          </p:cNvSpPr>
          <p:nvPr/>
        </p:nvSpPr>
        <p:spPr bwMode="auto">
          <a:xfrm>
            <a:off x="-1" y="4896644"/>
            <a:ext cx="3435659" cy="851297"/>
          </a:xfrm>
          <a:prstGeom prst="wedgeRoundRectCallout">
            <a:avLst>
              <a:gd name="adj1" fmla="val -38539"/>
              <a:gd name="adj2" fmla="val -1723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When switching the calculation mode the changes made in the previous calculation mode</a:t>
            </a:r>
            <a:endParaRPr lang="en-GB" sz="1100" dirty="0">
              <a:solidFill>
                <a:srgbClr val="FF0000"/>
              </a:solidFill>
              <a:latin typeface="Arial" pitchFamily="34" charset="0"/>
              <a:cs typeface="Arial" pitchFamily="34" charset="0"/>
            </a:endParaRPr>
          </a:p>
          <a:p>
            <a:pPr algn="ctr"/>
            <a:r>
              <a:rPr lang="en-GB" sz="1100" dirty="0">
                <a:latin typeface="Arial" pitchFamily="34" charset="0"/>
                <a:cs typeface="Arial" pitchFamily="34" charset="0"/>
              </a:rPr>
              <a:t>are not transferred to the new calculation mode. The initial data from the demo file is used instead.</a:t>
            </a:r>
            <a:endParaRPr lang="en-GB" sz="11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50919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5E878737-20E8-41B5-AC21-D14678142B33}"/>
              </a:ext>
            </a:extLst>
          </p:cNvPr>
          <p:cNvPicPr>
            <a:picLocks noChangeAspect="1"/>
          </p:cNvPicPr>
          <p:nvPr/>
        </p:nvPicPr>
        <p:blipFill>
          <a:blip r:embed="rId2"/>
          <a:stretch>
            <a:fillRect/>
          </a:stretch>
        </p:blipFill>
        <p:spPr>
          <a:xfrm>
            <a:off x="2075128" y="1229165"/>
            <a:ext cx="6589784" cy="4968487"/>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Motor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25</a:t>
            </a:fld>
            <a:endParaRPr lang="de-DE"/>
          </a:p>
        </p:txBody>
      </p:sp>
      <p:sp>
        <p:nvSpPr>
          <p:cNvPr id="25" name="Rechteck 24">
            <a:extLst>
              <a:ext uri="{FF2B5EF4-FFF2-40B4-BE49-F238E27FC236}">
                <a16:creationId xmlns="" xmlns:a16="http://schemas.microsoft.com/office/drawing/2014/main" id="{D4613403-95B5-4CA5-800B-604E328E3B21}"/>
              </a:ext>
            </a:extLst>
          </p:cNvPr>
          <p:cNvSpPr/>
          <p:nvPr/>
        </p:nvSpPr>
        <p:spPr>
          <a:xfrm>
            <a:off x="5106761" y="1976133"/>
            <a:ext cx="3491807" cy="245675"/>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hteck 25">
            <a:extLst>
              <a:ext uri="{FF2B5EF4-FFF2-40B4-BE49-F238E27FC236}">
                <a16:creationId xmlns="" xmlns:a16="http://schemas.microsoft.com/office/drawing/2014/main" id="{808852A5-60AE-41E4-B4BE-F20CE73952AD}"/>
              </a:ext>
            </a:extLst>
          </p:cNvPr>
          <p:cNvSpPr/>
          <p:nvPr/>
        </p:nvSpPr>
        <p:spPr>
          <a:xfrm>
            <a:off x="5106761" y="2221808"/>
            <a:ext cx="3491807" cy="127209"/>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utoShape 9">
            <a:extLst>
              <a:ext uri="{FF2B5EF4-FFF2-40B4-BE49-F238E27FC236}">
                <a16:creationId xmlns="" xmlns:a16="http://schemas.microsoft.com/office/drawing/2014/main" id="{13AB1119-7BCF-48B2-86CE-82CA4B133D68}"/>
              </a:ext>
            </a:extLst>
          </p:cNvPr>
          <p:cNvSpPr>
            <a:spLocks noChangeArrowheads="1"/>
          </p:cNvSpPr>
          <p:nvPr/>
        </p:nvSpPr>
        <p:spPr bwMode="auto">
          <a:xfrm>
            <a:off x="2147986" y="3258596"/>
            <a:ext cx="2798412" cy="664012"/>
          </a:xfrm>
          <a:prstGeom prst="wedgeRoundRectCallout">
            <a:avLst>
              <a:gd name="adj1" fmla="val 54374"/>
              <a:gd name="adj2" fmla="val -3220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variables are needed for the calculation of the dimension and mass of the electric machine.</a:t>
            </a:r>
          </a:p>
        </p:txBody>
      </p:sp>
      <p:sp>
        <p:nvSpPr>
          <p:cNvPr id="28" name="Abgerundetes Rechteck 11">
            <a:extLst>
              <a:ext uri="{FF2B5EF4-FFF2-40B4-BE49-F238E27FC236}">
                <a16:creationId xmlns="" xmlns:a16="http://schemas.microsoft.com/office/drawing/2014/main" id="{C3D5C4FF-A6BC-40F1-81F5-33FADF5747F0}"/>
              </a:ext>
            </a:extLst>
          </p:cNvPr>
          <p:cNvSpPr/>
          <p:nvPr/>
        </p:nvSpPr>
        <p:spPr>
          <a:xfrm>
            <a:off x="13431" y="1390175"/>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Electric Motor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29" name="AutoShape 9">
            <a:extLst>
              <a:ext uri="{FF2B5EF4-FFF2-40B4-BE49-F238E27FC236}">
                <a16:creationId xmlns="" xmlns:a16="http://schemas.microsoft.com/office/drawing/2014/main" id="{4F013F95-F4C6-41DE-9B5B-34ED493F3279}"/>
              </a:ext>
            </a:extLst>
          </p:cNvPr>
          <p:cNvSpPr>
            <a:spLocks noChangeArrowheads="1"/>
          </p:cNvSpPr>
          <p:nvPr/>
        </p:nvSpPr>
        <p:spPr bwMode="auto">
          <a:xfrm>
            <a:off x="2147986" y="1327572"/>
            <a:ext cx="2798413" cy="1038582"/>
          </a:xfrm>
          <a:prstGeom prst="wedgeRoundRectCallout">
            <a:avLst>
              <a:gd name="adj1" fmla="val 53896"/>
              <a:gd name="adj2" fmla="val 2153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Analogue to the Performance calculation mode the electric system is sized according to the power requirement of the electric motor, defined by these two parameters.</a:t>
            </a:r>
          </a:p>
        </p:txBody>
      </p:sp>
      <p:sp>
        <p:nvSpPr>
          <p:cNvPr id="31" name="Ellipse 30">
            <a:extLst>
              <a:ext uri="{FF2B5EF4-FFF2-40B4-BE49-F238E27FC236}">
                <a16:creationId xmlns="" xmlns:a16="http://schemas.microsoft.com/office/drawing/2014/main" id="{C02D190C-BE80-4067-9B28-BA8C1E323962}"/>
              </a:ext>
            </a:extLst>
          </p:cNvPr>
          <p:cNvSpPr/>
          <p:nvPr/>
        </p:nvSpPr>
        <p:spPr>
          <a:xfrm>
            <a:off x="3679181" y="4361599"/>
            <a:ext cx="730819"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AutoShape 9">
            <a:extLst>
              <a:ext uri="{FF2B5EF4-FFF2-40B4-BE49-F238E27FC236}">
                <a16:creationId xmlns="" xmlns:a16="http://schemas.microsoft.com/office/drawing/2014/main" id="{EB89E3AF-D287-4AB0-8909-7464EAAB9BD8}"/>
              </a:ext>
            </a:extLst>
          </p:cNvPr>
          <p:cNvSpPr>
            <a:spLocks noChangeArrowheads="1"/>
          </p:cNvSpPr>
          <p:nvPr/>
        </p:nvSpPr>
        <p:spPr bwMode="auto">
          <a:xfrm>
            <a:off x="2147986" y="2526205"/>
            <a:ext cx="2798413" cy="664012"/>
          </a:xfrm>
          <a:prstGeom prst="wedgeRoundRectCallout">
            <a:avLst>
              <a:gd name="adj1" fmla="val 53445"/>
              <a:gd name="adj2" fmla="val -8466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efficiency of the electric machine at design point conditions </a:t>
            </a:r>
            <a:r>
              <a:rPr lang="en-US" sz="1100" dirty="0" smtClean="0">
                <a:latin typeface="Arial" pitchFamily="34" charset="0"/>
                <a:cs typeface="Arial" pitchFamily="34" charset="0"/>
              </a:rPr>
              <a:t>is directly </a:t>
            </a:r>
            <a:r>
              <a:rPr lang="en-US" sz="1100" dirty="0">
                <a:latin typeface="Arial" pitchFamily="34" charset="0"/>
                <a:cs typeface="Arial" pitchFamily="34" charset="0"/>
              </a:rPr>
              <a:t>defined.</a:t>
            </a:r>
          </a:p>
        </p:txBody>
      </p:sp>
      <p:sp>
        <p:nvSpPr>
          <p:cNvPr id="35" name="Rechteck 34">
            <a:extLst>
              <a:ext uri="{FF2B5EF4-FFF2-40B4-BE49-F238E27FC236}">
                <a16:creationId xmlns="" xmlns:a16="http://schemas.microsoft.com/office/drawing/2014/main" id="{6C56C51A-E2A9-4F57-994E-785138E47BE7}"/>
              </a:ext>
            </a:extLst>
          </p:cNvPr>
          <p:cNvSpPr/>
          <p:nvPr/>
        </p:nvSpPr>
        <p:spPr>
          <a:xfrm>
            <a:off x="5099582" y="2349017"/>
            <a:ext cx="3498986" cy="148039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hteck 35">
            <a:extLst>
              <a:ext uri="{FF2B5EF4-FFF2-40B4-BE49-F238E27FC236}">
                <a16:creationId xmlns="" xmlns:a16="http://schemas.microsoft.com/office/drawing/2014/main" id="{E5F3DBFE-E495-4930-86CF-0C3E5007FB23}"/>
              </a:ext>
            </a:extLst>
          </p:cNvPr>
          <p:cNvSpPr/>
          <p:nvPr/>
        </p:nvSpPr>
        <p:spPr>
          <a:xfrm>
            <a:off x="5099582" y="3829413"/>
            <a:ext cx="3498986" cy="369502"/>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 xmlns:a16="http://schemas.microsoft.com/office/drawing/2014/main" id="{C6EFF1AB-9B55-463A-AC2A-B65B8251E22E}"/>
              </a:ext>
            </a:extLst>
          </p:cNvPr>
          <p:cNvGrpSpPr/>
          <p:nvPr/>
        </p:nvGrpSpPr>
        <p:grpSpPr>
          <a:xfrm>
            <a:off x="63735" y="4241959"/>
            <a:ext cx="3076310" cy="2132316"/>
            <a:chOff x="408491" y="4063846"/>
            <a:chExt cx="3076310" cy="2132316"/>
          </a:xfrm>
        </p:grpSpPr>
        <p:pic>
          <p:nvPicPr>
            <p:cNvPr id="20" name="Picture 19">
              <a:extLst>
                <a:ext uri="{FF2B5EF4-FFF2-40B4-BE49-F238E27FC236}">
                  <a16:creationId xmlns="" xmlns:a16="http://schemas.microsoft.com/office/drawing/2014/main" id="{58AC40D8-F067-4908-BDEA-F17BCB5C6E4F}"/>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21" name="Picture 20">
              <a:extLst>
                <a:ext uri="{FF2B5EF4-FFF2-40B4-BE49-F238E27FC236}">
                  <a16:creationId xmlns="" xmlns:a16="http://schemas.microsoft.com/office/drawing/2014/main" id="{F7BB807F-0922-481B-A216-F7CA058F3908}"/>
                </a:ext>
              </a:extLst>
            </p:cNvPr>
            <p:cNvPicPr>
              <a:picLocks noChangeAspect="1"/>
            </p:cNvPicPr>
            <p:nvPr/>
          </p:nvPicPr>
          <p:blipFill rotWithShape="1">
            <a:blip r:embed="rId3"/>
            <a:srcRect l="19161" t="51725" r="63030" b="20198"/>
            <a:stretch/>
          </p:blipFill>
          <p:spPr>
            <a:xfrm>
              <a:off x="997899" y="5166773"/>
              <a:ext cx="547872" cy="598713"/>
            </a:xfrm>
            <a:prstGeom prst="rect">
              <a:avLst/>
            </a:prstGeom>
          </p:spPr>
        </p:pic>
      </p:grpSp>
      <p:sp>
        <p:nvSpPr>
          <p:cNvPr id="30" name="AutoShape 9">
            <a:extLst>
              <a:ext uri="{FF2B5EF4-FFF2-40B4-BE49-F238E27FC236}">
                <a16:creationId xmlns="" xmlns:a16="http://schemas.microsoft.com/office/drawing/2014/main" id="{DA2A2127-61B6-43AC-A83F-CE988861EDF9}"/>
              </a:ext>
            </a:extLst>
          </p:cNvPr>
          <p:cNvSpPr>
            <a:spLocks noChangeArrowheads="1"/>
          </p:cNvSpPr>
          <p:nvPr/>
        </p:nvSpPr>
        <p:spPr bwMode="auto">
          <a:xfrm>
            <a:off x="2147986" y="4059366"/>
            <a:ext cx="2798413" cy="476726"/>
          </a:xfrm>
          <a:prstGeom prst="wedgeRoundRectCallout">
            <a:avLst>
              <a:gd name="adj1" fmla="val 53856"/>
              <a:gd name="adj2" fmla="val -5030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inputs</a:t>
            </a:r>
            <a:r>
              <a:rPr lang="en-US" sz="1100" dirty="0">
                <a:solidFill>
                  <a:srgbClr val="FF0000"/>
                </a:solidFill>
                <a:latin typeface="Arial" pitchFamily="34" charset="0"/>
                <a:cs typeface="Arial" pitchFamily="34" charset="0"/>
              </a:rPr>
              <a:t> </a:t>
            </a:r>
            <a:r>
              <a:rPr lang="en-US" sz="1100" dirty="0">
                <a:latin typeface="Arial" pitchFamily="34" charset="0"/>
                <a:cs typeface="Arial" pitchFamily="34" charset="0"/>
              </a:rPr>
              <a:t>have an influence on the parameters of the equivalent circuit.</a:t>
            </a:r>
          </a:p>
        </p:txBody>
      </p:sp>
    </p:spTree>
    <p:extLst>
      <p:ext uri="{BB962C8B-B14F-4D97-AF65-F5344CB8AC3E}">
        <p14:creationId xmlns:p14="http://schemas.microsoft.com/office/powerpoint/2010/main" val="22677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9" grpId="0" animBg="1"/>
      <p:bldP spid="32" grpId="0" animBg="1"/>
      <p:bldP spid="35" grpId="0" animBg="1"/>
      <p:bldP spid="36" grpId="0" animBg="1"/>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B310139D-780E-4B1D-9D6C-B34BCC5409AA}"/>
              </a:ext>
            </a:extLst>
          </p:cNvPr>
          <p:cNvPicPr>
            <a:picLocks noChangeAspect="1"/>
          </p:cNvPicPr>
          <p:nvPr/>
        </p:nvPicPr>
        <p:blipFill>
          <a:blip r:embed="rId2"/>
          <a:stretch>
            <a:fillRect/>
          </a:stretch>
        </p:blipFill>
        <p:spPr>
          <a:xfrm>
            <a:off x="2066910" y="1228350"/>
            <a:ext cx="6590864"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Inverter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26</a:t>
            </a:fld>
            <a:endParaRPr lang="de-DE"/>
          </a:p>
        </p:txBody>
      </p:sp>
      <p:sp>
        <p:nvSpPr>
          <p:cNvPr id="18" name="AutoShape 9">
            <a:extLst>
              <a:ext uri="{FF2B5EF4-FFF2-40B4-BE49-F238E27FC236}">
                <a16:creationId xmlns="" xmlns:a16="http://schemas.microsoft.com/office/drawing/2014/main" id="{64621489-228E-4E43-AC6B-35D547BBFD92}"/>
              </a:ext>
            </a:extLst>
          </p:cNvPr>
          <p:cNvSpPr>
            <a:spLocks noChangeArrowheads="1"/>
          </p:cNvSpPr>
          <p:nvPr/>
        </p:nvSpPr>
        <p:spPr bwMode="auto">
          <a:xfrm>
            <a:off x="2147980" y="2861703"/>
            <a:ext cx="2775193" cy="851297"/>
          </a:xfrm>
          <a:prstGeom prst="wedgeRoundRectCallout">
            <a:avLst>
              <a:gd name="adj1" fmla="val 53866"/>
              <a:gd name="adj2" fmla="val -2583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only have a direct influence on the efficiency of the Inverter. They can often be found in inverter data sheets.</a:t>
            </a:r>
          </a:p>
        </p:txBody>
      </p:sp>
      <p:sp>
        <p:nvSpPr>
          <p:cNvPr id="19" name="Abgerundetes Rechteck 9">
            <a:extLst>
              <a:ext uri="{FF2B5EF4-FFF2-40B4-BE49-F238E27FC236}">
                <a16:creationId xmlns="" xmlns:a16="http://schemas.microsoft.com/office/drawing/2014/main" id="{184E7F62-37DA-4FFC-9BBC-260317A2CF26}"/>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Inverter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20" name="Rechteck 19">
            <a:extLst>
              <a:ext uri="{FF2B5EF4-FFF2-40B4-BE49-F238E27FC236}">
                <a16:creationId xmlns="" xmlns:a16="http://schemas.microsoft.com/office/drawing/2014/main" id="{E7C847B2-FEF9-4DFC-8CAD-AD09E6B77059}"/>
              </a:ext>
            </a:extLst>
          </p:cNvPr>
          <p:cNvSpPr/>
          <p:nvPr/>
        </p:nvSpPr>
        <p:spPr>
          <a:xfrm>
            <a:off x="5099582" y="1950718"/>
            <a:ext cx="3498986" cy="128699"/>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utoShape 9">
            <a:extLst>
              <a:ext uri="{FF2B5EF4-FFF2-40B4-BE49-F238E27FC236}">
                <a16:creationId xmlns="" xmlns:a16="http://schemas.microsoft.com/office/drawing/2014/main" id="{AC1466CE-BB4F-45C3-92AF-B11268EA5F1F}"/>
              </a:ext>
            </a:extLst>
          </p:cNvPr>
          <p:cNvSpPr>
            <a:spLocks noChangeArrowheads="1"/>
          </p:cNvSpPr>
          <p:nvPr/>
        </p:nvSpPr>
        <p:spPr bwMode="auto">
          <a:xfrm>
            <a:off x="2147982" y="2288166"/>
            <a:ext cx="2775191" cy="476726"/>
          </a:xfrm>
          <a:prstGeom prst="wedgeRoundRectCallout">
            <a:avLst>
              <a:gd name="adj1" fmla="val 54933"/>
              <a:gd name="adj2" fmla="val -52069"/>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directly affect both the efficiency and the mass of the Inverter. </a:t>
            </a:r>
          </a:p>
        </p:txBody>
      </p:sp>
      <p:sp>
        <p:nvSpPr>
          <p:cNvPr id="22" name="Ellipse 21">
            <a:extLst>
              <a:ext uri="{FF2B5EF4-FFF2-40B4-BE49-F238E27FC236}">
                <a16:creationId xmlns="" xmlns:a16="http://schemas.microsoft.com/office/drawing/2014/main" id="{F9D416AC-6C7A-4387-8A6A-DAA39736EFB8}"/>
              </a:ext>
            </a:extLst>
          </p:cNvPr>
          <p:cNvSpPr/>
          <p:nvPr/>
        </p:nvSpPr>
        <p:spPr>
          <a:xfrm>
            <a:off x="3649099" y="4479608"/>
            <a:ext cx="509503"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AutoShape 9">
            <a:extLst>
              <a:ext uri="{FF2B5EF4-FFF2-40B4-BE49-F238E27FC236}">
                <a16:creationId xmlns="" xmlns:a16="http://schemas.microsoft.com/office/drawing/2014/main" id="{B408C7B1-9E48-455B-9FAF-1150EBA9769F}"/>
              </a:ext>
            </a:extLst>
          </p:cNvPr>
          <p:cNvSpPr>
            <a:spLocks noChangeArrowheads="1"/>
          </p:cNvSpPr>
          <p:nvPr/>
        </p:nvSpPr>
        <p:spPr bwMode="auto">
          <a:xfrm>
            <a:off x="2147980" y="1545527"/>
            <a:ext cx="2775191" cy="664012"/>
          </a:xfrm>
          <a:prstGeom prst="wedgeRoundRectCallout">
            <a:avLst>
              <a:gd name="adj1" fmla="val 55619"/>
              <a:gd name="adj2" fmla="val 1677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a:t>
            </a:r>
            <a:r>
              <a:rPr lang="en-US" sz="1100" i="1" dirty="0">
                <a:latin typeface="Arial" pitchFamily="34" charset="0"/>
                <a:cs typeface="Arial" pitchFamily="34" charset="0"/>
              </a:rPr>
              <a:t>Modulation Factor</a:t>
            </a:r>
            <a:r>
              <a:rPr lang="en-US" sz="1100" dirty="0">
                <a:latin typeface="Arial" pitchFamily="34" charset="0"/>
                <a:cs typeface="Arial" pitchFamily="34" charset="0"/>
              </a:rPr>
              <a:t> defines the ratio between the input DC voltage and the output AC voltage of the inverter.</a:t>
            </a:r>
          </a:p>
        </p:txBody>
      </p:sp>
      <p:sp>
        <p:nvSpPr>
          <p:cNvPr id="24" name="Rechteck 23">
            <a:extLst>
              <a:ext uri="{FF2B5EF4-FFF2-40B4-BE49-F238E27FC236}">
                <a16:creationId xmlns="" xmlns:a16="http://schemas.microsoft.com/office/drawing/2014/main" id="{5D3305BB-223A-4511-A2AC-5FD2630F985B}"/>
              </a:ext>
            </a:extLst>
          </p:cNvPr>
          <p:cNvSpPr/>
          <p:nvPr/>
        </p:nvSpPr>
        <p:spPr>
          <a:xfrm>
            <a:off x="5099582" y="2085588"/>
            <a:ext cx="3498986" cy="25783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hteck 32">
            <a:extLst>
              <a:ext uri="{FF2B5EF4-FFF2-40B4-BE49-F238E27FC236}">
                <a16:creationId xmlns="" xmlns:a16="http://schemas.microsoft.com/office/drawing/2014/main" id="{DB346C0A-B14A-43D1-BA83-37563A8CE630}"/>
              </a:ext>
            </a:extLst>
          </p:cNvPr>
          <p:cNvSpPr/>
          <p:nvPr/>
        </p:nvSpPr>
        <p:spPr>
          <a:xfrm>
            <a:off x="5099582" y="2343419"/>
            <a:ext cx="3498986" cy="1733060"/>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hteck 33">
            <a:extLst>
              <a:ext uri="{FF2B5EF4-FFF2-40B4-BE49-F238E27FC236}">
                <a16:creationId xmlns="" xmlns:a16="http://schemas.microsoft.com/office/drawing/2014/main" id="{332EB48B-738A-470A-AD5E-D59604D79698}"/>
              </a:ext>
            </a:extLst>
          </p:cNvPr>
          <p:cNvSpPr/>
          <p:nvPr/>
        </p:nvSpPr>
        <p:spPr>
          <a:xfrm>
            <a:off x="5099582" y="4076479"/>
            <a:ext cx="3498986" cy="25783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a:extLst>
              <a:ext uri="{FF2B5EF4-FFF2-40B4-BE49-F238E27FC236}">
                <a16:creationId xmlns="" xmlns:a16="http://schemas.microsoft.com/office/drawing/2014/main" id="{54F79EB0-32E9-416F-A360-74FB5C196090}"/>
              </a:ext>
            </a:extLst>
          </p:cNvPr>
          <p:cNvGrpSpPr/>
          <p:nvPr/>
        </p:nvGrpSpPr>
        <p:grpSpPr>
          <a:xfrm>
            <a:off x="63735" y="4241959"/>
            <a:ext cx="3076310" cy="2132316"/>
            <a:chOff x="408491" y="4063846"/>
            <a:chExt cx="3076310" cy="2132316"/>
          </a:xfrm>
        </p:grpSpPr>
        <p:pic>
          <p:nvPicPr>
            <p:cNvPr id="27" name="Picture 26">
              <a:extLst>
                <a:ext uri="{FF2B5EF4-FFF2-40B4-BE49-F238E27FC236}">
                  <a16:creationId xmlns="" xmlns:a16="http://schemas.microsoft.com/office/drawing/2014/main" id="{8D6B4CE2-DF9F-4743-90EB-98855A1A6C00}"/>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28" name="Picture 27">
              <a:extLst>
                <a:ext uri="{FF2B5EF4-FFF2-40B4-BE49-F238E27FC236}">
                  <a16:creationId xmlns="" xmlns:a16="http://schemas.microsoft.com/office/drawing/2014/main" id="{50DCC094-756B-4605-AEEA-BC369B83A377}"/>
                </a:ext>
              </a:extLst>
            </p:cNvPr>
            <p:cNvPicPr>
              <a:picLocks noChangeAspect="1"/>
            </p:cNvPicPr>
            <p:nvPr/>
          </p:nvPicPr>
          <p:blipFill rotWithShape="1">
            <a:blip r:embed="rId3"/>
            <a:srcRect l="42515" t="51675" r="43331" b="20198"/>
            <a:stretch/>
          </p:blipFill>
          <p:spPr>
            <a:xfrm>
              <a:off x="1716355" y="5165701"/>
              <a:ext cx="435429" cy="599786"/>
            </a:xfrm>
            <a:prstGeom prst="rect">
              <a:avLst/>
            </a:prstGeom>
          </p:spPr>
        </p:pic>
      </p:grpSp>
      <p:sp>
        <p:nvSpPr>
          <p:cNvPr id="17" name="AutoShape 9">
            <a:extLst>
              <a:ext uri="{FF2B5EF4-FFF2-40B4-BE49-F238E27FC236}">
                <a16:creationId xmlns="" xmlns:a16="http://schemas.microsoft.com/office/drawing/2014/main" id="{E77A6878-3C9A-40CE-9848-323EBEC5927C}"/>
              </a:ext>
            </a:extLst>
          </p:cNvPr>
          <p:cNvSpPr>
            <a:spLocks noChangeArrowheads="1"/>
          </p:cNvSpPr>
          <p:nvPr/>
        </p:nvSpPr>
        <p:spPr bwMode="auto">
          <a:xfrm>
            <a:off x="2147985" y="3825925"/>
            <a:ext cx="2775193" cy="664012"/>
          </a:xfrm>
          <a:prstGeom prst="wedgeRoundRectCallout">
            <a:avLst>
              <a:gd name="adj1" fmla="val 53764"/>
              <a:gd name="adj2" fmla="val -536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are only needed for the calculation of the mass of the Inverter.</a:t>
            </a:r>
          </a:p>
        </p:txBody>
      </p:sp>
    </p:spTree>
    <p:extLst>
      <p:ext uri="{BB962C8B-B14F-4D97-AF65-F5344CB8AC3E}">
        <p14:creationId xmlns:p14="http://schemas.microsoft.com/office/powerpoint/2010/main" val="155919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3" grpId="0" animBg="1"/>
      <p:bldP spid="24" grpId="0" animBg="1"/>
      <p:bldP spid="33" grpId="0" animBg="1"/>
      <p:bldP spid="34" grpId="0" animBg="1"/>
      <p:bldP spid="1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18E7EFE7-CCD5-4885-BE05-D318469A9CD6}"/>
              </a:ext>
            </a:extLst>
          </p:cNvPr>
          <p:cNvPicPr>
            <a:picLocks noChangeAspect="1"/>
          </p:cNvPicPr>
          <p:nvPr/>
        </p:nvPicPr>
        <p:blipFill>
          <a:blip r:embed="rId2"/>
          <a:stretch>
            <a:fillRect/>
          </a:stretch>
        </p:blipFill>
        <p:spPr>
          <a:xfrm>
            <a:off x="2069042" y="1233526"/>
            <a:ext cx="6584000" cy="4964127"/>
          </a:xfrm>
          <a:prstGeom prst="rect">
            <a:avLst/>
          </a:prstGeom>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DC Link Input – Cable and Power Offtake</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27</a:t>
            </a:fld>
            <a:endParaRPr lang="de-DE"/>
          </a:p>
        </p:txBody>
      </p:sp>
      <p:sp>
        <p:nvSpPr>
          <p:cNvPr id="25" name="Rechteck 24">
            <a:extLst>
              <a:ext uri="{FF2B5EF4-FFF2-40B4-BE49-F238E27FC236}">
                <a16:creationId xmlns="" xmlns:a16="http://schemas.microsoft.com/office/drawing/2014/main" id="{52F95486-27B4-4640-AFF6-C926E76E55FD}"/>
              </a:ext>
            </a:extLst>
          </p:cNvPr>
          <p:cNvSpPr/>
          <p:nvPr/>
        </p:nvSpPr>
        <p:spPr>
          <a:xfrm flipV="1">
            <a:off x="5099582" y="2099388"/>
            <a:ext cx="3353953" cy="36328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hteck 25">
            <a:extLst>
              <a:ext uri="{FF2B5EF4-FFF2-40B4-BE49-F238E27FC236}">
                <a16:creationId xmlns="" xmlns:a16="http://schemas.microsoft.com/office/drawing/2014/main" id="{1AA5F63A-EB72-46DF-BE11-F837CC1F526B}"/>
              </a:ext>
            </a:extLst>
          </p:cNvPr>
          <p:cNvSpPr/>
          <p:nvPr/>
        </p:nvSpPr>
        <p:spPr>
          <a:xfrm flipV="1">
            <a:off x="5099582" y="2463282"/>
            <a:ext cx="3353953" cy="130626"/>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hteck 26">
            <a:extLst>
              <a:ext uri="{FF2B5EF4-FFF2-40B4-BE49-F238E27FC236}">
                <a16:creationId xmlns="" xmlns:a16="http://schemas.microsoft.com/office/drawing/2014/main" id="{078C1982-AB2C-40A3-A9DB-024E4568E05C}"/>
              </a:ext>
            </a:extLst>
          </p:cNvPr>
          <p:cNvSpPr/>
          <p:nvPr/>
        </p:nvSpPr>
        <p:spPr>
          <a:xfrm flipV="1">
            <a:off x="5099582" y="2593909"/>
            <a:ext cx="3353953" cy="73711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AutoShape 9">
            <a:extLst>
              <a:ext uri="{FF2B5EF4-FFF2-40B4-BE49-F238E27FC236}">
                <a16:creationId xmlns="" xmlns:a16="http://schemas.microsoft.com/office/drawing/2014/main" id="{259031B8-4A80-4E53-ACFD-B2BE61F4470F}"/>
              </a:ext>
            </a:extLst>
          </p:cNvPr>
          <p:cNvSpPr>
            <a:spLocks noChangeArrowheads="1"/>
          </p:cNvSpPr>
          <p:nvPr/>
        </p:nvSpPr>
        <p:spPr bwMode="auto">
          <a:xfrm>
            <a:off x="2147977" y="3199781"/>
            <a:ext cx="2775196" cy="664012"/>
          </a:xfrm>
          <a:prstGeom prst="wedgeRoundRectCallout">
            <a:avLst>
              <a:gd name="adj1" fmla="val 54374"/>
              <a:gd name="adj2" fmla="val -5188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are only needed for the calculation of the dimension and mass of the DC Cable.</a:t>
            </a:r>
          </a:p>
        </p:txBody>
      </p:sp>
      <p:sp>
        <p:nvSpPr>
          <p:cNvPr id="29" name="AutoShape 9">
            <a:extLst>
              <a:ext uri="{FF2B5EF4-FFF2-40B4-BE49-F238E27FC236}">
                <a16:creationId xmlns="" xmlns:a16="http://schemas.microsoft.com/office/drawing/2014/main" id="{1D8B0FA1-24CD-4AA0-8D02-AA40F7A805F4}"/>
              </a:ext>
            </a:extLst>
          </p:cNvPr>
          <p:cNvSpPr>
            <a:spLocks noChangeArrowheads="1"/>
          </p:cNvSpPr>
          <p:nvPr/>
        </p:nvSpPr>
        <p:spPr bwMode="auto">
          <a:xfrm>
            <a:off x="2147980" y="2388947"/>
            <a:ext cx="2775194" cy="664012"/>
          </a:xfrm>
          <a:prstGeom prst="wedgeRoundRectCallout">
            <a:avLst>
              <a:gd name="adj1" fmla="val 53836"/>
              <a:gd name="adj2" fmla="val -3026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This parameter only has a direct influence on the efficiency of the DC Cable.</a:t>
            </a:r>
          </a:p>
        </p:txBody>
      </p:sp>
      <p:sp>
        <p:nvSpPr>
          <p:cNvPr id="30" name="Abgerundetes Rechteck 9">
            <a:extLst>
              <a:ext uri="{FF2B5EF4-FFF2-40B4-BE49-F238E27FC236}">
                <a16:creationId xmlns="" xmlns:a16="http://schemas.microsoft.com/office/drawing/2014/main" id="{F716FF2F-0E5C-40CF-8173-A2EAF6CD7C29}"/>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DC Link </a:t>
            </a:r>
            <a:r>
              <a:rPr lang="en-GB" sz="1100" dirty="0">
                <a:latin typeface="Arial" pitchFamily="34" charset="0"/>
                <a:cs typeface="Arial" pitchFamily="34" charset="0"/>
              </a:rPr>
              <a:t>tab in the Electric Propulsion System Tree View.</a:t>
            </a:r>
            <a:endParaRPr lang="en-US" sz="1100" dirty="0">
              <a:latin typeface="Arial" pitchFamily="34" charset="0"/>
              <a:cs typeface="Arial" pitchFamily="34" charset="0"/>
            </a:endParaRPr>
          </a:p>
        </p:txBody>
      </p:sp>
      <p:sp>
        <p:nvSpPr>
          <p:cNvPr id="31" name="AutoShape 9">
            <a:extLst>
              <a:ext uri="{FF2B5EF4-FFF2-40B4-BE49-F238E27FC236}">
                <a16:creationId xmlns="" xmlns:a16="http://schemas.microsoft.com/office/drawing/2014/main" id="{BAA1F083-70B9-451F-ABDB-A8E4BE6E9B55}"/>
              </a:ext>
            </a:extLst>
          </p:cNvPr>
          <p:cNvSpPr>
            <a:spLocks noChangeArrowheads="1"/>
          </p:cNvSpPr>
          <p:nvPr/>
        </p:nvSpPr>
        <p:spPr bwMode="auto">
          <a:xfrm>
            <a:off x="2147981" y="1867532"/>
            <a:ext cx="2775193" cy="476726"/>
          </a:xfrm>
          <a:prstGeom prst="wedgeRoundRectCallout">
            <a:avLst>
              <a:gd name="adj1" fmla="val 53974"/>
              <a:gd name="adj2" fmla="val 4305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directly affect both the efficiency and the mass of the DC Cable. </a:t>
            </a:r>
          </a:p>
        </p:txBody>
      </p:sp>
      <p:sp>
        <p:nvSpPr>
          <p:cNvPr id="32" name="Ellipse 31">
            <a:extLst>
              <a:ext uri="{FF2B5EF4-FFF2-40B4-BE49-F238E27FC236}">
                <a16:creationId xmlns="" xmlns:a16="http://schemas.microsoft.com/office/drawing/2014/main" id="{E81B58BF-82C7-4318-BE3D-C03D31DA8204}"/>
              </a:ext>
            </a:extLst>
          </p:cNvPr>
          <p:cNvSpPr/>
          <p:nvPr/>
        </p:nvSpPr>
        <p:spPr>
          <a:xfrm>
            <a:off x="3594049" y="4608238"/>
            <a:ext cx="636106"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7" name="Group 16">
            <a:extLst>
              <a:ext uri="{FF2B5EF4-FFF2-40B4-BE49-F238E27FC236}">
                <a16:creationId xmlns="" xmlns:a16="http://schemas.microsoft.com/office/drawing/2014/main" id="{91A46B24-DF17-4542-8EF8-A0C8557E77BE}"/>
              </a:ext>
            </a:extLst>
          </p:cNvPr>
          <p:cNvGrpSpPr/>
          <p:nvPr/>
        </p:nvGrpSpPr>
        <p:grpSpPr>
          <a:xfrm>
            <a:off x="63735" y="4241959"/>
            <a:ext cx="3076310" cy="2132316"/>
            <a:chOff x="408491" y="4063846"/>
            <a:chExt cx="3076310" cy="2132316"/>
          </a:xfrm>
        </p:grpSpPr>
        <p:pic>
          <p:nvPicPr>
            <p:cNvPr id="18" name="Picture 17">
              <a:extLst>
                <a:ext uri="{FF2B5EF4-FFF2-40B4-BE49-F238E27FC236}">
                  <a16:creationId xmlns="" xmlns:a16="http://schemas.microsoft.com/office/drawing/2014/main" id="{A51C5FB6-28BB-4909-9F4A-36F802EFC59B}"/>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19" name="Picture 18">
              <a:extLst>
                <a:ext uri="{FF2B5EF4-FFF2-40B4-BE49-F238E27FC236}">
                  <a16:creationId xmlns="" xmlns:a16="http://schemas.microsoft.com/office/drawing/2014/main" id="{7D29DC74-B6EC-478C-8476-FE62BD4ADAAA}"/>
                </a:ext>
              </a:extLst>
            </p:cNvPr>
            <p:cNvPicPr>
              <a:picLocks noChangeAspect="1"/>
            </p:cNvPicPr>
            <p:nvPr/>
          </p:nvPicPr>
          <p:blipFill rotWithShape="1">
            <a:blip r:embed="rId3"/>
            <a:srcRect l="56669" t="17180" r="2992" b="12157"/>
            <a:stretch/>
          </p:blipFill>
          <p:spPr>
            <a:xfrm>
              <a:off x="2151784" y="4430125"/>
              <a:ext cx="1240972" cy="1506858"/>
            </a:xfrm>
            <a:prstGeom prst="rect">
              <a:avLst/>
            </a:prstGeom>
          </p:spPr>
        </p:pic>
      </p:grpSp>
      <p:sp>
        <p:nvSpPr>
          <p:cNvPr id="20" name="Rechteck 19">
            <a:extLst>
              <a:ext uri="{FF2B5EF4-FFF2-40B4-BE49-F238E27FC236}">
                <a16:creationId xmlns="" xmlns:a16="http://schemas.microsoft.com/office/drawing/2014/main" id="{34DCEF04-21BA-41F6-837F-EBF7C13805FC}"/>
              </a:ext>
            </a:extLst>
          </p:cNvPr>
          <p:cNvSpPr/>
          <p:nvPr/>
        </p:nvSpPr>
        <p:spPr>
          <a:xfrm>
            <a:off x="5099582" y="1950718"/>
            <a:ext cx="3353953" cy="148056"/>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utoShape 9">
            <a:extLst>
              <a:ext uri="{FF2B5EF4-FFF2-40B4-BE49-F238E27FC236}">
                <a16:creationId xmlns="" xmlns:a16="http://schemas.microsoft.com/office/drawing/2014/main" id="{700DA586-329F-4C47-BC53-6C1EB9D3CE44}"/>
              </a:ext>
            </a:extLst>
          </p:cNvPr>
          <p:cNvSpPr>
            <a:spLocks noChangeArrowheads="1"/>
          </p:cNvSpPr>
          <p:nvPr/>
        </p:nvSpPr>
        <p:spPr bwMode="auto">
          <a:xfrm>
            <a:off x="2147981" y="1367280"/>
            <a:ext cx="2775193" cy="476726"/>
          </a:xfrm>
          <a:prstGeom prst="wedgeRoundRectCallout">
            <a:avLst>
              <a:gd name="adj1" fmla="val 53974"/>
              <a:gd name="adj2" fmla="val 7730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Analogue to the </a:t>
            </a:r>
            <a:r>
              <a:rPr lang="en-US" sz="1100" i="1" dirty="0">
                <a:latin typeface="Arial" pitchFamily="34" charset="0"/>
                <a:cs typeface="Arial" pitchFamily="34" charset="0"/>
              </a:rPr>
              <a:t>Performance Mode</a:t>
            </a:r>
            <a:r>
              <a:rPr lang="en-US" sz="1100" dirty="0">
                <a:latin typeface="Arial" pitchFamily="34" charset="0"/>
                <a:cs typeface="Arial" pitchFamily="34" charset="0"/>
              </a:rPr>
              <a:t>, a Power Offtake can be defined.</a:t>
            </a:r>
          </a:p>
        </p:txBody>
      </p:sp>
    </p:spTree>
    <p:extLst>
      <p:ext uri="{BB962C8B-B14F-4D97-AF65-F5344CB8AC3E}">
        <p14:creationId xmlns:p14="http://schemas.microsoft.com/office/powerpoint/2010/main" val="11643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1" grpId="0" animBg="1"/>
      <p:bldP spid="20" grpId="0" animBg="1"/>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0BD8D801-1FD0-4A82-A3B8-ADEEA0C0E25B}"/>
              </a:ext>
            </a:extLst>
          </p:cNvPr>
          <p:cNvPicPr>
            <a:picLocks noChangeAspect="1"/>
          </p:cNvPicPr>
          <p:nvPr/>
        </p:nvPicPr>
        <p:blipFill>
          <a:blip r:embed="rId2"/>
          <a:stretch>
            <a:fillRect/>
          </a:stretch>
        </p:blipFill>
        <p:spPr>
          <a:xfrm>
            <a:off x="2066943" y="1233525"/>
            <a:ext cx="6584000" cy="4964127"/>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DC Link Input – SSPC(s)</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28</a:t>
            </a:fld>
            <a:endParaRPr lang="de-DE"/>
          </a:p>
        </p:txBody>
      </p:sp>
      <p:sp>
        <p:nvSpPr>
          <p:cNvPr id="25" name="Rechteck 24">
            <a:extLst>
              <a:ext uri="{FF2B5EF4-FFF2-40B4-BE49-F238E27FC236}">
                <a16:creationId xmlns="" xmlns:a16="http://schemas.microsoft.com/office/drawing/2014/main" id="{52F95486-27B4-4640-AFF6-C926E76E55FD}"/>
              </a:ext>
            </a:extLst>
          </p:cNvPr>
          <p:cNvSpPr/>
          <p:nvPr/>
        </p:nvSpPr>
        <p:spPr>
          <a:xfrm flipV="1">
            <a:off x="5110468" y="2830286"/>
            <a:ext cx="3353953" cy="488013"/>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hteck 25">
            <a:extLst>
              <a:ext uri="{FF2B5EF4-FFF2-40B4-BE49-F238E27FC236}">
                <a16:creationId xmlns="" xmlns:a16="http://schemas.microsoft.com/office/drawing/2014/main" id="{1AA5F63A-EB72-46DF-BE11-F837CC1F526B}"/>
              </a:ext>
            </a:extLst>
          </p:cNvPr>
          <p:cNvSpPr/>
          <p:nvPr/>
        </p:nvSpPr>
        <p:spPr>
          <a:xfrm flipV="1">
            <a:off x="5110467" y="3328531"/>
            <a:ext cx="3353953" cy="378445"/>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hteck 26">
            <a:extLst>
              <a:ext uri="{FF2B5EF4-FFF2-40B4-BE49-F238E27FC236}">
                <a16:creationId xmlns="" xmlns:a16="http://schemas.microsoft.com/office/drawing/2014/main" id="{078C1982-AB2C-40A3-A9DB-024E4568E05C}"/>
              </a:ext>
            </a:extLst>
          </p:cNvPr>
          <p:cNvSpPr/>
          <p:nvPr/>
        </p:nvSpPr>
        <p:spPr>
          <a:xfrm flipV="1">
            <a:off x="5110468" y="3717208"/>
            <a:ext cx="3353953" cy="25607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 16">
            <a:extLst>
              <a:ext uri="{FF2B5EF4-FFF2-40B4-BE49-F238E27FC236}">
                <a16:creationId xmlns="" xmlns:a16="http://schemas.microsoft.com/office/drawing/2014/main" id="{80252636-731F-4FEB-AC56-77DA2B57DB87}"/>
              </a:ext>
            </a:extLst>
          </p:cNvPr>
          <p:cNvGrpSpPr/>
          <p:nvPr/>
        </p:nvGrpSpPr>
        <p:grpSpPr>
          <a:xfrm>
            <a:off x="63735" y="4241959"/>
            <a:ext cx="3076310" cy="2132316"/>
            <a:chOff x="408491" y="4063846"/>
            <a:chExt cx="3076310" cy="2132316"/>
          </a:xfrm>
        </p:grpSpPr>
        <p:pic>
          <p:nvPicPr>
            <p:cNvPr id="18" name="Picture 17">
              <a:extLst>
                <a:ext uri="{FF2B5EF4-FFF2-40B4-BE49-F238E27FC236}">
                  <a16:creationId xmlns="" xmlns:a16="http://schemas.microsoft.com/office/drawing/2014/main" id="{E106EF62-C444-45A1-9220-A6284FC249D8}"/>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19" name="Picture 18">
              <a:extLst>
                <a:ext uri="{FF2B5EF4-FFF2-40B4-BE49-F238E27FC236}">
                  <a16:creationId xmlns="" xmlns:a16="http://schemas.microsoft.com/office/drawing/2014/main" id="{FC6D4098-F96E-49B5-8D18-AFC141726425}"/>
                </a:ext>
              </a:extLst>
            </p:cNvPr>
            <p:cNvPicPr>
              <a:picLocks noChangeAspect="1"/>
            </p:cNvPicPr>
            <p:nvPr/>
          </p:nvPicPr>
          <p:blipFill rotWithShape="1">
            <a:blip r:embed="rId3"/>
            <a:srcRect l="56669" t="17180" r="2992" b="12157"/>
            <a:stretch/>
          </p:blipFill>
          <p:spPr>
            <a:xfrm>
              <a:off x="2151784" y="4430125"/>
              <a:ext cx="1240972" cy="1506858"/>
            </a:xfrm>
            <a:prstGeom prst="rect">
              <a:avLst/>
            </a:prstGeom>
          </p:spPr>
        </p:pic>
      </p:grpSp>
      <p:sp>
        <p:nvSpPr>
          <p:cNvPr id="22" name="AutoShape 9">
            <a:extLst>
              <a:ext uri="{FF2B5EF4-FFF2-40B4-BE49-F238E27FC236}">
                <a16:creationId xmlns="" xmlns:a16="http://schemas.microsoft.com/office/drawing/2014/main" id="{37CB2FDE-0E5F-4823-A654-622BBA9EE0BA}"/>
              </a:ext>
            </a:extLst>
          </p:cNvPr>
          <p:cNvSpPr>
            <a:spLocks noChangeArrowheads="1"/>
          </p:cNvSpPr>
          <p:nvPr/>
        </p:nvSpPr>
        <p:spPr bwMode="auto">
          <a:xfrm>
            <a:off x="2124248" y="4072752"/>
            <a:ext cx="2775196" cy="664012"/>
          </a:xfrm>
          <a:prstGeom prst="wedgeRoundRectCallout">
            <a:avLst>
              <a:gd name="adj1" fmla="val 60512"/>
              <a:gd name="adj2" fmla="val -5479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are only needed for the calculation of the mass of the Power Controller.</a:t>
            </a:r>
          </a:p>
        </p:txBody>
      </p:sp>
      <p:sp>
        <p:nvSpPr>
          <p:cNvPr id="23" name="AutoShape 9">
            <a:extLst>
              <a:ext uri="{FF2B5EF4-FFF2-40B4-BE49-F238E27FC236}">
                <a16:creationId xmlns="" xmlns:a16="http://schemas.microsoft.com/office/drawing/2014/main" id="{A1558BC1-526C-43A0-B6A5-4176396D06D3}"/>
              </a:ext>
            </a:extLst>
          </p:cNvPr>
          <p:cNvSpPr>
            <a:spLocks noChangeArrowheads="1"/>
          </p:cNvSpPr>
          <p:nvPr/>
        </p:nvSpPr>
        <p:spPr bwMode="auto">
          <a:xfrm>
            <a:off x="2126981" y="3311373"/>
            <a:ext cx="2775195" cy="664012"/>
          </a:xfrm>
          <a:prstGeom prst="wedgeRoundRectCallout">
            <a:avLst>
              <a:gd name="adj1" fmla="val 56470"/>
              <a:gd name="adj2" fmla="val -1679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only have a direct influence on the efficiency of the Power Controller.</a:t>
            </a:r>
          </a:p>
        </p:txBody>
      </p:sp>
      <p:sp>
        <p:nvSpPr>
          <p:cNvPr id="24" name="AutoShape 9">
            <a:extLst>
              <a:ext uri="{FF2B5EF4-FFF2-40B4-BE49-F238E27FC236}">
                <a16:creationId xmlns="" xmlns:a16="http://schemas.microsoft.com/office/drawing/2014/main" id="{8B95DE16-0FE7-4919-9333-F8E234492F87}"/>
              </a:ext>
            </a:extLst>
          </p:cNvPr>
          <p:cNvSpPr>
            <a:spLocks noChangeArrowheads="1"/>
          </p:cNvSpPr>
          <p:nvPr/>
        </p:nvSpPr>
        <p:spPr bwMode="auto">
          <a:xfrm>
            <a:off x="2126981" y="2603454"/>
            <a:ext cx="2775193" cy="664012"/>
          </a:xfrm>
          <a:prstGeom prst="wedgeRoundRectCallout">
            <a:avLst>
              <a:gd name="adj1" fmla="val 54870"/>
              <a:gd name="adj2" fmla="val 192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directly affect both the efficiency and the mass of the Power Controller. </a:t>
            </a:r>
          </a:p>
        </p:txBody>
      </p:sp>
      <p:sp>
        <p:nvSpPr>
          <p:cNvPr id="34" name="Rechteck 19">
            <a:extLst>
              <a:ext uri="{FF2B5EF4-FFF2-40B4-BE49-F238E27FC236}">
                <a16:creationId xmlns="" xmlns:a16="http://schemas.microsoft.com/office/drawing/2014/main" id="{15859FBE-8666-4258-96D6-B36258E5F92B}"/>
              </a:ext>
            </a:extLst>
          </p:cNvPr>
          <p:cNvSpPr/>
          <p:nvPr/>
        </p:nvSpPr>
        <p:spPr>
          <a:xfrm>
            <a:off x="5110468" y="2710542"/>
            <a:ext cx="3353953" cy="119743"/>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utoShape 9">
            <a:extLst>
              <a:ext uri="{FF2B5EF4-FFF2-40B4-BE49-F238E27FC236}">
                <a16:creationId xmlns="" xmlns:a16="http://schemas.microsoft.com/office/drawing/2014/main" id="{964190F8-5464-4C41-9846-32E6EB7436EF}"/>
              </a:ext>
            </a:extLst>
          </p:cNvPr>
          <p:cNvSpPr>
            <a:spLocks noChangeArrowheads="1"/>
          </p:cNvSpPr>
          <p:nvPr/>
        </p:nvSpPr>
        <p:spPr bwMode="auto">
          <a:xfrm>
            <a:off x="2126983" y="1890759"/>
            <a:ext cx="2775193" cy="664012"/>
          </a:xfrm>
          <a:prstGeom prst="wedgeRoundRectCallout">
            <a:avLst>
              <a:gd name="adj1" fmla="val 67703"/>
              <a:gd name="adj2" fmla="val 6588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It might </a:t>
            </a:r>
            <a:r>
              <a:rPr lang="en-US" sz="1100">
                <a:latin typeface="Arial" pitchFamily="34" charset="0"/>
                <a:cs typeface="Arial" pitchFamily="34" charset="0"/>
              </a:rPr>
              <a:t>be necessary to </a:t>
            </a:r>
            <a:r>
              <a:rPr lang="en-US" sz="1100" dirty="0">
                <a:latin typeface="Arial" pitchFamily="34" charset="0"/>
                <a:cs typeface="Arial" pitchFamily="34" charset="0"/>
              </a:rPr>
              <a:t>set up a second power controller, especially if there is a power offtake from the electric system.</a:t>
            </a:r>
          </a:p>
        </p:txBody>
      </p:sp>
    </p:spTree>
    <p:extLst>
      <p:ext uri="{BB962C8B-B14F-4D97-AF65-F5344CB8AC3E}">
        <p14:creationId xmlns:p14="http://schemas.microsoft.com/office/powerpoint/2010/main" val="358150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2" grpId="0" animBg="1"/>
      <p:bldP spid="23" grpId="0" animBg="1"/>
      <p:bldP spid="24" grpId="0" animBg="1"/>
      <p:bldP spid="34" grpId="0" animBg="1"/>
      <p:bldP spid="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C426DACE-7C6F-4A89-8E6F-5A13D78FF227}"/>
              </a:ext>
            </a:extLst>
          </p:cNvPr>
          <p:cNvPicPr>
            <a:picLocks noChangeAspect="1"/>
          </p:cNvPicPr>
          <p:nvPr/>
        </p:nvPicPr>
        <p:blipFill>
          <a:blip r:embed="rId2"/>
          <a:stretch>
            <a:fillRect/>
          </a:stretch>
        </p:blipFill>
        <p:spPr>
          <a:xfrm>
            <a:off x="2069042" y="1228351"/>
            <a:ext cx="6590864" cy="4969302"/>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Rectifier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29</a:t>
            </a:fld>
            <a:endParaRPr lang="de-DE"/>
          </a:p>
        </p:txBody>
      </p:sp>
      <p:sp>
        <p:nvSpPr>
          <p:cNvPr id="26" name="Rechteck 25">
            <a:extLst>
              <a:ext uri="{FF2B5EF4-FFF2-40B4-BE49-F238E27FC236}">
                <a16:creationId xmlns="" xmlns:a16="http://schemas.microsoft.com/office/drawing/2014/main" id="{C6F7A85C-9AD1-45B6-B033-EB03F36BA9C5}"/>
              </a:ext>
            </a:extLst>
          </p:cNvPr>
          <p:cNvSpPr/>
          <p:nvPr/>
        </p:nvSpPr>
        <p:spPr>
          <a:xfrm>
            <a:off x="5099582" y="1975163"/>
            <a:ext cx="3496566" cy="476726"/>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hteck 26">
            <a:extLst>
              <a:ext uri="{FF2B5EF4-FFF2-40B4-BE49-F238E27FC236}">
                <a16:creationId xmlns="" xmlns:a16="http://schemas.microsoft.com/office/drawing/2014/main" id="{8C13D11C-1FB4-4335-9A16-07B2AE7C1EA2}"/>
              </a:ext>
            </a:extLst>
          </p:cNvPr>
          <p:cNvSpPr/>
          <p:nvPr/>
        </p:nvSpPr>
        <p:spPr>
          <a:xfrm>
            <a:off x="5099582" y="2457450"/>
            <a:ext cx="3496566" cy="1746258"/>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hteck 27">
            <a:extLst>
              <a:ext uri="{FF2B5EF4-FFF2-40B4-BE49-F238E27FC236}">
                <a16:creationId xmlns="" xmlns:a16="http://schemas.microsoft.com/office/drawing/2014/main" id="{2B9B0371-BFA9-4CCC-80B0-B1B19F546EC5}"/>
              </a:ext>
            </a:extLst>
          </p:cNvPr>
          <p:cNvSpPr/>
          <p:nvPr/>
        </p:nvSpPr>
        <p:spPr>
          <a:xfrm>
            <a:off x="5099582" y="4203708"/>
            <a:ext cx="3496566" cy="24070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utoShape 9">
            <a:extLst>
              <a:ext uri="{FF2B5EF4-FFF2-40B4-BE49-F238E27FC236}">
                <a16:creationId xmlns="" xmlns:a16="http://schemas.microsoft.com/office/drawing/2014/main" id="{6BE9CDB0-DCE1-4233-9F57-EE60F4444395}"/>
              </a:ext>
            </a:extLst>
          </p:cNvPr>
          <p:cNvSpPr>
            <a:spLocks noChangeArrowheads="1"/>
          </p:cNvSpPr>
          <p:nvPr/>
        </p:nvSpPr>
        <p:spPr bwMode="auto">
          <a:xfrm>
            <a:off x="2149941" y="3539696"/>
            <a:ext cx="2775198" cy="664012"/>
          </a:xfrm>
          <a:prstGeom prst="wedgeRoundRectCallout">
            <a:avLst>
              <a:gd name="adj1" fmla="val 53385"/>
              <a:gd name="adj2" fmla="val 6973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are only needed for the calculation of the mass of the rectifier.</a:t>
            </a:r>
          </a:p>
        </p:txBody>
      </p:sp>
      <p:sp>
        <p:nvSpPr>
          <p:cNvPr id="30" name="AutoShape 9">
            <a:extLst>
              <a:ext uri="{FF2B5EF4-FFF2-40B4-BE49-F238E27FC236}">
                <a16:creationId xmlns="" xmlns:a16="http://schemas.microsoft.com/office/drawing/2014/main" id="{03ECA377-C203-41AA-9388-CE05F31284A0}"/>
              </a:ext>
            </a:extLst>
          </p:cNvPr>
          <p:cNvSpPr>
            <a:spLocks noChangeArrowheads="1"/>
          </p:cNvSpPr>
          <p:nvPr/>
        </p:nvSpPr>
        <p:spPr bwMode="auto">
          <a:xfrm>
            <a:off x="2149941" y="2657162"/>
            <a:ext cx="2775198" cy="851297"/>
          </a:xfrm>
          <a:prstGeom prst="wedgeRoundRectCallout">
            <a:avLst>
              <a:gd name="adj1" fmla="val 53866"/>
              <a:gd name="adj2" fmla="val -2583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only have a direct influence on the efficiency of the rectifier. They can often be found in rectifier data sheets.</a:t>
            </a:r>
          </a:p>
        </p:txBody>
      </p:sp>
      <p:sp>
        <p:nvSpPr>
          <p:cNvPr id="31" name="Abgerundetes Rechteck 9">
            <a:extLst>
              <a:ext uri="{FF2B5EF4-FFF2-40B4-BE49-F238E27FC236}">
                <a16:creationId xmlns="" xmlns:a16="http://schemas.microsoft.com/office/drawing/2014/main" id="{00FB08AB-AF71-43D2-A858-1CA3C6C0E5E1}"/>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Rectifier</a:t>
            </a:r>
            <a:r>
              <a:rPr lang="en-GB" sz="1100" dirty="0">
                <a:latin typeface="Arial" pitchFamily="34" charset="0"/>
                <a:cs typeface="Arial" pitchFamily="34" charset="0"/>
              </a:rPr>
              <a:t> tab in the Electric Propulsion System Tree View.</a:t>
            </a:r>
            <a:endParaRPr lang="en-US" sz="1100" dirty="0">
              <a:latin typeface="Arial" pitchFamily="34" charset="0"/>
              <a:cs typeface="Arial" pitchFamily="34" charset="0"/>
            </a:endParaRPr>
          </a:p>
        </p:txBody>
      </p:sp>
      <p:sp>
        <p:nvSpPr>
          <p:cNvPr id="32" name="AutoShape 9">
            <a:extLst>
              <a:ext uri="{FF2B5EF4-FFF2-40B4-BE49-F238E27FC236}">
                <a16:creationId xmlns="" xmlns:a16="http://schemas.microsoft.com/office/drawing/2014/main" id="{A0E02FAD-D893-4418-AFE9-138A0F81B6B7}"/>
              </a:ext>
            </a:extLst>
          </p:cNvPr>
          <p:cNvSpPr>
            <a:spLocks noChangeArrowheads="1"/>
          </p:cNvSpPr>
          <p:nvPr/>
        </p:nvSpPr>
        <p:spPr bwMode="auto">
          <a:xfrm>
            <a:off x="2149941" y="1886660"/>
            <a:ext cx="2775198" cy="664012"/>
          </a:xfrm>
          <a:prstGeom prst="wedgeRoundRectCallout">
            <a:avLst>
              <a:gd name="adj1" fmla="val 54925"/>
              <a:gd name="adj2" fmla="val -12089"/>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directly affect both the efficiency and the mass of the rectifier. </a:t>
            </a:r>
          </a:p>
        </p:txBody>
      </p:sp>
      <p:sp>
        <p:nvSpPr>
          <p:cNvPr id="33" name="Ellipse 32">
            <a:extLst>
              <a:ext uri="{FF2B5EF4-FFF2-40B4-BE49-F238E27FC236}">
                <a16:creationId xmlns="" xmlns:a16="http://schemas.microsoft.com/office/drawing/2014/main" id="{4D2E79AB-7A9D-4AA4-AA8F-3736A1A88509}"/>
              </a:ext>
            </a:extLst>
          </p:cNvPr>
          <p:cNvSpPr/>
          <p:nvPr/>
        </p:nvSpPr>
        <p:spPr>
          <a:xfrm>
            <a:off x="3620486" y="4728804"/>
            <a:ext cx="554278"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7" name="Group 16">
            <a:extLst>
              <a:ext uri="{FF2B5EF4-FFF2-40B4-BE49-F238E27FC236}">
                <a16:creationId xmlns="" xmlns:a16="http://schemas.microsoft.com/office/drawing/2014/main" id="{5052F073-981F-4260-831C-DF2ED1BE368F}"/>
              </a:ext>
            </a:extLst>
          </p:cNvPr>
          <p:cNvGrpSpPr/>
          <p:nvPr/>
        </p:nvGrpSpPr>
        <p:grpSpPr>
          <a:xfrm>
            <a:off x="63735" y="4241959"/>
            <a:ext cx="3076310" cy="2132316"/>
            <a:chOff x="408491" y="4063846"/>
            <a:chExt cx="3076310" cy="2132316"/>
          </a:xfrm>
        </p:grpSpPr>
        <p:pic>
          <p:nvPicPr>
            <p:cNvPr id="18" name="Picture 17">
              <a:extLst>
                <a:ext uri="{FF2B5EF4-FFF2-40B4-BE49-F238E27FC236}">
                  <a16:creationId xmlns="" xmlns:a16="http://schemas.microsoft.com/office/drawing/2014/main" id="{AA7E52FA-F51C-48CF-AB79-098F32D41699}"/>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19" name="Picture 18">
              <a:extLst>
                <a:ext uri="{FF2B5EF4-FFF2-40B4-BE49-F238E27FC236}">
                  <a16:creationId xmlns="" xmlns:a16="http://schemas.microsoft.com/office/drawing/2014/main" id="{09C1C06F-CC66-4179-937E-BBFCEF07C4A2}"/>
                </a:ext>
              </a:extLst>
            </p:cNvPr>
            <p:cNvPicPr>
              <a:picLocks noChangeAspect="1"/>
            </p:cNvPicPr>
            <p:nvPr/>
          </p:nvPicPr>
          <p:blipFill rotWithShape="1">
            <a:blip r:embed="rId3"/>
            <a:srcRect l="42515" t="17180" r="43331" b="54912"/>
            <a:stretch/>
          </p:blipFill>
          <p:spPr>
            <a:xfrm>
              <a:off x="1716356" y="4430125"/>
              <a:ext cx="435428" cy="595133"/>
            </a:xfrm>
            <a:prstGeom prst="rect">
              <a:avLst/>
            </a:prstGeom>
          </p:spPr>
        </p:pic>
      </p:grpSp>
    </p:spTree>
    <p:extLst>
      <p:ext uri="{BB962C8B-B14F-4D97-AF65-F5344CB8AC3E}">
        <p14:creationId xmlns:p14="http://schemas.microsoft.com/office/powerpoint/2010/main" val="297695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DFE7F76A-9267-4B72-A24F-8F68C3609A55}"/>
              </a:ext>
            </a:extLst>
          </p:cNvPr>
          <p:cNvPicPr>
            <a:picLocks noChangeAspect="1"/>
          </p:cNvPicPr>
          <p:nvPr/>
        </p:nvPicPr>
        <p:blipFill rotWithShape="1">
          <a:blip r:embed="rId2"/>
          <a:srcRect l="4959" t="5666"/>
          <a:stretch/>
        </p:blipFill>
        <p:spPr>
          <a:xfrm>
            <a:off x="5064573" y="3399949"/>
            <a:ext cx="3760417" cy="2722055"/>
          </a:xfrm>
          <a:prstGeom prst="rect">
            <a:avLst/>
          </a:prstGeom>
        </p:spPr>
      </p:pic>
      <p:sp>
        <p:nvSpPr>
          <p:cNvPr id="2" name="Titel 1"/>
          <p:cNvSpPr>
            <a:spLocks noGrp="1"/>
          </p:cNvSpPr>
          <p:nvPr>
            <p:ph type="title"/>
          </p:nvPr>
        </p:nvSpPr>
        <p:spPr/>
        <p:txBody>
          <a:bodyPr/>
          <a:lstStyle/>
          <a:p>
            <a:r>
              <a:rPr lang="en-US" dirty="0"/>
              <a:t>Overview: Electric System Tutorials</a:t>
            </a:r>
          </a:p>
        </p:txBody>
      </p:sp>
      <p:sp>
        <p:nvSpPr>
          <p:cNvPr id="3" name="Inhaltsplatzhalter 2"/>
          <p:cNvSpPr>
            <a:spLocks noGrp="1"/>
          </p:cNvSpPr>
          <p:nvPr>
            <p:ph sz="quarter" idx="13"/>
          </p:nvPr>
        </p:nvSpPr>
        <p:spPr/>
        <p:txBody>
          <a:bodyPr/>
          <a:lstStyle/>
          <a:p>
            <a:r>
              <a:rPr lang="en-US" dirty="0"/>
              <a:t>The calculation of series electric systems with GasTurb 14 is explained in three tutorials. The first two tutorials focus on isolated design- and off-design calculations of the electric system, independent from the gas turbine:</a:t>
            </a:r>
          </a:p>
          <a:p>
            <a:pPr marL="400050" indent="-400050">
              <a:buFont typeface="+mj-lt"/>
              <a:buAutoNum type="romanUcPeriod"/>
            </a:pPr>
            <a:r>
              <a:rPr lang="en-US" i="1" dirty="0"/>
              <a:t>How to design a series electric propulsion system</a:t>
            </a:r>
          </a:p>
          <a:p>
            <a:pPr marL="400050" indent="-400050">
              <a:buFont typeface="+mj-lt"/>
              <a:buAutoNum type="romanUcPeriod"/>
            </a:pPr>
            <a:r>
              <a:rPr lang="en-US" i="1" dirty="0"/>
              <a:t>Off-Design Calculation of a series electric propulsion system</a:t>
            </a:r>
          </a:p>
          <a:p>
            <a:endParaRPr lang="en-US" dirty="0"/>
          </a:p>
          <a:p>
            <a:r>
              <a:rPr lang="en-US" dirty="0"/>
              <a:t>The third tutorial deals with the combination of a series electric system with a gas turbine and covers the interaction of the two systems:</a:t>
            </a:r>
          </a:p>
          <a:p>
            <a:pPr marL="400050" indent="-400050">
              <a:buFont typeface="+mj-lt"/>
              <a:buAutoNum type="romanUcPeriod" startAt="3"/>
            </a:pPr>
            <a:r>
              <a:rPr lang="en-US" i="1" dirty="0"/>
              <a:t>Coupling a series electric propulsion system with a gas turbine</a:t>
            </a:r>
          </a:p>
        </p:txBody>
      </p:sp>
      <p:sp>
        <p:nvSpPr>
          <p:cNvPr id="5" name="Datumsplatzhalter 4"/>
          <p:cNvSpPr>
            <a:spLocks noGrp="1"/>
          </p:cNvSpPr>
          <p:nvPr>
            <p:ph type="dt" sz="half" idx="15"/>
          </p:nvPr>
        </p:nvSpPr>
        <p:spPr/>
        <p:txBody>
          <a:bodyPr/>
          <a:lstStyle/>
          <a:p>
            <a:pPr algn="r"/>
            <a:fld id="{B3E8B71E-F07B-D446-B706-823F8418B977}" type="datetime1">
              <a:rPr lang="de-DE" smtClean="0"/>
              <a:pPr algn="r"/>
              <a:t>30.06.2021</a:t>
            </a:fld>
            <a:endParaRPr lang="de-DE"/>
          </a:p>
        </p:txBody>
      </p:sp>
      <p:sp>
        <p:nvSpPr>
          <p:cNvPr id="6" name="Fußzeilenplatzhalter 5"/>
          <p:cNvSpPr>
            <a:spLocks noGrp="1"/>
          </p:cNvSpPr>
          <p:nvPr>
            <p:ph type="ftr" sz="quarter" idx="16"/>
          </p:nvPr>
        </p:nvSpPr>
        <p:spPr>
          <a:xfrm>
            <a:off x="-1" y="6498000"/>
            <a:ext cx="4238625" cy="360000"/>
          </a:xfrm>
        </p:spPr>
        <p:txBody>
          <a:bodyPr/>
          <a:lstStyle/>
          <a:p>
            <a:r>
              <a:rPr lang="en-US" dirty="0"/>
              <a:t>Introduction to Electric Systems in GasTurb</a:t>
            </a:r>
            <a:endParaRPr lang="de-DE" b="1" dirty="0"/>
          </a:p>
        </p:txBody>
      </p:sp>
      <p:sp>
        <p:nvSpPr>
          <p:cNvPr id="7" name="Foliennummernplatzhalter 6"/>
          <p:cNvSpPr>
            <a:spLocks noGrp="1"/>
          </p:cNvSpPr>
          <p:nvPr>
            <p:ph type="sldNum" sz="quarter" idx="17"/>
          </p:nvPr>
        </p:nvSpPr>
        <p:spPr/>
        <p:txBody>
          <a:bodyPr/>
          <a:lstStyle/>
          <a:p>
            <a:pPr algn="l"/>
            <a:fld id="{FC702470-8AE9-4E48-9C5F-817F252A268D}" type="slidenum">
              <a:rPr lang="de-DE" smtClean="0"/>
              <a:pPr algn="l"/>
              <a:t>3</a:t>
            </a:fld>
            <a:endParaRPr lang="de-DE"/>
          </a:p>
        </p:txBody>
      </p:sp>
      <p:sp>
        <p:nvSpPr>
          <p:cNvPr id="10" name="Rechteck 3">
            <a:extLst>
              <a:ext uri="{FF2B5EF4-FFF2-40B4-BE49-F238E27FC236}">
                <a16:creationId xmlns="" xmlns:a16="http://schemas.microsoft.com/office/drawing/2014/main" id="{D009BE71-ED09-470E-AA2E-6797A9D44E0A}"/>
              </a:ext>
            </a:extLst>
          </p:cNvPr>
          <p:cNvSpPr>
            <a:spLocks noChangeAspect="1"/>
          </p:cNvSpPr>
          <p:nvPr/>
        </p:nvSpPr>
        <p:spPr>
          <a:xfrm>
            <a:off x="6513259" y="3417183"/>
            <a:ext cx="860071" cy="342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endParaRPr>
          </a:p>
        </p:txBody>
      </p:sp>
      <p:grpSp>
        <p:nvGrpSpPr>
          <p:cNvPr id="21" name="Gruppieren 20"/>
          <p:cNvGrpSpPr/>
          <p:nvPr/>
        </p:nvGrpSpPr>
        <p:grpSpPr>
          <a:xfrm>
            <a:off x="4774108" y="1122216"/>
            <a:ext cx="4188863" cy="5123728"/>
            <a:chOff x="4774108" y="1122216"/>
            <a:chExt cx="4188863" cy="5123728"/>
          </a:xfrm>
        </p:grpSpPr>
        <p:sp>
          <p:nvSpPr>
            <p:cNvPr id="14" name="Rechteck 13">
              <a:extLst>
                <a:ext uri="{FF2B5EF4-FFF2-40B4-BE49-F238E27FC236}">
                  <a16:creationId xmlns="" xmlns:a16="http://schemas.microsoft.com/office/drawing/2014/main" id="{005C7967-FD0E-4580-BE63-357FA4D34ED9}"/>
                </a:ext>
              </a:extLst>
            </p:cNvPr>
            <p:cNvSpPr/>
            <p:nvPr/>
          </p:nvSpPr>
          <p:spPr>
            <a:xfrm>
              <a:off x="4774108" y="1122216"/>
              <a:ext cx="4188863" cy="5123728"/>
            </a:xfrm>
            <a:prstGeom prst="rect">
              <a:avLst/>
            </a:prstGeom>
            <a:noFill/>
            <a:ln w="28575">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feld 14">
              <a:extLst>
                <a:ext uri="{FF2B5EF4-FFF2-40B4-BE49-F238E27FC236}">
                  <a16:creationId xmlns="" xmlns:a16="http://schemas.microsoft.com/office/drawing/2014/main" id="{0AC62BF0-918B-4B48-9B40-4B3DD00A381B}"/>
                </a:ext>
              </a:extLst>
            </p:cNvPr>
            <p:cNvSpPr txBox="1"/>
            <p:nvPr/>
          </p:nvSpPr>
          <p:spPr>
            <a:xfrm>
              <a:off x="6960105" y="1134771"/>
              <a:ext cx="1938702" cy="276999"/>
            </a:xfrm>
            <a:prstGeom prst="rect">
              <a:avLst/>
            </a:prstGeom>
            <a:noFill/>
          </p:spPr>
          <p:txBody>
            <a:bodyPr wrap="square" rtlCol="0">
              <a:spAutoFit/>
            </a:bodyPr>
            <a:lstStyle/>
            <a:p>
              <a:pPr algn="r"/>
              <a:r>
                <a:rPr lang="de-DE" sz="1200" b="1" dirty="0">
                  <a:latin typeface="+mn-lt"/>
                </a:rPr>
                <a:t>Electric System Tutorial III</a:t>
              </a:r>
              <a:endParaRPr lang="en-GB" sz="1200" b="1" dirty="0">
                <a:latin typeface="+mn-lt"/>
              </a:endParaRPr>
            </a:p>
          </p:txBody>
        </p:sp>
        <p:pic>
          <p:nvPicPr>
            <p:cNvPr id="17" name="Picture 3" descr="P:\GasTurb\43_Git\GasTurb14_Arbeitsversion_JC\debug\Schematics_GT\2_tprop.wmf">
              <a:extLst>
                <a:ext uri="{FF2B5EF4-FFF2-40B4-BE49-F238E27FC236}">
                  <a16:creationId xmlns="" xmlns:a16="http://schemas.microsoft.com/office/drawing/2014/main" id="{E525D6C5-5F86-4B07-8844-23FDB3C26C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5595" y="1281918"/>
              <a:ext cx="3407088" cy="25432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uppieren 19"/>
          <p:cNvGrpSpPr/>
          <p:nvPr/>
        </p:nvGrpSpPr>
        <p:grpSpPr>
          <a:xfrm>
            <a:off x="4852945" y="3321278"/>
            <a:ext cx="4054666" cy="2846468"/>
            <a:chOff x="4852945" y="3321278"/>
            <a:chExt cx="4054666" cy="2846468"/>
          </a:xfrm>
        </p:grpSpPr>
        <p:sp>
          <p:nvSpPr>
            <p:cNvPr id="11" name="Rechteck 10">
              <a:extLst>
                <a:ext uri="{FF2B5EF4-FFF2-40B4-BE49-F238E27FC236}">
                  <a16:creationId xmlns="" xmlns:a16="http://schemas.microsoft.com/office/drawing/2014/main" id="{BE1AA984-0F25-4517-92A4-21A090B544CB}"/>
                </a:ext>
              </a:extLst>
            </p:cNvPr>
            <p:cNvSpPr/>
            <p:nvPr/>
          </p:nvSpPr>
          <p:spPr>
            <a:xfrm>
              <a:off x="4852945" y="3321278"/>
              <a:ext cx="4054666" cy="2846468"/>
            </a:xfrm>
            <a:prstGeom prst="rect">
              <a:avLst/>
            </a:prstGeom>
            <a:noFill/>
            <a:ln w="28575">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feld 10">
              <a:extLst>
                <a:ext uri="{FF2B5EF4-FFF2-40B4-BE49-F238E27FC236}">
                  <a16:creationId xmlns="" xmlns:a16="http://schemas.microsoft.com/office/drawing/2014/main" id="{15E437F6-26B5-440E-8E84-B9F4CFDE411B}"/>
                </a:ext>
              </a:extLst>
            </p:cNvPr>
            <p:cNvSpPr txBox="1"/>
            <p:nvPr/>
          </p:nvSpPr>
          <p:spPr>
            <a:xfrm>
              <a:off x="6583031" y="3334757"/>
              <a:ext cx="2324580" cy="276999"/>
            </a:xfrm>
            <a:prstGeom prst="rect">
              <a:avLst/>
            </a:prstGeom>
            <a:noFill/>
          </p:spPr>
          <p:txBody>
            <a:bodyPr wrap="square" rtlCol="0">
              <a:spAutoFit/>
            </a:bodyPr>
            <a:lstStyle/>
            <a:p>
              <a:pPr algn="r"/>
              <a:r>
                <a:rPr lang="de-DE" sz="1200" b="1" dirty="0">
                  <a:latin typeface="+mn-lt"/>
                </a:rPr>
                <a:t>Electric System Tutorial I + II</a:t>
              </a:r>
              <a:endParaRPr lang="en-GB" sz="1200" b="1" dirty="0">
                <a:latin typeface="+mn-lt"/>
              </a:endParaRPr>
            </a:p>
          </p:txBody>
        </p:sp>
      </p:grpSp>
    </p:spTree>
    <p:extLst>
      <p:ext uri="{BB962C8B-B14F-4D97-AF65-F5344CB8AC3E}">
        <p14:creationId xmlns:p14="http://schemas.microsoft.com/office/powerpoint/2010/main" val="282993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F7A15087-336A-429E-BC24-BEB87AA991DC}"/>
              </a:ext>
            </a:extLst>
          </p:cNvPr>
          <p:cNvPicPr>
            <a:picLocks noChangeAspect="1"/>
          </p:cNvPicPr>
          <p:nvPr/>
        </p:nvPicPr>
        <p:blipFill>
          <a:blip r:embed="rId2"/>
          <a:stretch>
            <a:fillRect/>
          </a:stretch>
        </p:blipFill>
        <p:spPr>
          <a:xfrm>
            <a:off x="2069042" y="1228350"/>
            <a:ext cx="6590864" cy="4969303"/>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Generator Input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30</a:t>
            </a:fld>
            <a:endParaRPr lang="de-DE"/>
          </a:p>
        </p:txBody>
      </p:sp>
      <p:sp>
        <p:nvSpPr>
          <p:cNvPr id="12" name="Abgerundetes Rechteck 11">
            <a:extLst>
              <a:ext uri="{FF2B5EF4-FFF2-40B4-BE49-F238E27FC236}">
                <a16:creationId xmlns="" xmlns:a16="http://schemas.microsoft.com/office/drawing/2014/main" id="{F3F4E2A0-BE48-4FC9-BA4B-5F7874182060}"/>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Generator</a:t>
            </a:r>
            <a:r>
              <a:rPr lang="en-GB" sz="1100" dirty="0">
                <a:latin typeface="Arial" pitchFamily="34" charset="0"/>
                <a:cs typeface="Arial" pitchFamily="34" charset="0"/>
              </a:rPr>
              <a:t> tab in the Electric Propulsion System Tree View.</a:t>
            </a:r>
            <a:endParaRPr lang="en-US" sz="1100" dirty="0">
              <a:latin typeface="Arial" pitchFamily="34" charset="0"/>
              <a:cs typeface="Arial" pitchFamily="34" charset="0"/>
            </a:endParaRPr>
          </a:p>
        </p:txBody>
      </p:sp>
      <p:sp>
        <p:nvSpPr>
          <p:cNvPr id="16" name="Rechteck 15">
            <a:extLst>
              <a:ext uri="{FF2B5EF4-FFF2-40B4-BE49-F238E27FC236}">
                <a16:creationId xmlns="" xmlns:a16="http://schemas.microsoft.com/office/drawing/2014/main" id="{4E016D9B-2EC4-44B1-B515-F7223C8B041F}"/>
              </a:ext>
            </a:extLst>
          </p:cNvPr>
          <p:cNvSpPr/>
          <p:nvPr/>
        </p:nvSpPr>
        <p:spPr>
          <a:xfrm>
            <a:off x="5083889" y="1962506"/>
            <a:ext cx="3509778" cy="11115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utoShape 9">
            <a:extLst>
              <a:ext uri="{FF2B5EF4-FFF2-40B4-BE49-F238E27FC236}">
                <a16:creationId xmlns="" xmlns:a16="http://schemas.microsoft.com/office/drawing/2014/main" id="{1F808362-D4CC-453A-9587-9E2F4C17E726}"/>
              </a:ext>
            </a:extLst>
          </p:cNvPr>
          <p:cNvSpPr>
            <a:spLocks noChangeArrowheads="1"/>
          </p:cNvSpPr>
          <p:nvPr/>
        </p:nvSpPr>
        <p:spPr bwMode="auto">
          <a:xfrm>
            <a:off x="2153819" y="1380259"/>
            <a:ext cx="2775198" cy="664012"/>
          </a:xfrm>
          <a:prstGeom prst="wedgeRoundRectCallout">
            <a:avLst>
              <a:gd name="adj1" fmla="val 53995"/>
              <a:gd name="adj2" fmla="val 3731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Analogue to the performance mode, the generator spool speed needs to be set as an input parameter.</a:t>
            </a:r>
          </a:p>
        </p:txBody>
      </p:sp>
      <p:sp>
        <p:nvSpPr>
          <p:cNvPr id="19" name="AutoShape 9">
            <a:extLst>
              <a:ext uri="{FF2B5EF4-FFF2-40B4-BE49-F238E27FC236}">
                <a16:creationId xmlns="" xmlns:a16="http://schemas.microsoft.com/office/drawing/2014/main" id="{3435EC28-B8CC-48EB-9F5F-701F826A9E60}"/>
              </a:ext>
            </a:extLst>
          </p:cNvPr>
          <p:cNvSpPr>
            <a:spLocks noChangeArrowheads="1"/>
          </p:cNvSpPr>
          <p:nvPr/>
        </p:nvSpPr>
        <p:spPr bwMode="auto">
          <a:xfrm>
            <a:off x="2174581" y="2943306"/>
            <a:ext cx="2775199" cy="664012"/>
          </a:xfrm>
          <a:prstGeom prst="wedgeRoundRectCallout">
            <a:avLst>
              <a:gd name="adj1" fmla="val 52805"/>
              <a:gd name="adj2" fmla="val -25649"/>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parameters are most important for the calculation of the dimension and mass of the electric machine.</a:t>
            </a:r>
          </a:p>
        </p:txBody>
      </p:sp>
      <p:sp>
        <p:nvSpPr>
          <p:cNvPr id="20" name="Rechteck 19">
            <a:extLst>
              <a:ext uri="{FF2B5EF4-FFF2-40B4-BE49-F238E27FC236}">
                <a16:creationId xmlns="" xmlns:a16="http://schemas.microsoft.com/office/drawing/2014/main" id="{BBDD49CB-6DF3-4799-8D21-A629320E61A1}"/>
              </a:ext>
            </a:extLst>
          </p:cNvPr>
          <p:cNvSpPr/>
          <p:nvPr/>
        </p:nvSpPr>
        <p:spPr>
          <a:xfrm>
            <a:off x="5083889" y="2085797"/>
            <a:ext cx="3509776" cy="111151"/>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hteck 20">
            <a:extLst>
              <a:ext uri="{FF2B5EF4-FFF2-40B4-BE49-F238E27FC236}">
                <a16:creationId xmlns="" xmlns:a16="http://schemas.microsoft.com/office/drawing/2014/main" id="{08AA032D-905E-4D1F-8D53-B8786065371F}"/>
              </a:ext>
            </a:extLst>
          </p:cNvPr>
          <p:cNvSpPr/>
          <p:nvPr/>
        </p:nvSpPr>
        <p:spPr>
          <a:xfrm>
            <a:off x="5083889" y="2209088"/>
            <a:ext cx="3509777" cy="148991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utoShape 9">
            <a:extLst>
              <a:ext uri="{FF2B5EF4-FFF2-40B4-BE49-F238E27FC236}">
                <a16:creationId xmlns="" xmlns:a16="http://schemas.microsoft.com/office/drawing/2014/main" id="{25DEE869-5F96-4278-B513-072A80AF79E1}"/>
              </a:ext>
            </a:extLst>
          </p:cNvPr>
          <p:cNvSpPr>
            <a:spLocks noChangeArrowheads="1"/>
          </p:cNvSpPr>
          <p:nvPr/>
        </p:nvSpPr>
        <p:spPr bwMode="auto">
          <a:xfrm>
            <a:off x="2153819" y="2129121"/>
            <a:ext cx="2775199" cy="664012"/>
          </a:xfrm>
          <a:prstGeom prst="wedgeRoundRectCallout">
            <a:avLst>
              <a:gd name="adj1" fmla="val 53864"/>
              <a:gd name="adj2" fmla="val -431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efficiency of the electric machine at design point conditions </a:t>
            </a:r>
            <a:r>
              <a:rPr lang="en-US" sz="1100" dirty="0" smtClean="0">
                <a:latin typeface="Arial" pitchFamily="34" charset="0"/>
                <a:cs typeface="Arial" pitchFamily="34" charset="0"/>
              </a:rPr>
              <a:t>is directly </a:t>
            </a:r>
            <a:r>
              <a:rPr lang="en-US" sz="1100" dirty="0">
                <a:latin typeface="Arial" pitchFamily="34" charset="0"/>
                <a:cs typeface="Arial" pitchFamily="34" charset="0"/>
              </a:rPr>
              <a:t>defined.</a:t>
            </a:r>
          </a:p>
        </p:txBody>
      </p:sp>
      <p:sp>
        <p:nvSpPr>
          <p:cNvPr id="23" name="Rechteck 22">
            <a:extLst>
              <a:ext uri="{FF2B5EF4-FFF2-40B4-BE49-F238E27FC236}">
                <a16:creationId xmlns="" xmlns:a16="http://schemas.microsoft.com/office/drawing/2014/main" id="{3EB73A27-5B13-4D66-80C5-6112BA85D3F5}"/>
              </a:ext>
            </a:extLst>
          </p:cNvPr>
          <p:cNvSpPr/>
          <p:nvPr/>
        </p:nvSpPr>
        <p:spPr>
          <a:xfrm>
            <a:off x="5079411" y="3711139"/>
            <a:ext cx="3514256" cy="371003"/>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utoShape 9">
            <a:extLst>
              <a:ext uri="{FF2B5EF4-FFF2-40B4-BE49-F238E27FC236}">
                <a16:creationId xmlns="" xmlns:a16="http://schemas.microsoft.com/office/drawing/2014/main" id="{8B86EEA3-2178-4863-B308-A39554CB664E}"/>
              </a:ext>
            </a:extLst>
          </p:cNvPr>
          <p:cNvSpPr>
            <a:spLocks noChangeArrowheads="1"/>
          </p:cNvSpPr>
          <p:nvPr/>
        </p:nvSpPr>
        <p:spPr bwMode="auto">
          <a:xfrm>
            <a:off x="2153820" y="3669277"/>
            <a:ext cx="2775199" cy="476726"/>
          </a:xfrm>
          <a:prstGeom prst="wedgeRoundRectCallout">
            <a:avLst>
              <a:gd name="adj1" fmla="val 53217"/>
              <a:gd name="adj2" fmla="val -2299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These inputs have an influence on the parameters</a:t>
            </a:r>
            <a:r>
              <a:rPr lang="en-US" sz="1100" dirty="0">
                <a:solidFill>
                  <a:srgbClr val="FF0000"/>
                </a:solidFill>
                <a:latin typeface="Arial" pitchFamily="34" charset="0"/>
                <a:cs typeface="Arial" pitchFamily="34" charset="0"/>
              </a:rPr>
              <a:t> </a:t>
            </a:r>
            <a:r>
              <a:rPr lang="en-US" sz="1100" dirty="0">
                <a:latin typeface="Arial" pitchFamily="34" charset="0"/>
                <a:cs typeface="Arial" pitchFamily="34" charset="0"/>
              </a:rPr>
              <a:t>of the equivalent circuit.</a:t>
            </a:r>
          </a:p>
        </p:txBody>
      </p:sp>
      <p:sp>
        <p:nvSpPr>
          <p:cNvPr id="25" name="Ellipse 24">
            <a:extLst>
              <a:ext uri="{FF2B5EF4-FFF2-40B4-BE49-F238E27FC236}">
                <a16:creationId xmlns="" xmlns:a16="http://schemas.microsoft.com/office/drawing/2014/main" id="{33141216-A0CF-4D6A-BAD5-7D4928E850A8}"/>
              </a:ext>
            </a:extLst>
          </p:cNvPr>
          <p:cNvSpPr/>
          <p:nvPr/>
        </p:nvSpPr>
        <p:spPr>
          <a:xfrm>
            <a:off x="3649371" y="4817553"/>
            <a:ext cx="553871" cy="200390"/>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6" name="Group 25">
            <a:extLst>
              <a:ext uri="{FF2B5EF4-FFF2-40B4-BE49-F238E27FC236}">
                <a16:creationId xmlns="" xmlns:a16="http://schemas.microsoft.com/office/drawing/2014/main" id="{DF037CD4-63BA-4CC3-876D-DA49AA0D4983}"/>
              </a:ext>
            </a:extLst>
          </p:cNvPr>
          <p:cNvGrpSpPr/>
          <p:nvPr/>
        </p:nvGrpSpPr>
        <p:grpSpPr>
          <a:xfrm>
            <a:off x="63735" y="4241959"/>
            <a:ext cx="3076310" cy="2132316"/>
            <a:chOff x="408491" y="4063846"/>
            <a:chExt cx="3076310" cy="2132316"/>
          </a:xfrm>
        </p:grpSpPr>
        <p:pic>
          <p:nvPicPr>
            <p:cNvPr id="27" name="Picture 26">
              <a:extLst>
                <a:ext uri="{FF2B5EF4-FFF2-40B4-BE49-F238E27FC236}">
                  <a16:creationId xmlns="" xmlns:a16="http://schemas.microsoft.com/office/drawing/2014/main" id="{89CE74EF-6B0C-43CB-A2E6-9DD330DD6985}"/>
                </a:ext>
              </a:extLst>
            </p:cNvPr>
            <p:cNvPicPr>
              <a:picLocks noChangeAspect="1"/>
            </p:cNvPicPr>
            <p:nvPr/>
          </p:nvPicPr>
          <p:blipFill>
            <a:blip r:embed="rId3">
              <a:grayscl/>
            </a:blip>
            <a:stretch>
              <a:fillRect/>
            </a:stretch>
          </p:blipFill>
          <p:spPr>
            <a:xfrm>
              <a:off x="408491" y="4063846"/>
              <a:ext cx="3076310" cy="2132316"/>
            </a:xfrm>
            <a:prstGeom prst="rect">
              <a:avLst/>
            </a:prstGeom>
            <a:ln>
              <a:solidFill>
                <a:schemeClr val="tx1"/>
              </a:solidFill>
            </a:ln>
            <a:effectLst>
              <a:outerShdw blurRad="190500" algn="tl" rotWithShape="0">
                <a:srgbClr val="000000">
                  <a:alpha val="70000"/>
                </a:srgbClr>
              </a:outerShdw>
            </a:effectLst>
          </p:spPr>
        </p:pic>
        <p:pic>
          <p:nvPicPr>
            <p:cNvPr id="28" name="Picture 27">
              <a:extLst>
                <a:ext uri="{FF2B5EF4-FFF2-40B4-BE49-F238E27FC236}">
                  <a16:creationId xmlns="" xmlns:a16="http://schemas.microsoft.com/office/drawing/2014/main" id="{7380EF05-8A13-406F-860B-9E1EF7623E53}"/>
                </a:ext>
              </a:extLst>
            </p:cNvPr>
            <p:cNvPicPr>
              <a:picLocks noChangeAspect="1"/>
            </p:cNvPicPr>
            <p:nvPr/>
          </p:nvPicPr>
          <p:blipFill rotWithShape="1">
            <a:blip r:embed="rId3"/>
            <a:srcRect l="23053" t="3" r="63147" b="58996"/>
            <a:stretch/>
          </p:blipFill>
          <p:spPr>
            <a:xfrm>
              <a:off x="1117642" y="4063847"/>
              <a:ext cx="424543" cy="874326"/>
            </a:xfrm>
            <a:prstGeom prst="rect">
              <a:avLst/>
            </a:prstGeom>
          </p:spPr>
        </p:pic>
      </p:grpSp>
    </p:spTree>
    <p:extLst>
      <p:ext uri="{BB962C8B-B14F-4D97-AF65-F5344CB8AC3E}">
        <p14:creationId xmlns:p14="http://schemas.microsoft.com/office/powerpoint/2010/main" val="32696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862207C7-0406-442F-A8A2-222018EDB819}"/>
              </a:ext>
            </a:extLst>
          </p:cNvPr>
          <p:cNvPicPr>
            <a:picLocks noChangeAspect="1"/>
          </p:cNvPicPr>
          <p:nvPr/>
        </p:nvPicPr>
        <p:blipFill>
          <a:blip r:embed="rId2"/>
          <a:stretch>
            <a:fillRect/>
          </a:stretch>
        </p:blipFill>
        <p:spPr>
          <a:xfrm>
            <a:off x="2069042" y="1228350"/>
            <a:ext cx="6590864" cy="4969303"/>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Design Input Data Window</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31</a:t>
            </a:fld>
            <a:endParaRPr lang="de-DE"/>
          </a:p>
        </p:txBody>
      </p:sp>
      <p:sp>
        <p:nvSpPr>
          <p:cNvPr id="12" name="Abgerundetes Rechteck 11">
            <a:extLst>
              <a:ext uri="{FF2B5EF4-FFF2-40B4-BE49-F238E27FC236}">
                <a16:creationId xmlns="" xmlns:a16="http://schemas.microsoft.com/office/drawing/2014/main" id="{A59F2AB3-7BC1-452E-B51F-6B27003C6634}"/>
              </a:ext>
            </a:extLst>
          </p:cNvPr>
          <p:cNvSpPr/>
          <p:nvPr/>
        </p:nvSpPr>
        <p:spPr>
          <a:xfrm>
            <a:off x="13431" y="1390175"/>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Let us perform a </a:t>
            </a:r>
            <a:r>
              <a:rPr lang="en-GB" sz="1100" b="1" dirty="0">
                <a:latin typeface="Arial" pitchFamily="34" charset="0"/>
                <a:cs typeface="Arial" pitchFamily="34" charset="0"/>
              </a:rPr>
              <a:t>Design Point</a:t>
            </a:r>
            <a:r>
              <a:rPr lang="en-GB" sz="1100" dirty="0">
                <a:latin typeface="Arial" pitchFamily="34" charset="0"/>
                <a:cs typeface="Arial" pitchFamily="34" charset="0"/>
              </a:rPr>
              <a:t> Calculation in the More… Mode.</a:t>
            </a:r>
            <a:endParaRPr lang="en-US" sz="1100" dirty="0">
              <a:latin typeface="Arial" pitchFamily="34" charset="0"/>
              <a:cs typeface="Arial" pitchFamily="34" charset="0"/>
            </a:endParaRPr>
          </a:p>
        </p:txBody>
      </p:sp>
      <p:sp>
        <p:nvSpPr>
          <p:cNvPr id="13" name="Freeform 9">
            <a:extLst>
              <a:ext uri="{FF2B5EF4-FFF2-40B4-BE49-F238E27FC236}">
                <a16:creationId xmlns="" xmlns:a16="http://schemas.microsoft.com/office/drawing/2014/main" id="{DF358B6C-B72D-48BB-9660-110CDE890448}"/>
              </a:ext>
            </a:extLst>
          </p:cNvPr>
          <p:cNvSpPr>
            <a:spLocks/>
          </p:cNvSpPr>
          <p:nvPr/>
        </p:nvSpPr>
        <p:spPr bwMode="auto">
          <a:xfrm rot="20239365">
            <a:off x="4770221" y="288286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66962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3.33333E-6 1.85185E-6 L -0.19688 -0.15509 " pathEditMode="relative" rAng="0" ptsTypes="AA">
                                      <p:cBhvr>
                                        <p:cTn id="9" dur="2000" fill="hold"/>
                                        <p:tgtEl>
                                          <p:spTgt spid="13"/>
                                        </p:tgtEl>
                                        <p:attrNameLst>
                                          <p:attrName>ppt_x</p:attrName>
                                          <p:attrName>ppt_y</p:attrName>
                                        </p:attrNameLst>
                                      </p:cBhvr>
                                      <p:rCtr x="-9844" y="-7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DB7E1AA3-8606-4425-A8E3-71EEA3981227}"/>
              </a:ext>
            </a:extLst>
          </p:cNvPr>
          <p:cNvPicPr>
            <a:picLocks noChangeAspect="1"/>
          </p:cNvPicPr>
          <p:nvPr/>
        </p:nvPicPr>
        <p:blipFill>
          <a:blip r:embed="rId2"/>
          <a:stretch>
            <a:fillRect/>
          </a:stretch>
        </p:blipFill>
        <p:spPr>
          <a:xfrm>
            <a:off x="2069041" y="1228351"/>
            <a:ext cx="6590864" cy="4969302"/>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a:t>Gas Turbine Summary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32</a:t>
            </a:fld>
            <a:endParaRPr lang="de-DE"/>
          </a:p>
        </p:txBody>
      </p:sp>
      <p:sp>
        <p:nvSpPr>
          <p:cNvPr id="18" name="Abgerundetes Rechteck 8">
            <a:extLst>
              <a:ext uri="{FF2B5EF4-FFF2-40B4-BE49-F238E27FC236}">
                <a16:creationId xmlns="" xmlns:a16="http://schemas.microsoft.com/office/drawing/2014/main" id="{2F693787-5F28-4A75-9B5A-2132E11E9551}"/>
              </a:ext>
            </a:extLst>
          </p:cNvPr>
          <p:cNvSpPr/>
          <p:nvPr/>
        </p:nvSpPr>
        <p:spPr>
          <a:xfrm>
            <a:off x="0" y="1321511"/>
            <a:ext cx="1929670" cy="141315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gas turbine output is not affected by the change of the electric propulsion system calculation mode. Select the </a:t>
            </a:r>
            <a:r>
              <a:rPr lang="en-US" sz="1100" b="1" dirty="0">
                <a:latin typeface="Arial" pitchFamily="34" charset="0"/>
                <a:cs typeface="Arial" pitchFamily="34" charset="0"/>
              </a:rPr>
              <a:t>Electric Propulsion System </a:t>
            </a:r>
            <a:r>
              <a:rPr lang="en-US" sz="1100" dirty="0">
                <a:latin typeface="Arial" pitchFamily="34" charset="0"/>
                <a:cs typeface="Arial" pitchFamily="34" charset="0"/>
              </a:rPr>
              <a:t>tab. </a:t>
            </a:r>
          </a:p>
        </p:txBody>
      </p:sp>
      <p:sp>
        <p:nvSpPr>
          <p:cNvPr id="19" name="Freeform 9">
            <a:extLst>
              <a:ext uri="{FF2B5EF4-FFF2-40B4-BE49-F238E27FC236}">
                <a16:creationId xmlns="" xmlns:a16="http://schemas.microsoft.com/office/drawing/2014/main" id="{9774D786-E666-4D8F-BA2D-2A4A416E39BE}"/>
              </a:ext>
            </a:extLst>
          </p:cNvPr>
          <p:cNvSpPr>
            <a:spLocks/>
          </p:cNvSpPr>
          <p:nvPr/>
        </p:nvSpPr>
        <p:spPr bwMode="auto">
          <a:xfrm rot="20239365">
            <a:off x="4617243" y="2770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82944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par>
                          <p:cTn id="9" fill="hold">
                            <p:stCondLst>
                              <p:cond delay="0"/>
                            </p:stCondLst>
                            <p:childTnLst>
                              <p:par>
                                <p:cTn id="10" presetID="0" presetClass="path" presetSubtype="0" accel="50000" decel="50000" fill="hold" grpId="0" nodeType="afterEffect">
                                  <p:stCondLst>
                                    <p:cond delay="0"/>
                                  </p:stCondLst>
                                  <p:childTnLst>
                                    <p:animMotion origin="layout" path="M 3.61111E-6 -2.96296E-6 L 0.09705 -0.15694 " pathEditMode="relative" rAng="0" ptsTypes="AA">
                                      <p:cBhvr>
                                        <p:cTn id="11" dur="2000" fill="hold"/>
                                        <p:tgtEl>
                                          <p:spTgt spid="19"/>
                                        </p:tgtEl>
                                        <p:attrNameLst>
                                          <p:attrName>ppt_x</p:attrName>
                                          <p:attrName>ppt_y</p:attrName>
                                        </p:attrNameLst>
                                      </p:cBhvr>
                                      <p:rCtr x="4844" y="-78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19"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A7AD7109-B7CE-48AB-8411-3D9350BDF9B1}"/>
              </a:ext>
            </a:extLst>
          </p:cNvPr>
          <p:cNvPicPr>
            <a:picLocks noChangeAspect="1"/>
          </p:cNvPicPr>
          <p:nvPr/>
        </p:nvPicPr>
        <p:blipFill>
          <a:blip r:embed="rId2"/>
          <a:stretch>
            <a:fillRect/>
          </a:stretch>
        </p:blipFill>
        <p:spPr>
          <a:xfrm>
            <a:off x="2069040" y="1234547"/>
            <a:ext cx="6582643" cy="4963104"/>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Propulsion System Summary</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33</a:t>
            </a:fld>
            <a:endParaRPr lang="de-DE"/>
          </a:p>
        </p:txBody>
      </p:sp>
      <p:sp>
        <p:nvSpPr>
          <p:cNvPr id="12" name="Abgerundetes Rechteck 7">
            <a:extLst>
              <a:ext uri="{FF2B5EF4-FFF2-40B4-BE49-F238E27FC236}">
                <a16:creationId xmlns="" xmlns:a16="http://schemas.microsoft.com/office/drawing/2014/main" id="{60ADF363-C7E6-4FCE-96AA-20215DE1A0F6}"/>
              </a:ext>
            </a:extLst>
          </p:cNvPr>
          <p:cNvSpPr/>
          <p:nvPr/>
        </p:nvSpPr>
        <p:spPr>
          <a:xfrm>
            <a:off x="13430" y="1504195"/>
            <a:ext cx="1929670" cy="141315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results in the summary of the Electric Propulsion System are the same as in the Performance Mode, as we did not change any input parameter yet.</a:t>
            </a:r>
          </a:p>
        </p:txBody>
      </p:sp>
      <p:sp>
        <p:nvSpPr>
          <p:cNvPr id="14" name="Abgerundetes Rechteck 10">
            <a:extLst>
              <a:ext uri="{FF2B5EF4-FFF2-40B4-BE49-F238E27FC236}">
                <a16:creationId xmlns="" xmlns:a16="http://schemas.microsoft.com/office/drawing/2014/main" id="{057C7FD1-F4D0-49C9-9C3F-9AF129E96D05}"/>
              </a:ext>
            </a:extLst>
          </p:cNvPr>
          <p:cNvSpPr/>
          <p:nvPr/>
        </p:nvSpPr>
        <p:spPr>
          <a:xfrm>
            <a:off x="13430" y="3000011"/>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have a look at the more detailed output.</a:t>
            </a:r>
          </a:p>
        </p:txBody>
      </p:sp>
      <p:sp>
        <p:nvSpPr>
          <p:cNvPr id="20" name="Freeform 9">
            <a:extLst>
              <a:ext uri="{FF2B5EF4-FFF2-40B4-BE49-F238E27FC236}">
                <a16:creationId xmlns="" xmlns:a16="http://schemas.microsoft.com/office/drawing/2014/main" id="{48DC0B5D-F795-4FF4-A0B2-BCEBD0D7B768}"/>
              </a:ext>
            </a:extLst>
          </p:cNvPr>
          <p:cNvSpPr>
            <a:spLocks/>
          </p:cNvSpPr>
          <p:nvPr/>
        </p:nvSpPr>
        <p:spPr bwMode="auto">
          <a:xfrm rot="20239365">
            <a:off x="4617243" y="2770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Ellipse 20">
            <a:extLst>
              <a:ext uri="{FF2B5EF4-FFF2-40B4-BE49-F238E27FC236}">
                <a16:creationId xmlns="" xmlns:a16="http://schemas.microsoft.com/office/drawing/2014/main" id="{00F06C52-1748-41C3-B822-2DB4888B953D}"/>
              </a:ext>
            </a:extLst>
          </p:cNvPr>
          <p:cNvSpPr/>
          <p:nvPr/>
        </p:nvSpPr>
        <p:spPr>
          <a:xfrm>
            <a:off x="3505840" y="1831357"/>
            <a:ext cx="636106" cy="236264"/>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75460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3.61111E-6 -2.96296E-6 L 0.09774 -0.11782 " pathEditMode="relative" rAng="0" ptsTypes="AA">
                                      <p:cBhvr>
                                        <p:cTn id="13" dur="2000" fill="hold"/>
                                        <p:tgtEl>
                                          <p:spTgt spid="20"/>
                                        </p:tgtEl>
                                        <p:attrNameLst>
                                          <p:attrName>ppt_x</p:attrName>
                                          <p:attrName>ppt_y</p:attrName>
                                        </p:attrNameLst>
                                      </p:cBhvr>
                                      <p:rCtr x="4878" y="-590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0"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4ED22D86-9EBC-4F83-8619-7BD47AF827CC}"/>
              </a:ext>
            </a:extLst>
          </p:cNvPr>
          <p:cNvPicPr>
            <a:picLocks noChangeAspect="1"/>
          </p:cNvPicPr>
          <p:nvPr/>
        </p:nvPicPr>
        <p:blipFill>
          <a:blip r:embed="rId2"/>
          <a:stretch>
            <a:fillRect/>
          </a:stretch>
        </p:blipFill>
        <p:spPr>
          <a:xfrm>
            <a:off x="2069041" y="1228349"/>
            <a:ext cx="6590863"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Electric Propulsion System Detailed Output</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34</a:t>
            </a:fld>
            <a:endParaRPr lang="de-DE"/>
          </a:p>
        </p:txBody>
      </p:sp>
      <p:sp>
        <p:nvSpPr>
          <p:cNvPr id="12" name="Abgerundetes Rechteck 7">
            <a:extLst>
              <a:ext uri="{FF2B5EF4-FFF2-40B4-BE49-F238E27FC236}">
                <a16:creationId xmlns="" xmlns:a16="http://schemas.microsoft.com/office/drawing/2014/main" id="{60ADF363-C7E6-4FCE-96AA-20215DE1A0F6}"/>
              </a:ext>
            </a:extLst>
          </p:cNvPr>
          <p:cNvSpPr/>
          <p:nvPr/>
        </p:nvSpPr>
        <p:spPr>
          <a:xfrm>
            <a:off x="13430" y="1504195"/>
            <a:ext cx="1929670" cy="103858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On the page </a:t>
            </a:r>
            <a:r>
              <a:rPr lang="en-US" sz="1100" b="1" dirty="0">
                <a:latin typeface="Arial" pitchFamily="34" charset="0"/>
                <a:cs typeface="Arial" pitchFamily="34" charset="0"/>
              </a:rPr>
              <a:t>Detailed Output</a:t>
            </a:r>
            <a:r>
              <a:rPr lang="en-US" sz="1100" dirty="0">
                <a:latin typeface="Arial" pitchFamily="34" charset="0"/>
                <a:cs typeface="Arial" pitchFamily="34" charset="0"/>
              </a:rPr>
              <a:t> more detailed results can be found for each component of the electric propulsion system.</a:t>
            </a:r>
          </a:p>
        </p:txBody>
      </p:sp>
      <p:sp>
        <p:nvSpPr>
          <p:cNvPr id="15" name="Abgerundetes Rechteck 12">
            <a:extLst>
              <a:ext uri="{FF2B5EF4-FFF2-40B4-BE49-F238E27FC236}">
                <a16:creationId xmlns="" xmlns:a16="http://schemas.microsoft.com/office/drawing/2014/main" id="{461A731C-DDC3-47E7-B329-1D9F212A82B0}"/>
              </a:ext>
            </a:extLst>
          </p:cNvPr>
          <p:cNvSpPr/>
          <p:nvPr/>
        </p:nvSpPr>
        <p:spPr>
          <a:xfrm>
            <a:off x="696167" y="4529853"/>
            <a:ext cx="2294137" cy="141315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Short Name Nomenclature is used to show the results for the electric propulsion system. By clicking on the variable name a hint will show up, giving some explanation analogue to the gas turbine summary page.</a:t>
            </a:r>
          </a:p>
        </p:txBody>
      </p:sp>
      <p:sp>
        <p:nvSpPr>
          <p:cNvPr id="20" name="Freeform 9">
            <a:extLst>
              <a:ext uri="{FF2B5EF4-FFF2-40B4-BE49-F238E27FC236}">
                <a16:creationId xmlns="" xmlns:a16="http://schemas.microsoft.com/office/drawing/2014/main" id="{48DC0B5D-F795-4FF4-A0B2-BCEBD0D7B768}"/>
              </a:ext>
            </a:extLst>
          </p:cNvPr>
          <p:cNvSpPr>
            <a:spLocks/>
          </p:cNvSpPr>
          <p:nvPr/>
        </p:nvSpPr>
        <p:spPr bwMode="auto">
          <a:xfrm rot="20239365">
            <a:off x="4617243" y="2770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63389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3.61111E-6 -2.96296E-6 L -0.26233 -0.17477 " pathEditMode="relative" rAng="0" ptsTypes="AA">
                                      <p:cBhvr>
                                        <p:cTn id="13" dur="2000" fill="hold"/>
                                        <p:tgtEl>
                                          <p:spTgt spid="20"/>
                                        </p:tgtEl>
                                        <p:attrNameLst>
                                          <p:attrName>ppt_x</p:attrName>
                                          <p:attrName>ppt_y</p:attrName>
                                        </p:attrNameLst>
                                      </p:cBhvr>
                                      <p:rCtr x="-13125" y="-8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0"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276E9F70-830C-497D-AFF4-3D635F9061CB}"/>
              </a:ext>
            </a:extLst>
          </p:cNvPr>
          <p:cNvPicPr>
            <a:picLocks noChangeAspect="1"/>
          </p:cNvPicPr>
          <p:nvPr/>
        </p:nvPicPr>
        <p:blipFill>
          <a:blip r:embed="rId2"/>
          <a:stretch>
            <a:fillRect/>
          </a:stretch>
        </p:blipFill>
        <p:spPr>
          <a:xfrm>
            <a:off x="2070901" y="1228352"/>
            <a:ext cx="6590862" cy="4969300"/>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35</a:t>
            </a:fld>
            <a:endParaRPr lang="de-DE"/>
          </a:p>
        </p:txBody>
      </p:sp>
      <p:sp>
        <p:nvSpPr>
          <p:cNvPr id="12" name="AutoShape 7">
            <a:extLst>
              <a:ext uri="{FF2B5EF4-FFF2-40B4-BE49-F238E27FC236}">
                <a16:creationId xmlns="" xmlns:a16="http://schemas.microsoft.com/office/drawing/2014/main" id="{263D8731-7486-47A8-BD82-9BCE691E1633}"/>
              </a:ext>
            </a:extLst>
          </p:cNvPr>
          <p:cNvSpPr>
            <a:spLocks noChangeArrowheads="1"/>
          </p:cNvSpPr>
          <p:nvPr/>
        </p:nvSpPr>
        <p:spPr bwMode="auto">
          <a:xfrm flipH="1">
            <a:off x="13430" y="1520990"/>
            <a:ext cx="1939194" cy="1413153"/>
          </a:xfrm>
          <a:prstGeom prst="wedgeRoundRectCallout">
            <a:avLst>
              <a:gd name="adj1" fmla="val -57318"/>
              <a:gd name="adj2" fmla="val -2914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Let us perform a </a:t>
            </a:r>
            <a:r>
              <a:rPr lang="en-US" sz="1100" b="1" dirty="0">
                <a:latin typeface="Arial" pitchFamily="34" charset="0"/>
                <a:cs typeface="Arial" pitchFamily="34" charset="0"/>
              </a:rPr>
              <a:t>Parametric Study </a:t>
            </a:r>
            <a:r>
              <a:rPr lang="en-US" sz="1100" dirty="0">
                <a:latin typeface="Arial" pitchFamily="34" charset="0"/>
                <a:cs typeface="Arial" pitchFamily="34" charset="0"/>
              </a:rPr>
              <a:t>with the electric propulsion system, in which we have a closer look at one of the power electronic components.</a:t>
            </a:r>
          </a:p>
        </p:txBody>
      </p:sp>
      <p:sp>
        <p:nvSpPr>
          <p:cNvPr id="13" name="Freeform 16">
            <a:extLst>
              <a:ext uri="{FF2B5EF4-FFF2-40B4-BE49-F238E27FC236}">
                <a16:creationId xmlns="" xmlns:a16="http://schemas.microsoft.com/office/drawing/2014/main" id="{FFC08EB7-C2C0-4A1B-A30B-D145CA4BEFFC}"/>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37925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1.94444E-6 -1.11111E-6 L -0.12066 -0.24792 " pathEditMode="relative" rAng="0" ptsTypes="AA">
                                      <p:cBhvr>
                                        <p:cTn id="9" dur="2000" fill="hold"/>
                                        <p:tgtEl>
                                          <p:spTgt spid="13"/>
                                        </p:tgtEl>
                                        <p:attrNameLst>
                                          <p:attrName>ppt_x</p:attrName>
                                          <p:attrName>ppt_y</p:attrName>
                                        </p:attrNameLst>
                                      </p:cBhvr>
                                      <p:rCtr x="-6042" y="-1240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E2327384-812E-4417-9AB7-BAE988268BF3}"/>
              </a:ext>
            </a:extLst>
          </p:cNvPr>
          <p:cNvPicPr>
            <a:picLocks noChangeAspect="1"/>
          </p:cNvPicPr>
          <p:nvPr/>
        </p:nvPicPr>
        <p:blipFill>
          <a:blip r:embed="rId2"/>
          <a:stretch>
            <a:fillRect/>
          </a:stretch>
        </p:blipFill>
        <p:spPr>
          <a:xfrm>
            <a:off x="2095014" y="1226122"/>
            <a:ext cx="5660443" cy="4969302"/>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 xmlns:a16="http://schemas.microsoft.com/office/drawing/2014/main" id="{040CFD90-4828-4940-BBD9-BD848E52EB04}"/>
              </a:ext>
            </a:extLst>
          </p:cNvPr>
          <p:cNvPicPr>
            <a:picLocks noChangeAspect="1"/>
          </p:cNvPicPr>
          <p:nvPr/>
        </p:nvPicPr>
        <p:blipFill>
          <a:blip r:embed="rId3"/>
          <a:stretch>
            <a:fillRect/>
          </a:stretch>
        </p:blipFill>
        <p:spPr>
          <a:xfrm>
            <a:off x="2095013" y="1226122"/>
            <a:ext cx="5660443" cy="4969302"/>
          </a:xfrm>
          <a:prstGeom prst="rect">
            <a:avLst/>
          </a:prstGeom>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36</a:t>
            </a:fld>
            <a:endParaRPr lang="de-DE"/>
          </a:p>
        </p:txBody>
      </p:sp>
      <p:sp>
        <p:nvSpPr>
          <p:cNvPr id="14" name="AutoShape 9">
            <a:extLst>
              <a:ext uri="{FF2B5EF4-FFF2-40B4-BE49-F238E27FC236}">
                <a16:creationId xmlns="" xmlns:a16="http://schemas.microsoft.com/office/drawing/2014/main" id="{99754611-1FF2-40EB-B18F-CC24719F912E}"/>
              </a:ext>
            </a:extLst>
          </p:cNvPr>
          <p:cNvSpPr>
            <a:spLocks noChangeArrowheads="1"/>
          </p:cNvSpPr>
          <p:nvPr/>
        </p:nvSpPr>
        <p:spPr bwMode="auto">
          <a:xfrm>
            <a:off x="5349764" y="3817419"/>
            <a:ext cx="1771650" cy="476726"/>
          </a:xfrm>
          <a:prstGeom prst="wedgeRoundRectCallout">
            <a:avLst>
              <a:gd name="adj1" fmla="val 25990"/>
              <a:gd name="adj2" fmla="val -12118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Use these input values for the parametric study.</a:t>
            </a:r>
          </a:p>
        </p:txBody>
      </p:sp>
      <p:sp>
        <p:nvSpPr>
          <p:cNvPr id="15" name="Ellipse 14">
            <a:extLst>
              <a:ext uri="{FF2B5EF4-FFF2-40B4-BE49-F238E27FC236}">
                <a16:creationId xmlns="" xmlns:a16="http://schemas.microsoft.com/office/drawing/2014/main" id="{C931FDF7-8B21-44C0-826E-D80422CA3EF9}"/>
              </a:ext>
            </a:extLst>
          </p:cNvPr>
          <p:cNvSpPr/>
          <p:nvPr/>
        </p:nvSpPr>
        <p:spPr>
          <a:xfrm>
            <a:off x="6235589" y="1914394"/>
            <a:ext cx="909638" cy="1442410"/>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AutoShape 9">
            <a:extLst>
              <a:ext uri="{FF2B5EF4-FFF2-40B4-BE49-F238E27FC236}">
                <a16:creationId xmlns="" xmlns:a16="http://schemas.microsoft.com/office/drawing/2014/main" id="{38B099F6-CCE7-4EBC-AA69-5875BD574A86}"/>
              </a:ext>
            </a:extLst>
          </p:cNvPr>
          <p:cNvSpPr>
            <a:spLocks noChangeArrowheads="1"/>
          </p:cNvSpPr>
          <p:nvPr/>
        </p:nvSpPr>
        <p:spPr bwMode="auto">
          <a:xfrm>
            <a:off x="0" y="1572599"/>
            <a:ext cx="1922710" cy="476726"/>
          </a:xfrm>
          <a:prstGeom prst="wedgeRoundRectCallout">
            <a:avLst>
              <a:gd name="adj1" fmla="val 57185"/>
              <a:gd name="adj2" fmla="val -972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Click to start the parametric study.</a:t>
            </a:r>
          </a:p>
        </p:txBody>
      </p:sp>
      <p:sp>
        <p:nvSpPr>
          <p:cNvPr id="17" name="AutoShape 9">
            <a:extLst>
              <a:ext uri="{FF2B5EF4-FFF2-40B4-BE49-F238E27FC236}">
                <a16:creationId xmlns="" xmlns:a16="http://schemas.microsoft.com/office/drawing/2014/main" id="{CE45F328-553A-427F-901F-457A1F5C917D}"/>
              </a:ext>
            </a:extLst>
          </p:cNvPr>
          <p:cNvSpPr>
            <a:spLocks noChangeArrowheads="1"/>
          </p:cNvSpPr>
          <p:nvPr/>
        </p:nvSpPr>
        <p:spPr bwMode="auto">
          <a:xfrm>
            <a:off x="1036358" y="3202769"/>
            <a:ext cx="1943100" cy="289441"/>
          </a:xfrm>
          <a:prstGeom prst="wedgeRoundRectCallout">
            <a:avLst>
              <a:gd name="adj1" fmla="val 62426"/>
              <a:gd name="adj2" fmla="val 2155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Select the </a:t>
            </a:r>
            <a:r>
              <a:rPr lang="en-US" sz="1100" b="1" dirty="0">
                <a:latin typeface="Arial" charset="0"/>
              </a:rPr>
              <a:t>Rectifier</a:t>
            </a:r>
            <a:r>
              <a:rPr lang="en-US" sz="1100" dirty="0">
                <a:latin typeface="Arial" charset="0"/>
              </a:rPr>
              <a:t>.</a:t>
            </a:r>
          </a:p>
        </p:txBody>
      </p:sp>
      <p:sp>
        <p:nvSpPr>
          <p:cNvPr id="18" name="AutoShape 9">
            <a:extLst>
              <a:ext uri="{FF2B5EF4-FFF2-40B4-BE49-F238E27FC236}">
                <a16:creationId xmlns="" xmlns:a16="http://schemas.microsoft.com/office/drawing/2014/main" id="{241BA528-753C-43EC-80B5-2D5E26FBEEA4}"/>
              </a:ext>
            </a:extLst>
          </p:cNvPr>
          <p:cNvSpPr>
            <a:spLocks noChangeArrowheads="1"/>
          </p:cNvSpPr>
          <p:nvPr/>
        </p:nvSpPr>
        <p:spPr bwMode="auto">
          <a:xfrm>
            <a:off x="752067" y="4161323"/>
            <a:ext cx="2541038" cy="1413153"/>
          </a:xfrm>
          <a:prstGeom prst="wedgeRoundRectCallout">
            <a:avLst>
              <a:gd name="adj1" fmla="val 54271"/>
              <a:gd name="adj2" fmla="val -7098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Let us employ</a:t>
            </a:r>
          </a:p>
          <a:p>
            <a:pPr algn="ctr"/>
            <a:r>
              <a:rPr lang="en-US" sz="1100" i="1" dirty="0">
                <a:latin typeface="Arial" charset="0"/>
              </a:rPr>
              <a:t>Rectifier Des. DC Voltage</a:t>
            </a:r>
          </a:p>
          <a:p>
            <a:pPr algn="ctr"/>
            <a:r>
              <a:rPr lang="en-US" sz="1100" dirty="0">
                <a:latin typeface="Arial" charset="0"/>
              </a:rPr>
              <a:t>as the only parameter for this study. The Parameter defines the DC Voltage of the electric system and strongly affects the mass of the electric system.</a:t>
            </a:r>
          </a:p>
        </p:txBody>
      </p:sp>
      <p:sp>
        <p:nvSpPr>
          <p:cNvPr id="19" name="Freeform 16">
            <a:extLst>
              <a:ext uri="{FF2B5EF4-FFF2-40B4-BE49-F238E27FC236}">
                <a16:creationId xmlns="" xmlns:a16="http://schemas.microsoft.com/office/drawing/2014/main" id="{E0CBF35A-A4F1-45C9-BA40-AEADCB633B96}"/>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999673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par>
                          <p:cTn id="23" fill="hold">
                            <p:stCondLst>
                              <p:cond delay="0"/>
                            </p:stCondLst>
                            <p:childTnLst>
                              <p:par>
                                <p:cTn id="24" presetID="0" presetClass="path" presetSubtype="0" accel="50000" decel="50000" fill="hold" grpId="0" nodeType="afterEffect">
                                  <p:stCondLst>
                                    <p:cond delay="0"/>
                                  </p:stCondLst>
                                  <p:childTnLst>
                                    <p:animMotion origin="layout" path="M 1.94444E-6 -2.08189E-6 L -0.11788 -0.24589 " pathEditMode="relative" rAng="0" ptsTypes="AA">
                                      <p:cBhvr>
                                        <p:cTn id="25" dur="2000" fill="hold"/>
                                        <p:tgtEl>
                                          <p:spTgt spid="19"/>
                                        </p:tgtEl>
                                        <p:attrNameLst>
                                          <p:attrName>ppt_x</p:attrName>
                                          <p:attrName>ppt_y</p:attrName>
                                        </p:attrNameLst>
                                      </p:cBhvr>
                                      <p:rCtr x="-5903" y="-123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animBg="1"/>
      <p:bldP spid="19" grpId="0" animBg="1"/>
      <p:bldP spid="19"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01F0CA45-28CD-43CE-BF87-9FC3E3D472D3}"/>
              </a:ext>
            </a:extLst>
          </p:cNvPr>
          <p:cNvPicPr>
            <a:picLocks noChangeAspect="1"/>
          </p:cNvPicPr>
          <p:nvPr/>
        </p:nvPicPr>
        <p:blipFill>
          <a:blip r:embed="rId2"/>
          <a:stretch>
            <a:fillRect/>
          </a:stretch>
        </p:blipFill>
        <p:spPr>
          <a:xfrm>
            <a:off x="2069041" y="1229098"/>
            <a:ext cx="6590863" cy="4969302"/>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37</a:t>
            </a:fld>
            <a:endParaRPr lang="de-DE"/>
          </a:p>
        </p:txBody>
      </p:sp>
      <p:sp>
        <p:nvSpPr>
          <p:cNvPr id="11" name="AutoShape 9">
            <a:extLst>
              <a:ext uri="{FF2B5EF4-FFF2-40B4-BE49-F238E27FC236}">
                <a16:creationId xmlns="" xmlns:a16="http://schemas.microsoft.com/office/drawing/2014/main" id="{F292F897-7093-4454-92C6-CEB1070E232D}"/>
              </a:ext>
            </a:extLst>
          </p:cNvPr>
          <p:cNvSpPr>
            <a:spLocks noChangeArrowheads="1"/>
          </p:cNvSpPr>
          <p:nvPr/>
        </p:nvSpPr>
        <p:spPr bwMode="auto">
          <a:xfrm>
            <a:off x="41844" y="2208804"/>
            <a:ext cx="1929670" cy="851297"/>
          </a:xfrm>
          <a:prstGeom prst="wedgeRoundRectCallout">
            <a:avLst>
              <a:gd name="adj1" fmla="val 61832"/>
              <a:gd name="adj2" fmla="val 2154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Again, only </a:t>
            </a:r>
            <a:r>
              <a:rPr lang="en-US" sz="1100" dirty="0" smtClean="0">
                <a:latin typeface="Arial" charset="0"/>
              </a:rPr>
              <a:t>values </a:t>
            </a:r>
            <a:r>
              <a:rPr lang="en-US" sz="1100" dirty="0">
                <a:latin typeface="Arial" charset="0"/>
              </a:rPr>
              <a:t>that changed during the parametric study are listed here.</a:t>
            </a:r>
          </a:p>
        </p:txBody>
      </p:sp>
      <p:sp>
        <p:nvSpPr>
          <p:cNvPr id="14" name="AutoShape 9">
            <a:extLst>
              <a:ext uri="{FF2B5EF4-FFF2-40B4-BE49-F238E27FC236}">
                <a16:creationId xmlns="" xmlns:a16="http://schemas.microsoft.com/office/drawing/2014/main" id="{CF9F3625-DCEC-490F-AE9C-4E4D6A915733}"/>
              </a:ext>
            </a:extLst>
          </p:cNvPr>
          <p:cNvSpPr>
            <a:spLocks noChangeArrowheads="1"/>
          </p:cNvSpPr>
          <p:nvPr/>
        </p:nvSpPr>
        <p:spPr bwMode="auto">
          <a:xfrm>
            <a:off x="4208975" y="4408417"/>
            <a:ext cx="4183213" cy="476726"/>
          </a:xfrm>
          <a:prstGeom prst="wedgeRoundRectCallout">
            <a:avLst>
              <a:gd name="adj1" fmla="val 18353"/>
              <a:gd name="adj2" fmla="val -405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Allocate the parameters to the chart by dragging them to the corresponding box. Then click </a:t>
            </a:r>
            <a:r>
              <a:rPr lang="en-US" sz="1100" b="1" dirty="0">
                <a:latin typeface="Arial" charset="0"/>
              </a:rPr>
              <a:t>Draw y=f(x)</a:t>
            </a:r>
            <a:r>
              <a:rPr lang="en-US" sz="1100" dirty="0">
                <a:latin typeface="Arial" charset="0"/>
              </a:rPr>
              <a:t>.</a:t>
            </a:r>
          </a:p>
        </p:txBody>
      </p:sp>
    </p:spTree>
    <p:extLst>
      <p:ext uri="{BB962C8B-B14F-4D97-AF65-F5344CB8AC3E}">
        <p14:creationId xmlns:p14="http://schemas.microsoft.com/office/powerpoint/2010/main" val="1920395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0B7BB5EA-C23B-4E97-866F-DC7035CB1EBC}"/>
              </a:ext>
            </a:extLst>
          </p:cNvPr>
          <p:cNvPicPr>
            <a:picLocks noChangeAspect="1"/>
          </p:cNvPicPr>
          <p:nvPr/>
        </p:nvPicPr>
        <p:blipFill>
          <a:blip r:embed="rId2"/>
          <a:stretch>
            <a:fillRect/>
          </a:stretch>
        </p:blipFill>
        <p:spPr>
          <a:xfrm>
            <a:off x="2069039" y="1225250"/>
            <a:ext cx="6595964" cy="4973147"/>
          </a:xfrm>
          <a:prstGeom prst="rect">
            <a:avLst/>
          </a:prstGeom>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de-DE" dirty="0" err="1"/>
              <a:t>Parametric</a:t>
            </a:r>
            <a:r>
              <a:rPr lang="de-DE" dirty="0"/>
              <a:t> Study</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38</a:t>
            </a:fld>
            <a:endParaRPr lang="de-DE"/>
          </a:p>
        </p:txBody>
      </p:sp>
      <p:sp>
        <p:nvSpPr>
          <p:cNvPr id="10" name="AutoShape 9">
            <a:extLst>
              <a:ext uri="{FF2B5EF4-FFF2-40B4-BE49-F238E27FC236}">
                <a16:creationId xmlns="" xmlns:a16="http://schemas.microsoft.com/office/drawing/2014/main" id="{0AB29036-7C94-4E8A-B6CD-D200C2702E17}"/>
              </a:ext>
            </a:extLst>
          </p:cNvPr>
          <p:cNvSpPr>
            <a:spLocks noChangeArrowheads="1"/>
          </p:cNvSpPr>
          <p:nvPr/>
        </p:nvSpPr>
        <p:spPr bwMode="auto">
          <a:xfrm>
            <a:off x="6562644" y="3258465"/>
            <a:ext cx="2501457" cy="1413153"/>
          </a:xfrm>
          <a:prstGeom prst="wedgeRoundRectCallout">
            <a:avLst>
              <a:gd name="adj1" fmla="val -34677"/>
              <a:gd name="adj2" fmla="val 5572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The study shows that the mass of the electric system drops significantly with higher DC Voltages. The reason is that a lower cable diameter can be used with a lower electric current, which reduces the electric system weight.</a:t>
            </a:r>
          </a:p>
        </p:txBody>
      </p:sp>
      <p:sp>
        <p:nvSpPr>
          <p:cNvPr id="24" name="AutoShape 9">
            <a:extLst>
              <a:ext uri="{FF2B5EF4-FFF2-40B4-BE49-F238E27FC236}">
                <a16:creationId xmlns="" xmlns:a16="http://schemas.microsoft.com/office/drawing/2014/main" id="{1D6D3090-B808-4E05-AC6A-7F78B95024D8}"/>
              </a:ext>
            </a:extLst>
          </p:cNvPr>
          <p:cNvSpPr>
            <a:spLocks noChangeArrowheads="1"/>
          </p:cNvSpPr>
          <p:nvPr/>
        </p:nvSpPr>
        <p:spPr bwMode="auto">
          <a:xfrm>
            <a:off x="5047619" y="2316576"/>
            <a:ext cx="3208614" cy="851297"/>
          </a:xfrm>
          <a:prstGeom prst="wedgeRoundRectCallout">
            <a:avLst>
              <a:gd name="adj1" fmla="val -44849"/>
              <a:gd name="adj2" fmla="val 6525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As the power requirement of the electric motor is not changed during the study, the current within the electric system drops, when higher Voltages are used. </a:t>
            </a:r>
          </a:p>
        </p:txBody>
      </p:sp>
    </p:spTree>
    <p:extLst>
      <p:ext uri="{BB962C8B-B14F-4D97-AF65-F5344CB8AC3E}">
        <p14:creationId xmlns:p14="http://schemas.microsoft.com/office/powerpoint/2010/main" val="424282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 xmlns:a16="http://schemas.microsoft.com/office/drawing/2014/main" id="{03A9F0D0-8B5E-4494-AAFB-B5266563AC25}"/>
              </a:ext>
            </a:extLst>
          </p:cNvPr>
          <p:cNvSpPr>
            <a:spLocks noGrp="1"/>
          </p:cNvSpPr>
          <p:nvPr>
            <p:ph type="subTitle" idx="1"/>
          </p:nvPr>
        </p:nvSpPr>
        <p:spPr/>
        <p:txBody>
          <a:bodyPr/>
          <a:lstStyle/>
          <a:p>
            <a:r>
              <a:rPr lang="en-US" dirty="0"/>
              <a:t>This slide ends the </a:t>
            </a:r>
            <a:r>
              <a:rPr lang="en-US" i="1" dirty="0"/>
              <a:t>How To Design a Series Electric Propulsion System</a:t>
            </a:r>
            <a:r>
              <a:rPr lang="en-US" dirty="0"/>
              <a:t> tutorial.</a:t>
            </a:r>
            <a:endParaRPr lang="x-none" dirty="0"/>
          </a:p>
        </p:txBody>
      </p:sp>
      <p:sp>
        <p:nvSpPr>
          <p:cNvPr id="3" name="Date Placeholder 2">
            <a:extLst>
              <a:ext uri="{FF2B5EF4-FFF2-40B4-BE49-F238E27FC236}">
                <a16:creationId xmlns="" xmlns:a16="http://schemas.microsoft.com/office/drawing/2014/main" id="{B2370EC4-E150-4DA1-8086-40C24C909296}"/>
              </a:ext>
            </a:extLst>
          </p:cNvPr>
          <p:cNvSpPr>
            <a:spLocks noGrp="1"/>
          </p:cNvSpPr>
          <p:nvPr>
            <p:ph type="dt" sz="half" idx="10"/>
          </p:nvPr>
        </p:nvSpPr>
        <p:spPr/>
        <p:txBody>
          <a:bodyPr/>
          <a:lstStyle/>
          <a:p>
            <a:pPr algn="r"/>
            <a:fld id="{B3E8B71E-F07B-D446-B706-823F8418B977}" type="datetime1">
              <a:rPr lang="de-DE" smtClean="0"/>
              <a:pPr algn="r"/>
              <a:t>30.06.2021</a:t>
            </a:fld>
            <a:endParaRPr lang="de-DE"/>
          </a:p>
        </p:txBody>
      </p:sp>
      <p:sp>
        <p:nvSpPr>
          <p:cNvPr id="4" name="Footer Placeholder 3">
            <a:extLst>
              <a:ext uri="{FF2B5EF4-FFF2-40B4-BE49-F238E27FC236}">
                <a16:creationId xmlns="" xmlns:a16="http://schemas.microsoft.com/office/drawing/2014/main" id="{09207227-F6C3-44A1-9457-7262A7EFD316}"/>
              </a:ext>
            </a:extLst>
          </p:cNvPr>
          <p:cNvSpPr>
            <a:spLocks noGrp="1"/>
          </p:cNvSpPr>
          <p:nvPr>
            <p:ph type="ftr" sz="quarter" idx="11"/>
          </p:nvPr>
        </p:nvSpPr>
        <p:spPr>
          <a:xfrm>
            <a:off x="-1" y="6498000"/>
            <a:ext cx="4204355" cy="360000"/>
          </a:xfrm>
        </p:spPr>
        <p:txBody>
          <a:bodyPr/>
          <a:lstStyle/>
          <a:p>
            <a:r>
              <a:rPr lang="en-US" dirty="0"/>
              <a:t>How To Design a Series Electric Propulsion System</a:t>
            </a:r>
            <a:endParaRPr lang="de-DE" b="1" dirty="0"/>
          </a:p>
        </p:txBody>
      </p:sp>
      <p:sp>
        <p:nvSpPr>
          <p:cNvPr id="5" name="Slide Number Placeholder 4">
            <a:extLst>
              <a:ext uri="{FF2B5EF4-FFF2-40B4-BE49-F238E27FC236}">
                <a16:creationId xmlns="" xmlns:a16="http://schemas.microsoft.com/office/drawing/2014/main" id="{36DC89FB-BB93-4FA1-AA6C-7F7835C574A2}"/>
              </a:ext>
            </a:extLst>
          </p:cNvPr>
          <p:cNvSpPr>
            <a:spLocks noGrp="1"/>
          </p:cNvSpPr>
          <p:nvPr>
            <p:ph type="sldNum" sz="quarter" idx="12"/>
          </p:nvPr>
        </p:nvSpPr>
        <p:spPr/>
        <p:txBody>
          <a:bodyPr/>
          <a:lstStyle/>
          <a:p>
            <a:pPr algn="l"/>
            <a:fld id="{FC702470-8AE9-4E48-9C5F-817F252A268D}" type="slidenum">
              <a:rPr lang="de-DE" smtClean="0"/>
              <a:pPr algn="l"/>
              <a:t>39</a:t>
            </a:fld>
            <a:endParaRPr lang="de-DE"/>
          </a:p>
        </p:txBody>
      </p:sp>
    </p:spTree>
    <p:extLst>
      <p:ext uri="{BB962C8B-B14F-4D97-AF65-F5344CB8AC3E}">
        <p14:creationId xmlns:p14="http://schemas.microsoft.com/office/powerpoint/2010/main" val="1759075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 xmlns:a16="http://schemas.microsoft.com/office/drawing/2014/main" id="{FEEB28E3-8087-5B4D-BD81-06C1DED15C69}"/>
              </a:ext>
            </a:extLst>
          </p:cNvPr>
          <p:cNvSpPr>
            <a:spLocks noGrp="1"/>
          </p:cNvSpPr>
          <p:nvPr>
            <p:ph type="dt" sz="half" idx="10"/>
          </p:nvPr>
        </p:nvSpPr>
        <p:spPr/>
        <p:txBody>
          <a:bodyPr/>
          <a:lstStyle/>
          <a:p>
            <a:pPr algn="r"/>
            <a:fld id="{B3E8B71E-F07B-D446-B706-823F8418B977}" type="datetime1">
              <a:rPr lang="de-DE"/>
              <a:pPr algn="r"/>
              <a:t>30.06.2021</a:t>
            </a:fld>
            <a:endParaRPr lang="de-DE"/>
          </a:p>
        </p:txBody>
      </p:sp>
      <p:sp>
        <p:nvSpPr>
          <p:cNvPr id="4" name="Untertitel 1">
            <a:extLst>
              <a:ext uri="{FF2B5EF4-FFF2-40B4-BE49-F238E27FC236}">
                <a16:creationId xmlns="" xmlns:a16="http://schemas.microsoft.com/office/drawing/2014/main" id="{4707C95C-EE29-BC44-BCA9-1D8DA8D341C0}"/>
              </a:ext>
            </a:extLst>
          </p:cNvPr>
          <p:cNvSpPr>
            <a:spLocks noGrp="1"/>
          </p:cNvSpPr>
          <p:nvPr>
            <p:ph type="subTitle" idx="1"/>
          </p:nvPr>
        </p:nvSpPr>
        <p:spPr>
          <a:xfrm>
            <a:off x="432000" y="1440000"/>
            <a:ext cx="3960000" cy="4860000"/>
          </a:xfrm>
        </p:spPr>
        <p:txBody>
          <a:bodyPr/>
          <a:lstStyle/>
          <a:p>
            <a:r>
              <a:rPr lang="en-US" i="1" dirty="0"/>
              <a:t>How To Design a Series Electric Propulsion System</a:t>
            </a:r>
            <a:r>
              <a:rPr lang="de-DE" dirty="0"/>
              <a:t/>
            </a:r>
            <a:br>
              <a:rPr lang="de-DE" dirty="0"/>
            </a:br>
            <a:endParaRPr lang="de-DE" dirty="0"/>
          </a:p>
          <a:p>
            <a:r>
              <a:rPr lang="de-DE" sz="2400" dirty="0">
                <a:solidFill>
                  <a:schemeClr val="accent1"/>
                </a:solidFill>
              </a:rPr>
              <a:t>GasTurb 14</a:t>
            </a:r>
          </a:p>
          <a:p>
            <a:r>
              <a:rPr lang="de-DE" sz="2400" dirty="0">
                <a:solidFill>
                  <a:schemeClr val="accent1"/>
                </a:solidFill>
              </a:rPr>
              <a:t>Electric System Tutorial I</a:t>
            </a:r>
          </a:p>
          <a:p>
            <a:endParaRPr lang="de-DE" dirty="0"/>
          </a:p>
          <a:p>
            <a:endParaRPr lang="de-DE" dirty="0"/>
          </a:p>
        </p:txBody>
      </p:sp>
    </p:spTree>
    <p:extLst>
      <p:ext uri="{BB962C8B-B14F-4D97-AF65-F5344CB8AC3E}">
        <p14:creationId xmlns:p14="http://schemas.microsoft.com/office/powerpoint/2010/main" val="3380999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uppieren 47"/>
          <p:cNvGrpSpPr/>
          <p:nvPr/>
        </p:nvGrpSpPr>
        <p:grpSpPr>
          <a:xfrm>
            <a:off x="1467441" y="1123195"/>
            <a:ext cx="7685611" cy="5034157"/>
            <a:chOff x="1467441" y="1123195"/>
            <a:chExt cx="7685611" cy="5034157"/>
          </a:xfrm>
        </p:grpSpPr>
        <p:pic>
          <p:nvPicPr>
            <p:cNvPr id="1027" name="Picture 3" descr="P:\GasTurb\43_Git\GasTurb14_Arbeitsversion_JC\compiled\Schematics_Hybrid\Series_Configuration_Prop_woBattery.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1547" y="1404270"/>
              <a:ext cx="6666061" cy="4746523"/>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Gruppieren 36">
              <a:extLst>
                <a:ext uri="{FF2B5EF4-FFF2-40B4-BE49-F238E27FC236}">
                  <a16:creationId xmlns="" xmlns:a16="http://schemas.microsoft.com/office/drawing/2014/main" id="{3B68754F-46A8-4B49-8ED3-E3026DA0B299}"/>
                </a:ext>
              </a:extLst>
            </p:cNvPr>
            <p:cNvGrpSpPr/>
            <p:nvPr/>
          </p:nvGrpSpPr>
          <p:grpSpPr>
            <a:xfrm>
              <a:off x="1467441" y="2034879"/>
              <a:ext cx="6446391" cy="3308373"/>
              <a:chOff x="992833" y="1854177"/>
              <a:chExt cx="6446391" cy="3308373"/>
            </a:xfrm>
          </p:grpSpPr>
          <p:sp>
            <p:nvSpPr>
              <p:cNvPr id="38" name="Textfeld 37">
                <a:extLst>
                  <a:ext uri="{FF2B5EF4-FFF2-40B4-BE49-F238E27FC236}">
                    <a16:creationId xmlns="" xmlns:a16="http://schemas.microsoft.com/office/drawing/2014/main" id="{674E4EB0-D9E0-487C-AEF7-3D902F34244A}"/>
                  </a:ext>
                </a:extLst>
              </p:cNvPr>
              <p:cNvSpPr txBox="1"/>
              <p:nvPr/>
            </p:nvSpPr>
            <p:spPr>
              <a:xfrm>
                <a:off x="992833" y="4700885"/>
                <a:ext cx="819150" cy="461665"/>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Electric</a:t>
                </a:r>
                <a:r>
                  <a:rPr lang="de-DE" sz="1200" dirty="0">
                    <a:latin typeface="Arial" panose="020B0604020202020204" pitchFamily="34" charset="0"/>
                    <a:cs typeface="Arial" panose="020B0604020202020204" pitchFamily="34" charset="0"/>
                  </a:rPr>
                  <a:t> Propeller</a:t>
                </a:r>
                <a:endParaRPr lang="en-GB" dirty="0">
                  <a:latin typeface="Arial" panose="020B0604020202020204" pitchFamily="34" charset="0"/>
                  <a:cs typeface="Arial" panose="020B0604020202020204" pitchFamily="34" charset="0"/>
                </a:endParaRPr>
              </a:p>
            </p:txBody>
          </p:sp>
          <p:sp>
            <p:nvSpPr>
              <p:cNvPr id="39" name="Textfeld 38">
                <a:extLst>
                  <a:ext uri="{FF2B5EF4-FFF2-40B4-BE49-F238E27FC236}">
                    <a16:creationId xmlns="" xmlns:a16="http://schemas.microsoft.com/office/drawing/2014/main" id="{D1C567AD-8EAD-4116-82A1-C4F2606FEFF6}"/>
                  </a:ext>
                </a:extLst>
              </p:cNvPr>
              <p:cNvSpPr txBox="1"/>
              <p:nvPr/>
            </p:nvSpPr>
            <p:spPr>
              <a:xfrm>
                <a:off x="2873256" y="2960266"/>
                <a:ext cx="875561"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Generator</a:t>
                </a:r>
                <a:endParaRPr lang="en-GB" dirty="0">
                  <a:latin typeface="Arial" panose="020B0604020202020204" pitchFamily="34" charset="0"/>
                  <a:cs typeface="Arial" panose="020B0604020202020204" pitchFamily="34" charset="0"/>
                </a:endParaRPr>
              </a:p>
            </p:txBody>
          </p:sp>
          <p:sp>
            <p:nvSpPr>
              <p:cNvPr id="40" name="Textfeld 39">
                <a:extLst>
                  <a:ext uri="{FF2B5EF4-FFF2-40B4-BE49-F238E27FC236}">
                    <a16:creationId xmlns="" xmlns:a16="http://schemas.microsoft.com/office/drawing/2014/main" id="{D7E855F9-8A83-4006-88F4-B61DE0AA29A7}"/>
                  </a:ext>
                </a:extLst>
              </p:cNvPr>
              <p:cNvSpPr txBox="1"/>
              <p:nvPr/>
            </p:nvSpPr>
            <p:spPr>
              <a:xfrm>
                <a:off x="6113220" y="2960265"/>
                <a:ext cx="13260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Power Controller</a:t>
                </a:r>
                <a:endParaRPr lang="en-GB" dirty="0">
                  <a:latin typeface="Arial" panose="020B0604020202020204" pitchFamily="34" charset="0"/>
                  <a:cs typeface="Arial" panose="020B0604020202020204" pitchFamily="34" charset="0"/>
                </a:endParaRPr>
              </a:p>
            </p:txBody>
          </p:sp>
          <p:sp>
            <p:nvSpPr>
              <p:cNvPr id="41" name="Textfeld 40">
                <a:extLst>
                  <a:ext uri="{FF2B5EF4-FFF2-40B4-BE49-F238E27FC236}">
                    <a16:creationId xmlns="" xmlns:a16="http://schemas.microsoft.com/office/drawing/2014/main" id="{E0B35BA3-A028-423D-A3DC-03962677935C}"/>
                  </a:ext>
                </a:extLst>
              </p:cNvPr>
              <p:cNvSpPr txBox="1"/>
              <p:nvPr/>
            </p:nvSpPr>
            <p:spPr>
              <a:xfrm>
                <a:off x="4352376" y="3742551"/>
                <a:ext cx="705642"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Inverter</a:t>
                </a:r>
                <a:endParaRPr lang="en-GB" dirty="0">
                  <a:latin typeface="Arial" panose="020B0604020202020204" pitchFamily="34" charset="0"/>
                  <a:cs typeface="Arial" panose="020B0604020202020204" pitchFamily="34" charset="0"/>
                </a:endParaRPr>
              </a:p>
            </p:txBody>
          </p:sp>
          <p:sp>
            <p:nvSpPr>
              <p:cNvPr id="42" name="Textfeld 41">
                <a:extLst>
                  <a:ext uri="{FF2B5EF4-FFF2-40B4-BE49-F238E27FC236}">
                    <a16:creationId xmlns="" xmlns:a16="http://schemas.microsoft.com/office/drawing/2014/main" id="{81494445-4CDD-4D6A-AEE7-FBC8B2FF04BE}"/>
                  </a:ext>
                </a:extLst>
              </p:cNvPr>
              <p:cNvSpPr txBox="1"/>
              <p:nvPr/>
            </p:nvSpPr>
            <p:spPr>
              <a:xfrm>
                <a:off x="4313416" y="2960266"/>
                <a:ext cx="747320" cy="276999"/>
              </a:xfrm>
              <a:prstGeom prst="rect">
                <a:avLst/>
              </a:prstGeom>
              <a:noFill/>
            </p:spPr>
            <p:txBody>
              <a:bodyPr wrap="none" rtlCol="0">
                <a:spAutoFit/>
              </a:bodyPr>
              <a:lstStyle/>
              <a:p>
                <a:pPr algn="ctr"/>
                <a:r>
                  <a:rPr lang="de-DE" sz="1200" dirty="0" err="1">
                    <a:latin typeface="Arial" panose="020B0604020202020204" pitchFamily="34" charset="0"/>
                    <a:cs typeface="Arial" panose="020B0604020202020204" pitchFamily="34" charset="0"/>
                  </a:rPr>
                  <a:t>Rectifier</a:t>
                </a:r>
                <a:endParaRPr lang="en-GB" dirty="0">
                  <a:latin typeface="Arial" panose="020B0604020202020204" pitchFamily="34" charset="0"/>
                  <a:cs typeface="Arial" panose="020B0604020202020204" pitchFamily="34" charset="0"/>
                </a:endParaRPr>
              </a:p>
            </p:txBody>
          </p:sp>
          <p:sp>
            <p:nvSpPr>
              <p:cNvPr id="43" name="Textfeld 42">
                <a:extLst>
                  <a:ext uri="{FF2B5EF4-FFF2-40B4-BE49-F238E27FC236}">
                    <a16:creationId xmlns="" xmlns:a16="http://schemas.microsoft.com/office/drawing/2014/main" id="{39EC8CD3-A4CA-44FB-84EA-AE6DE3B6E88D}"/>
                  </a:ext>
                </a:extLst>
              </p:cNvPr>
              <p:cNvSpPr txBox="1"/>
              <p:nvPr/>
            </p:nvSpPr>
            <p:spPr>
              <a:xfrm>
                <a:off x="2635374" y="3718692"/>
                <a:ext cx="1124027" cy="276999"/>
              </a:xfrm>
              <a:prstGeom prst="rect">
                <a:avLst/>
              </a:prstGeom>
              <a:noFill/>
            </p:spPr>
            <p:txBody>
              <a:bodyPr wrap="none" rtlCol="0">
                <a:spAutoFit/>
              </a:bodyPr>
              <a:lstStyle/>
              <a:p>
                <a:pPr algn="ctr"/>
                <a:r>
                  <a:rPr lang="de-DE" sz="1200" dirty="0" err="1">
                    <a:latin typeface="Arial" panose="020B0604020202020204" pitchFamily="34" charset="0"/>
                    <a:cs typeface="Arial" panose="020B0604020202020204" pitchFamily="34" charset="0"/>
                  </a:rPr>
                  <a:t>Electric</a:t>
                </a:r>
                <a:r>
                  <a:rPr lang="de-DE" sz="1200" dirty="0">
                    <a:latin typeface="Arial" panose="020B0604020202020204" pitchFamily="34" charset="0"/>
                    <a:cs typeface="Arial" panose="020B0604020202020204" pitchFamily="34" charset="0"/>
                  </a:rPr>
                  <a:t> Motor</a:t>
                </a:r>
                <a:endParaRPr lang="en-GB" dirty="0">
                  <a:latin typeface="Arial" panose="020B0604020202020204" pitchFamily="34" charset="0"/>
                  <a:cs typeface="Arial" panose="020B0604020202020204" pitchFamily="34" charset="0"/>
                </a:endParaRPr>
              </a:p>
            </p:txBody>
          </p:sp>
          <p:sp>
            <p:nvSpPr>
              <p:cNvPr id="44" name="Textfeld 43">
                <a:extLst>
                  <a:ext uri="{FF2B5EF4-FFF2-40B4-BE49-F238E27FC236}">
                    <a16:creationId xmlns="" xmlns:a16="http://schemas.microsoft.com/office/drawing/2014/main" id="{91EA2EAC-8B01-4AA4-B7FC-17EABAF0A0A6}"/>
                  </a:ext>
                </a:extLst>
              </p:cNvPr>
              <p:cNvSpPr txBox="1"/>
              <p:nvPr/>
            </p:nvSpPr>
            <p:spPr>
              <a:xfrm>
                <a:off x="5513210" y="1854177"/>
                <a:ext cx="729687"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DC Link</a:t>
                </a:r>
                <a:endParaRPr lang="en-GB" dirty="0">
                  <a:latin typeface="Arial" panose="020B0604020202020204" pitchFamily="34" charset="0"/>
                  <a:cs typeface="Arial" panose="020B0604020202020204" pitchFamily="34" charset="0"/>
                </a:endParaRPr>
              </a:p>
            </p:txBody>
          </p:sp>
        </p:grpSp>
        <p:grpSp>
          <p:nvGrpSpPr>
            <p:cNvPr id="19" name="Gruppieren 18">
              <a:extLst>
                <a:ext uri="{FF2B5EF4-FFF2-40B4-BE49-F238E27FC236}">
                  <a16:creationId xmlns="" xmlns:a16="http://schemas.microsoft.com/office/drawing/2014/main" id="{70598DC2-E9C7-4B4B-A727-7EE3D14CDE00}"/>
                </a:ext>
              </a:extLst>
            </p:cNvPr>
            <p:cNvGrpSpPr/>
            <p:nvPr/>
          </p:nvGrpSpPr>
          <p:grpSpPr>
            <a:xfrm>
              <a:off x="2539594" y="1123195"/>
              <a:ext cx="1164550" cy="342500"/>
              <a:chOff x="2048556" y="940070"/>
              <a:chExt cx="1164550" cy="342500"/>
            </a:xfrm>
          </p:grpSpPr>
          <p:cxnSp>
            <p:nvCxnSpPr>
              <p:cNvPr id="32" name="Gerade Verbindung 47">
                <a:extLst>
                  <a:ext uri="{FF2B5EF4-FFF2-40B4-BE49-F238E27FC236}">
                    <a16:creationId xmlns="" xmlns:a16="http://schemas.microsoft.com/office/drawing/2014/main" id="{60F1730C-B9CE-41B4-833B-CF98DE761931}"/>
                  </a:ext>
                </a:extLst>
              </p:cNvPr>
              <p:cNvCxnSpPr>
                <a:endCxn id="35" idx="2"/>
              </p:cNvCxnSpPr>
              <p:nvPr/>
            </p:nvCxnSpPr>
            <p:spPr>
              <a:xfrm flipH="1" flipV="1">
                <a:off x="2577773" y="1204379"/>
                <a:ext cx="635333" cy="78191"/>
              </a:xfrm>
              <a:prstGeom prst="line">
                <a:avLst/>
              </a:prstGeom>
            </p:spPr>
            <p:style>
              <a:lnRef idx="1">
                <a:schemeClr val="dk1"/>
              </a:lnRef>
              <a:fillRef idx="0">
                <a:schemeClr val="dk1"/>
              </a:fillRef>
              <a:effectRef idx="0">
                <a:schemeClr val="dk1"/>
              </a:effectRef>
              <a:fontRef idx="minor">
                <a:schemeClr val="tx1"/>
              </a:fontRef>
            </p:style>
          </p:cxnSp>
          <p:grpSp>
            <p:nvGrpSpPr>
              <p:cNvPr id="33" name="Gruppieren 32">
                <a:extLst>
                  <a:ext uri="{FF2B5EF4-FFF2-40B4-BE49-F238E27FC236}">
                    <a16:creationId xmlns="" xmlns:a16="http://schemas.microsoft.com/office/drawing/2014/main" id="{ADC1B934-DFA6-425E-9880-A5C8E6DB3D81}"/>
                  </a:ext>
                </a:extLst>
              </p:cNvPr>
              <p:cNvGrpSpPr/>
              <p:nvPr/>
            </p:nvGrpSpPr>
            <p:grpSpPr>
              <a:xfrm>
                <a:off x="2048556" y="940070"/>
                <a:ext cx="1058431" cy="276999"/>
                <a:chOff x="2074379" y="947811"/>
                <a:chExt cx="1058431" cy="276999"/>
              </a:xfrm>
            </p:grpSpPr>
            <mc:AlternateContent xmlns:mc="http://schemas.openxmlformats.org/markup-compatibility/2006" xmlns:a14="http://schemas.microsoft.com/office/drawing/2010/main">
              <mc:Choice Requires="a14">
                <p:sp>
                  <p:nvSpPr>
                    <p:cNvPr id="34" name="Rechteck 33">
                      <a:extLst>
                        <a:ext uri="{FF2B5EF4-FFF2-40B4-BE49-F238E27FC236}">
                          <a16:creationId xmlns="" xmlns:a16="http://schemas.microsoft.com/office/drawing/2014/main" id="{9511D8B6-8E6C-4F44-B4AB-B46199F5BA5E}"/>
                        </a:ext>
                      </a:extLst>
                    </p:cNvPr>
                    <p:cNvSpPr/>
                    <p:nvPr/>
                  </p:nvSpPr>
                  <p:spPr>
                    <a:xfrm>
                      <a:off x="2074379" y="947811"/>
                      <a:ext cx="1058431"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sz="1200" i="1" smtClean="0">
                                <a:solidFill>
                                  <a:schemeClr val="tx1"/>
                                </a:solidFill>
                                <a:latin typeface="Cambria Math"/>
                                <a:cs typeface="Arial" pitchFamily="34" charset="0"/>
                              </a:rPr>
                              <m:t>𝑆</m:t>
                            </m:r>
                            <m:r>
                              <a:rPr lang="de-DE" sz="1200" b="0" i="1" smtClean="0">
                                <a:solidFill>
                                  <a:schemeClr val="tx1"/>
                                </a:solidFill>
                                <a:latin typeface="Cambria Math"/>
                                <a:cs typeface="Arial" pitchFamily="34" charset="0"/>
                              </a:rPr>
                              <m:t>𝑝𝑜𝑜𝑙</m:t>
                            </m:r>
                            <m:r>
                              <a:rPr lang="de-DE" sz="1200" b="0" i="1" smtClean="0">
                                <a:solidFill>
                                  <a:schemeClr val="tx1"/>
                                </a:solidFill>
                                <a:latin typeface="Cambria Math"/>
                                <a:cs typeface="Arial" pitchFamily="34" charset="0"/>
                              </a:rPr>
                              <m:t> </m:t>
                            </m:r>
                            <m:r>
                              <a:rPr lang="de-DE" sz="1200" b="0" i="1" smtClean="0">
                                <a:solidFill>
                                  <a:schemeClr val="tx1"/>
                                </a:solidFill>
                                <a:latin typeface="Cambria Math"/>
                                <a:cs typeface="Arial" pitchFamily="34" charset="0"/>
                              </a:rPr>
                              <m:t>𝑆𝑝𝑒𝑒𝑑</m:t>
                            </m:r>
                          </m:oMath>
                        </m:oMathPara>
                      </a14:m>
                      <a:endParaRPr lang="en-GB" i="1" dirty="0">
                        <a:solidFill>
                          <a:schemeClr val="tx1"/>
                        </a:solidFill>
                      </a:endParaRPr>
                    </a:p>
                  </p:txBody>
                </p:sp>
              </mc:Choice>
              <mc:Fallback xmlns="">
                <p:sp>
                  <p:nvSpPr>
                    <p:cNvPr id="22" name="Rechteck 21"/>
                    <p:cNvSpPr>
                      <a:spLocks noRot="1" noChangeAspect="1" noMove="1" noResize="1" noEditPoints="1" noAdjustHandles="1" noChangeArrowheads="1" noChangeShapeType="1" noTextEdit="1"/>
                    </p:cNvSpPr>
                    <p:nvPr/>
                  </p:nvSpPr>
                  <p:spPr>
                    <a:xfrm>
                      <a:off x="2074379" y="947811"/>
                      <a:ext cx="1058431" cy="276999"/>
                    </a:xfrm>
                    <a:prstGeom prst="rect">
                      <a:avLst/>
                    </a:prstGeom>
                    <a:blipFill rotWithShape="1">
                      <a:blip r:embed="rId4"/>
                      <a:stretch>
                        <a:fillRect b="-4348"/>
                      </a:stretch>
                    </a:blipFill>
                  </p:spPr>
                  <p:txBody>
                    <a:bodyPr/>
                    <a:lstStyle/>
                    <a:p>
                      <a:r>
                        <a:rPr lang="en-GB">
                          <a:noFill/>
                        </a:rPr>
                        <a:t> </a:t>
                      </a:r>
                    </a:p>
                  </p:txBody>
                </p:sp>
              </mc:Fallback>
            </mc:AlternateContent>
            <p:sp>
              <p:nvSpPr>
                <p:cNvPr id="35" name="Rechteck 34">
                  <a:extLst>
                    <a:ext uri="{FF2B5EF4-FFF2-40B4-BE49-F238E27FC236}">
                      <a16:creationId xmlns="" xmlns:a16="http://schemas.microsoft.com/office/drawing/2014/main" id="{A4F25D1D-A0D8-4EDC-84CA-FC6F2DD0E564}"/>
                    </a:ext>
                  </a:extLst>
                </p:cNvPr>
                <p:cNvSpPr/>
                <p:nvPr/>
              </p:nvSpPr>
              <p:spPr>
                <a:xfrm>
                  <a:off x="2151529" y="968655"/>
                  <a:ext cx="904133" cy="243465"/>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0" name="Gruppieren 19">
              <a:extLst>
                <a:ext uri="{FF2B5EF4-FFF2-40B4-BE49-F238E27FC236}">
                  <a16:creationId xmlns="" xmlns:a16="http://schemas.microsoft.com/office/drawing/2014/main" id="{19A83095-D481-419F-80DA-23C3413702E0}"/>
                </a:ext>
              </a:extLst>
            </p:cNvPr>
            <p:cNvGrpSpPr/>
            <p:nvPr/>
          </p:nvGrpSpPr>
          <p:grpSpPr>
            <a:xfrm>
              <a:off x="3892525" y="1127271"/>
              <a:ext cx="918361" cy="338424"/>
              <a:chOff x="3401487" y="944146"/>
              <a:chExt cx="918361" cy="338424"/>
            </a:xfrm>
          </p:grpSpPr>
          <p:cxnSp>
            <p:nvCxnSpPr>
              <p:cNvPr id="28" name="Gerade Verbindung 11">
                <a:extLst>
                  <a:ext uri="{FF2B5EF4-FFF2-40B4-BE49-F238E27FC236}">
                    <a16:creationId xmlns="" xmlns:a16="http://schemas.microsoft.com/office/drawing/2014/main" id="{96F2CF5C-78EB-4C67-9C2F-AC6627B6B05F}"/>
                  </a:ext>
                </a:extLst>
              </p:cNvPr>
              <p:cNvCxnSpPr>
                <a:stCxn id="31" idx="2"/>
              </p:cNvCxnSpPr>
              <p:nvPr/>
            </p:nvCxnSpPr>
            <p:spPr>
              <a:xfrm flipH="1">
                <a:off x="3401487" y="1201418"/>
                <a:ext cx="552418" cy="81152"/>
              </a:xfrm>
              <a:prstGeom prst="line">
                <a:avLst/>
              </a:prstGeom>
            </p:spPr>
            <p:style>
              <a:lnRef idx="1">
                <a:schemeClr val="dk1"/>
              </a:lnRef>
              <a:fillRef idx="0">
                <a:schemeClr val="dk1"/>
              </a:fillRef>
              <a:effectRef idx="0">
                <a:schemeClr val="dk1"/>
              </a:effectRef>
              <a:fontRef idx="minor">
                <a:schemeClr val="tx1"/>
              </a:fontRef>
            </p:style>
          </p:cxnSp>
          <p:grpSp>
            <p:nvGrpSpPr>
              <p:cNvPr id="29" name="Gruppieren 28">
                <a:extLst>
                  <a:ext uri="{FF2B5EF4-FFF2-40B4-BE49-F238E27FC236}">
                    <a16:creationId xmlns="" xmlns:a16="http://schemas.microsoft.com/office/drawing/2014/main" id="{370921E9-5755-4865-8E9B-ED306A4F6C0B}"/>
                  </a:ext>
                </a:extLst>
              </p:cNvPr>
              <p:cNvGrpSpPr/>
              <p:nvPr/>
            </p:nvGrpSpPr>
            <p:grpSpPr>
              <a:xfrm>
                <a:off x="3572229" y="944146"/>
                <a:ext cx="747619" cy="276999"/>
                <a:chOff x="3646232" y="952884"/>
                <a:chExt cx="747619" cy="276999"/>
              </a:xfrm>
            </p:grpSpPr>
            <mc:AlternateContent xmlns:mc="http://schemas.openxmlformats.org/markup-compatibility/2006" xmlns:a14="http://schemas.microsoft.com/office/drawing/2010/main">
              <mc:Choice Requires="a14">
                <p:sp>
                  <p:nvSpPr>
                    <p:cNvPr id="30" name="Rechteck 29">
                      <a:extLst>
                        <a:ext uri="{FF2B5EF4-FFF2-40B4-BE49-F238E27FC236}">
                          <a16:creationId xmlns="" xmlns:a16="http://schemas.microsoft.com/office/drawing/2014/main" id="{4EA7A121-1965-4EA7-B565-216760BAA2FC}"/>
                        </a:ext>
                      </a:extLst>
                    </p:cNvPr>
                    <p:cNvSpPr/>
                    <p:nvPr/>
                  </p:nvSpPr>
                  <p:spPr>
                    <a:xfrm>
                      <a:off x="3646232" y="952884"/>
                      <a:ext cx="717055"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sz="1200" b="0" i="1" smtClean="0">
                                <a:solidFill>
                                  <a:schemeClr val="tx1"/>
                                </a:solidFill>
                                <a:latin typeface="Cambria Math"/>
                                <a:cs typeface="Arial" pitchFamily="34" charset="0"/>
                              </a:rPr>
                              <m:t>𝑇𝑜𝑟𝑞𝑢𝑒</m:t>
                            </m:r>
                          </m:oMath>
                        </m:oMathPara>
                      </a14:m>
                      <a:endParaRPr lang="de-DE" sz="1200" i="1" dirty="0">
                        <a:solidFill>
                          <a:srgbClr val="002060"/>
                        </a:solidFill>
                        <a:latin typeface="Cambria Math"/>
                        <a:cs typeface="Arial" pitchFamily="34" charset="0"/>
                      </a:endParaRPr>
                    </a:p>
                  </p:txBody>
                </p:sp>
              </mc:Choice>
              <mc:Fallback xmlns="">
                <p:sp>
                  <p:nvSpPr>
                    <p:cNvPr id="26" name="Rechteck 25"/>
                    <p:cNvSpPr>
                      <a:spLocks noRot="1" noChangeAspect="1" noMove="1" noResize="1" noEditPoints="1" noAdjustHandles="1" noChangeArrowheads="1" noChangeShapeType="1" noTextEdit="1"/>
                    </p:cNvSpPr>
                    <p:nvPr/>
                  </p:nvSpPr>
                  <p:spPr>
                    <a:xfrm>
                      <a:off x="3646232" y="952884"/>
                      <a:ext cx="717055" cy="276999"/>
                    </a:xfrm>
                    <a:prstGeom prst="rect">
                      <a:avLst/>
                    </a:prstGeom>
                    <a:blipFill rotWithShape="1">
                      <a:blip r:embed="rId7"/>
                      <a:stretch>
                        <a:fillRect b="-6667"/>
                      </a:stretch>
                    </a:blipFill>
                  </p:spPr>
                  <p:txBody>
                    <a:bodyPr/>
                    <a:lstStyle/>
                    <a:p>
                      <a:r>
                        <a:rPr lang="en-GB">
                          <a:noFill/>
                        </a:rPr>
                        <a:t> </a:t>
                      </a:r>
                    </a:p>
                  </p:txBody>
                </p:sp>
              </mc:Fallback>
            </mc:AlternateContent>
            <p:sp>
              <p:nvSpPr>
                <p:cNvPr id="31" name="Rechteck 30">
                  <a:extLst>
                    <a:ext uri="{FF2B5EF4-FFF2-40B4-BE49-F238E27FC236}">
                      <a16:creationId xmlns="" xmlns:a16="http://schemas.microsoft.com/office/drawing/2014/main" id="{87003ED4-628F-45B0-8453-0F39819BABE2}"/>
                    </a:ext>
                  </a:extLst>
                </p:cNvPr>
                <p:cNvSpPr/>
                <p:nvPr/>
              </p:nvSpPr>
              <p:spPr>
                <a:xfrm>
                  <a:off x="3661965" y="968656"/>
                  <a:ext cx="731886" cy="2415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1" name="Gruppieren 20">
              <a:extLst>
                <a:ext uri="{FF2B5EF4-FFF2-40B4-BE49-F238E27FC236}">
                  <a16:creationId xmlns="" xmlns:a16="http://schemas.microsoft.com/office/drawing/2014/main" id="{B6784F24-21FA-4F7C-827D-03B780461755}"/>
                </a:ext>
              </a:extLst>
            </p:cNvPr>
            <p:cNvGrpSpPr/>
            <p:nvPr/>
          </p:nvGrpSpPr>
          <p:grpSpPr>
            <a:xfrm>
              <a:off x="7576210" y="5585527"/>
              <a:ext cx="1576842" cy="571825"/>
              <a:chOff x="7647817" y="4809996"/>
              <a:chExt cx="1576842" cy="571825"/>
            </a:xfrm>
          </p:grpSpPr>
          <p:grpSp>
            <p:nvGrpSpPr>
              <p:cNvPr id="22" name="Gruppieren 21">
                <a:extLst>
                  <a:ext uri="{FF2B5EF4-FFF2-40B4-BE49-F238E27FC236}">
                    <a16:creationId xmlns="" xmlns:a16="http://schemas.microsoft.com/office/drawing/2014/main" id="{311157FF-2312-4C9B-9A5B-90274C8B20A4}"/>
                  </a:ext>
                </a:extLst>
              </p:cNvPr>
              <p:cNvGrpSpPr/>
              <p:nvPr/>
            </p:nvGrpSpPr>
            <p:grpSpPr>
              <a:xfrm>
                <a:off x="7647817" y="4809996"/>
                <a:ext cx="1466583" cy="276999"/>
                <a:chOff x="7647817" y="4809996"/>
                <a:chExt cx="1466583" cy="276999"/>
              </a:xfrm>
            </p:grpSpPr>
            <mc:AlternateContent xmlns:mc="http://schemas.openxmlformats.org/markup-compatibility/2006" xmlns:a14="http://schemas.microsoft.com/office/drawing/2010/main">
              <mc:Choice Requires="a14">
                <p:sp>
                  <p:nvSpPr>
                    <p:cNvPr id="26" name="Rechteck 25">
                      <a:extLst>
                        <a:ext uri="{FF2B5EF4-FFF2-40B4-BE49-F238E27FC236}">
                          <a16:creationId xmlns="" xmlns:a16="http://schemas.microsoft.com/office/drawing/2014/main" id="{1E7B5240-AB41-4EF3-9CDF-5D37C4E1784E}"/>
                        </a:ext>
                      </a:extLst>
                    </p:cNvPr>
                    <p:cNvSpPr/>
                    <p:nvPr/>
                  </p:nvSpPr>
                  <p:spPr>
                    <a:xfrm>
                      <a:off x="7647817" y="4809996"/>
                      <a:ext cx="1159676" cy="276999"/>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DE" sz="1200" i="1" smtClean="0">
                                <a:solidFill>
                                  <a:prstClr val="black"/>
                                </a:solidFill>
                                <a:latin typeface="Cambria Math"/>
                                <a:cs typeface="Arial" pitchFamily="34" charset="0"/>
                              </a:rPr>
                              <m:t>𝑓</m:t>
                            </m:r>
                            <m:r>
                              <a:rPr lang="de-DE" sz="1200" b="0" i="1" smtClean="0">
                                <a:solidFill>
                                  <a:prstClr val="black"/>
                                </a:solidFill>
                                <a:latin typeface="Cambria Math"/>
                                <a:cs typeface="Arial" pitchFamily="34" charset="0"/>
                              </a:rPr>
                              <m:t>𝑟𝑒𝑒</m:t>
                            </m:r>
                            <m:r>
                              <a:rPr lang="de-DE" sz="1200" b="0" i="1" smtClean="0">
                                <a:solidFill>
                                  <a:prstClr val="black"/>
                                </a:solidFill>
                                <a:latin typeface="Cambria Math"/>
                                <a:cs typeface="Arial" pitchFamily="34" charset="0"/>
                              </a:rPr>
                              <m:t> </m:t>
                            </m:r>
                            <m:r>
                              <a:rPr lang="de-DE" sz="1200" b="0" i="1" smtClean="0">
                                <a:solidFill>
                                  <a:prstClr val="black"/>
                                </a:solidFill>
                                <a:latin typeface="Cambria Math"/>
                                <a:cs typeface="Arial" pitchFamily="34" charset="0"/>
                              </a:rPr>
                              <m:t>𝑣𝑎𝑟𝑖𝑎𝑏𝑙𝑒</m:t>
                            </m:r>
                          </m:oMath>
                        </m:oMathPara>
                      </a14:m>
                      <a:endParaRPr lang="en-GB" dirty="0"/>
                    </a:p>
                  </p:txBody>
                </p:sp>
              </mc:Choice>
              <mc:Fallback xmlns="">
                <p:sp>
                  <p:nvSpPr>
                    <p:cNvPr id="26" name="Rechteck 25">
                      <a:extLst>
                        <a:ext uri="{FF2B5EF4-FFF2-40B4-BE49-F238E27FC236}">
                          <a16:creationId xmlns="" xmlns:a16="http://schemas.microsoft.com/office/drawing/2014/main" xmlns:a14="http://schemas.microsoft.com/office/drawing/2010/main" id="{1E7B5240-AB41-4EF3-9CDF-5D37C4E1784E}"/>
                        </a:ext>
                      </a:extLst>
                    </p:cNvPr>
                    <p:cNvSpPr>
                      <a:spLocks noRot="1" noChangeAspect="1" noMove="1" noResize="1" noEditPoints="1" noAdjustHandles="1" noChangeArrowheads="1" noChangeShapeType="1" noTextEdit="1"/>
                    </p:cNvSpPr>
                    <p:nvPr/>
                  </p:nvSpPr>
                  <p:spPr>
                    <a:xfrm>
                      <a:off x="7647817" y="4809996"/>
                      <a:ext cx="1159676" cy="276999"/>
                    </a:xfrm>
                    <a:prstGeom prst="rect">
                      <a:avLst/>
                    </a:prstGeom>
                    <a:blipFill rotWithShape="1">
                      <a:blip r:embed="rId8"/>
                      <a:stretch>
                        <a:fillRect b="-2174"/>
                      </a:stretch>
                    </a:blipFill>
                  </p:spPr>
                  <p:txBody>
                    <a:bodyPr/>
                    <a:lstStyle/>
                    <a:p>
                      <a:r>
                        <a:rPr lang="en-GB">
                          <a:noFill/>
                        </a:rPr>
                        <a:t> </a:t>
                      </a:r>
                    </a:p>
                  </p:txBody>
                </p:sp>
              </mc:Fallback>
            </mc:AlternateContent>
            <p:sp>
              <p:nvSpPr>
                <p:cNvPr id="27" name="Rechteck 26">
                  <a:extLst>
                    <a:ext uri="{FF2B5EF4-FFF2-40B4-BE49-F238E27FC236}">
                      <a16:creationId xmlns="" xmlns:a16="http://schemas.microsoft.com/office/drawing/2014/main" id="{E794ED0B-D2A8-4D85-A3A8-3F080DE48C7F}"/>
                    </a:ext>
                  </a:extLst>
                </p:cNvPr>
                <p:cNvSpPr/>
                <p:nvPr/>
              </p:nvSpPr>
              <p:spPr>
                <a:xfrm>
                  <a:off x="7701374" y="4829376"/>
                  <a:ext cx="1413026" cy="243465"/>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uppieren 22">
                <a:extLst>
                  <a:ext uri="{FF2B5EF4-FFF2-40B4-BE49-F238E27FC236}">
                    <a16:creationId xmlns="" xmlns:a16="http://schemas.microsoft.com/office/drawing/2014/main" id="{BD4D9700-7B35-435D-8C29-076A6FB7E32F}"/>
                  </a:ext>
                </a:extLst>
              </p:cNvPr>
              <p:cNvGrpSpPr/>
              <p:nvPr/>
            </p:nvGrpSpPr>
            <p:grpSpPr>
              <a:xfrm>
                <a:off x="7647817" y="5104822"/>
                <a:ext cx="1576842" cy="276999"/>
                <a:chOff x="7647817" y="5104822"/>
                <a:chExt cx="1576842" cy="276999"/>
              </a:xfrm>
            </p:grpSpPr>
            <mc:AlternateContent xmlns:mc="http://schemas.openxmlformats.org/markup-compatibility/2006" xmlns:a14="http://schemas.microsoft.com/office/drawing/2010/main">
              <mc:Choice Requires="a14">
                <p:sp>
                  <p:nvSpPr>
                    <p:cNvPr id="24" name="Rechteck 23">
                      <a:extLst>
                        <a:ext uri="{FF2B5EF4-FFF2-40B4-BE49-F238E27FC236}">
                          <a16:creationId xmlns="" xmlns:a16="http://schemas.microsoft.com/office/drawing/2014/main" id="{A7076346-9983-424E-9B6E-826CADE399DF}"/>
                        </a:ext>
                      </a:extLst>
                    </p:cNvPr>
                    <p:cNvSpPr/>
                    <p:nvPr/>
                  </p:nvSpPr>
                  <p:spPr>
                    <a:xfrm>
                      <a:off x="7647817" y="5104822"/>
                      <a:ext cx="1576842" cy="276999"/>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DE" sz="1200" b="0" i="1" smtClean="0">
                                <a:latin typeface="Cambria Math"/>
                                <a:cs typeface="Arial" pitchFamily="34" charset="0"/>
                              </a:rPr>
                              <m:t>𝑑𝑒𝑝𝑒𝑛𝑑𝑒𝑛𝑡</m:t>
                            </m:r>
                            <m:r>
                              <a:rPr lang="de-DE" sz="1200" b="0" i="1" smtClean="0">
                                <a:latin typeface="Cambria Math"/>
                                <a:cs typeface="Arial" pitchFamily="34" charset="0"/>
                              </a:rPr>
                              <m:t> </m:t>
                            </m:r>
                            <m:r>
                              <a:rPr lang="de-DE" sz="1200" b="0" i="1" smtClean="0">
                                <a:latin typeface="Cambria Math"/>
                                <a:cs typeface="Arial" pitchFamily="34" charset="0"/>
                              </a:rPr>
                              <m:t>𝑣𝑎𝑟𝑖𝑎𝑏𝑙𝑒</m:t>
                            </m:r>
                          </m:oMath>
                        </m:oMathPara>
                      </a14:m>
                      <a:endParaRPr lang="de-DE" sz="1200" i="1" dirty="0">
                        <a:latin typeface="Cambria Math"/>
                        <a:cs typeface="Arial" pitchFamily="34" charset="0"/>
                      </a:endParaRPr>
                    </a:p>
                  </p:txBody>
                </p:sp>
              </mc:Choice>
              <mc:Fallback xmlns="">
                <p:sp>
                  <p:nvSpPr>
                    <p:cNvPr id="24" name="Rechteck 23">
                      <a:extLst>
                        <a:ext uri="{FF2B5EF4-FFF2-40B4-BE49-F238E27FC236}">
                          <a16:creationId xmlns="" xmlns:a16="http://schemas.microsoft.com/office/drawing/2014/main" xmlns:a14="http://schemas.microsoft.com/office/drawing/2010/main" id="{A7076346-9983-424E-9B6E-826CADE399DF}"/>
                        </a:ext>
                      </a:extLst>
                    </p:cNvPr>
                    <p:cNvSpPr>
                      <a:spLocks noRot="1" noChangeAspect="1" noMove="1" noResize="1" noEditPoints="1" noAdjustHandles="1" noChangeArrowheads="1" noChangeShapeType="1" noTextEdit="1"/>
                    </p:cNvSpPr>
                    <p:nvPr/>
                  </p:nvSpPr>
                  <p:spPr>
                    <a:xfrm>
                      <a:off x="7647817" y="5104822"/>
                      <a:ext cx="1576842" cy="276999"/>
                    </a:xfrm>
                    <a:prstGeom prst="rect">
                      <a:avLst/>
                    </a:prstGeom>
                    <a:blipFill rotWithShape="1">
                      <a:blip r:embed="rId9"/>
                      <a:stretch>
                        <a:fillRect b="-6667"/>
                      </a:stretch>
                    </a:blipFill>
                  </p:spPr>
                  <p:txBody>
                    <a:bodyPr/>
                    <a:lstStyle/>
                    <a:p>
                      <a:r>
                        <a:rPr lang="en-GB">
                          <a:noFill/>
                        </a:rPr>
                        <a:t> </a:t>
                      </a:r>
                    </a:p>
                  </p:txBody>
                </p:sp>
              </mc:Fallback>
            </mc:AlternateContent>
            <p:sp>
              <p:nvSpPr>
                <p:cNvPr id="25" name="Rechteck 24">
                  <a:extLst>
                    <a:ext uri="{FF2B5EF4-FFF2-40B4-BE49-F238E27FC236}">
                      <a16:creationId xmlns="" xmlns:a16="http://schemas.microsoft.com/office/drawing/2014/main" id="{8292C391-9632-4574-AD23-F0242659F1E1}"/>
                    </a:ext>
                  </a:extLst>
                </p:cNvPr>
                <p:cNvSpPr/>
                <p:nvPr/>
              </p:nvSpPr>
              <p:spPr>
                <a:xfrm>
                  <a:off x="7701374" y="5131357"/>
                  <a:ext cx="1413026" cy="2415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1" name="Gruppieren 10">
              <a:extLst>
                <a:ext uri="{FF2B5EF4-FFF2-40B4-BE49-F238E27FC236}">
                  <a16:creationId xmlns="" xmlns:a16="http://schemas.microsoft.com/office/drawing/2014/main" id="{1D8C9E64-022A-443D-BE31-C41EA42B657D}"/>
                </a:ext>
              </a:extLst>
            </p:cNvPr>
            <p:cNvGrpSpPr/>
            <p:nvPr/>
          </p:nvGrpSpPr>
          <p:grpSpPr>
            <a:xfrm>
              <a:off x="2954972" y="4641188"/>
              <a:ext cx="1301838" cy="905848"/>
              <a:chOff x="2463934" y="4458063"/>
              <a:chExt cx="1301838" cy="905848"/>
            </a:xfrm>
          </p:grpSpPr>
          <p:cxnSp>
            <p:nvCxnSpPr>
              <p:cNvPr id="12" name="Gerade Verbindung 49">
                <a:extLst>
                  <a:ext uri="{FF2B5EF4-FFF2-40B4-BE49-F238E27FC236}">
                    <a16:creationId xmlns="" xmlns:a16="http://schemas.microsoft.com/office/drawing/2014/main" id="{6DFDE648-FCDF-4B6D-B3F9-49AD86AD75CE}"/>
                  </a:ext>
                </a:extLst>
              </p:cNvPr>
              <p:cNvCxnSpPr>
                <a:stCxn id="16" idx="1"/>
              </p:cNvCxnSpPr>
              <p:nvPr/>
            </p:nvCxnSpPr>
            <p:spPr>
              <a:xfrm flipH="1" flipV="1">
                <a:off x="2463934" y="4458063"/>
                <a:ext cx="259138" cy="561346"/>
              </a:xfrm>
              <a:prstGeom prst="line">
                <a:avLst/>
              </a:prstGeom>
            </p:spPr>
            <p:style>
              <a:lnRef idx="1">
                <a:schemeClr val="dk1"/>
              </a:lnRef>
              <a:fillRef idx="0">
                <a:schemeClr val="dk1"/>
              </a:fillRef>
              <a:effectRef idx="0">
                <a:schemeClr val="dk1"/>
              </a:effectRef>
              <a:fontRef idx="minor">
                <a:schemeClr val="tx1"/>
              </a:fontRef>
            </p:style>
          </p:cxnSp>
          <p:grpSp>
            <p:nvGrpSpPr>
              <p:cNvPr id="13" name="Gruppieren 12">
                <a:extLst>
                  <a:ext uri="{FF2B5EF4-FFF2-40B4-BE49-F238E27FC236}">
                    <a16:creationId xmlns="" xmlns:a16="http://schemas.microsoft.com/office/drawing/2014/main" id="{02C7D307-DC3C-4710-8EF8-50D350350720}"/>
                  </a:ext>
                </a:extLst>
              </p:cNvPr>
              <p:cNvGrpSpPr/>
              <p:nvPr/>
            </p:nvGrpSpPr>
            <p:grpSpPr>
              <a:xfrm>
                <a:off x="2707341" y="4880910"/>
                <a:ext cx="1058431" cy="483001"/>
                <a:chOff x="2707341" y="4880910"/>
                <a:chExt cx="1058431" cy="483001"/>
              </a:xfrm>
            </p:grpSpPr>
            <mc:AlternateContent xmlns:mc="http://schemas.openxmlformats.org/markup-compatibility/2006" xmlns:a14="http://schemas.microsoft.com/office/drawing/2010/main">
              <mc:Choice Requires="a14">
                <p:sp>
                  <p:nvSpPr>
                    <p:cNvPr id="14" name="Rechteck 13">
                      <a:extLst>
                        <a:ext uri="{FF2B5EF4-FFF2-40B4-BE49-F238E27FC236}">
                          <a16:creationId xmlns="" xmlns:a16="http://schemas.microsoft.com/office/drawing/2014/main" id="{934D0187-DAD6-4628-89D0-0D9B174EEF81}"/>
                        </a:ext>
                      </a:extLst>
                    </p:cNvPr>
                    <p:cNvSpPr/>
                    <p:nvPr/>
                  </p:nvSpPr>
                  <p:spPr>
                    <a:xfrm>
                      <a:off x="2707341" y="4880910"/>
                      <a:ext cx="1058431" cy="276999"/>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DE" sz="1200" i="1" smtClean="0">
                                <a:solidFill>
                                  <a:schemeClr val="tx1"/>
                                </a:solidFill>
                                <a:latin typeface="Cambria Math"/>
                                <a:cs typeface="Arial" pitchFamily="34" charset="0"/>
                              </a:rPr>
                              <m:t>𝑆</m:t>
                            </m:r>
                            <m:r>
                              <a:rPr lang="de-DE" sz="1200" b="0" i="1" smtClean="0">
                                <a:solidFill>
                                  <a:schemeClr val="tx1"/>
                                </a:solidFill>
                                <a:latin typeface="Cambria Math"/>
                                <a:cs typeface="Arial" pitchFamily="34" charset="0"/>
                              </a:rPr>
                              <m:t>𝑝𝑜𝑜𝑙</m:t>
                            </m:r>
                            <m:r>
                              <a:rPr lang="de-DE" sz="1200" b="0" i="1" smtClean="0">
                                <a:solidFill>
                                  <a:schemeClr val="tx1"/>
                                </a:solidFill>
                                <a:latin typeface="Cambria Math"/>
                                <a:cs typeface="Arial" pitchFamily="34" charset="0"/>
                              </a:rPr>
                              <m:t> </m:t>
                            </m:r>
                            <m:r>
                              <a:rPr lang="de-DE" sz="1200" b="0" i="1" smtClean="0">
                                <a:solidFill>
                                  <a:schemeClr val="tx1"/>
                                </a:solidFill>
                                <a:latin typeface="Cambria Math"/>
                                <a:cs typeface="Arial" pitchFamily="34" charset="0"/>
                              </a:rPr>
                              <m:t>𝑆𝑝𝑒𝑒𝑑</m:t>
                            </m:r>
                          </m:oMath>
                        </m:oMathPara>
                      </a14:m>
                      <a:endParaRPr lang="en-GB" dirty="0">
                        <a:solidFill>
                          <a:schemeClr val="tx1"/>
                        </a:solidFill>
                      </a:endParaRPr>
                    </a:p>
                  </p:txBody>
                </p:sp>
              </mc:Choice>
              <mc:Fallback xmlns="">
                <p:sp>
                  <p:nvSpPr>
                    <p:cNvPr id="33" name="Rechteck 32"/>
                    <p:cNvSpPr>
                      <a:spLocks noRot="1" noChangeAspect="1" noMove="1" noResize="1" noEditPoints="1" noAdjustHandles="1" noChangeArrowheads="1" noChangeShapeType="1" noTextEdit="1"/>
                    </p:cNvSpPr>
                    <p:nvPr/>
                  </p:nvSpPr>
                  <p:spPr>
                    <a:xfrm>
                      <a:off x="2707341" y="4880910"/>
                      <a:ext cx="1058431" cy="276999"/>
                    </a:xfrm>
                    <a:prstGeom prst="rect">
                      <a:avLst/>
                    </a:prstGeom>
                    <a:blipFill rotWithShape="1">
                      <a:blip r:embed="rId10"/>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hteck 14">
                      <a:extLst>
                        <a:ext uri="{FF2B5EF4-FFF2-40B4-BE49-F238E27FC236}">
                          <a16:creationId xmlns="" xmlns:a16="http://schemas.microsoft.com/office/drawing/2014/main" id="{89AC714E-9AD6-4300-8AB3-CE311C213BC7}"/>
                        </a:ext>
                      </a:extLst>
                    </p:cNvPr>
                    <p:cNvSpPr/>
                    <p:nvPr/>
                  </p:nvSpPr>
                  <p:spPr>
                    <a:xfrm>
                      <a:off x="2707341" y="5086912"/>
                      <a:ext cx="717056" cy="276999"/>
                    </a:xfrm>
                    <a:prstGeom prst="rect">
                      <a:avLst/>
                    </a:prstGeom>
                  </p:spPr>
                  <p:txBody>
                    <a:bodyPr wrap="none" anchor="ctr">
                      <a:spAutoFit/>
                    </a:bodyPr>
                    <a:lstStyle/>
                    <a:p>
                      <a:pPr/>
                      <a14:m>
                        <m:oMathPara xmlns:m="http://schemas.openxmlformats.org/officeDocument/2006/math">
                          <m:oMathParaPr>
                            <m:jc m:val="left"/>
                          </m:oMathParaPr>
                          <m:oMath xmlns:m="http://schemas.openxmlformats.org/officeDocument/2006/math">
                            <m:r>
                              <a:rPr lang="de-DE" sz="1200" i="1" smtClean="0">
                                <a:solidFill>
                                  <a:schemeClr val="tx1"/>
                                </a:solidFill>
                                <a:latin typeface="Cambria Math"/>
                                <a:cs typeface="Arial" pitchFamily="34" charset="0"/>
                              </a:rPr>
                              <m:t>𝑇</m:t>
                            </m:r>
                            <m:r>
                              <a:rPr lang="de-DE" sz="1200" b="0" i="1" smtClean="0">
                                <a:solidFill>
                                  <a:schemeClr val="tx1"/>
                                </a:solidFill>
                                <a:latin typeface="Cambria Math"/>
                                <a:cs typeface="Arial" pitchFamily="34" charset="0"/>
                              </a:rPr>
                              <m:t>𝑜𝑟𝑞𝑢𝑒</m:t>
                            </m:r>
                          </m:oMath>
                        </m:oMathPara>
                      </a14:m>
                      <a:endParaRPr lang="de-DE" sz="1200" i="1" dirty="0">
                        <a:solidFill>
                          <a:srgbClr val="002060"/>
                        </a:solidFill>
                        <a:latin typeface="Cambria Math"/>
                        <a:cs typeface="Arial" pitchFamily="34" charset="0"/>
                      </a:endParaRPr>
                    </a:p>
                  </p:txBody>
                </p:sp>
              </mc:Choice>
              <mc:Fallback xmlns="">
                <p:sp>
                  <p:nvSpPr>
                    <p:cNvPr id="36" name="Rechteck 35"/>
                    <p:cNvSpPr>
                      <a:spLocks noRot="1" noChangeAspect="1" noMove="1" noResize="1" noEditPoints="1" noAdjustHandles="1" noChangeArrowheads="1" noChangeShapeType="1" noTextEdit="1"/>
                    </p:cNvSpPr>
                    <p:nvPr/>
                  </p:nvSpPr>
                  <p:spPr>
                    <a:xfrm>
                      <a:off x="2707341" y="5086912"/>
                      <a:ext cx="717056" cy="276999"/>
                    </a:xfrm>
                    <a:prstGeom prst="rect">
                      <a:avLst/>
                    </a:prstGeom>
                    <a:blipFill rotWithShape="1">
                      <a:blip r:embed="rId5"/>
                      <a:stretch>
                        <a:fillRect/>
                      </a:stretch>
                    </a:blipFill>
                  </p:spPr>
                  <p:txBody>
                    <a:bodyPr/>
                    <a:lstStyle/>
                    <a:p>
                      <a:r>
                        <a:rPr lang="en-GB">
                          <a:noFill/>
                        </a:rPr>
                        <a:t> </a:t>
                      </a:r>
                    </a:p>
                  </p:txBody>
                </p:sp>
              </mc:Fallback>
            </mc:AlternateContent>
            <p:sp>
              <p:nvSpPr>
                <p:cNvPr id="16" name="Rechteck 15">
                  <a:extLst>
                    <a:ext uri="{FF2B5EF4-FFF2-40B4-BE49-F238E27FC236}">
                      <a16:creationId xmlns="" xmlns:a16="http://schemas.microsoft.com/office/drawing/2014/main" id="{C0424EFB-22AD-45E7-9F27-31546644EE7D}"/>
                    </a:ext>
                  </a:extLst>
                </p:cNvPr>
                <p:cNvSpPr/>
                <p:nvPr/>
              </p:nvSpPr>
              <p:spPr>
                <a:xfrm>
                  <a:off x="2723072" y="4900822"/>
                  <a:ext cx="954624" cy="237173"/>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7" name="Textfeld 46">
              <a:extLst>
                <a:ext uri="{FF2B5EF4-FFF2-40B4-BE49-F238E27FC236}">
                  <a16:creationId xmlns="" xmlns:a16="http://schemas.microsoft.com/office/drawing/2014/main" id="{D7E855F9-8A83-4006-88F4-B61DE0AA29A7}"/>
                </a:ext>
              </a:extLst>
            </p:cNvPr>
            <p:cNvSpPr txBox="1"/>
            <p:nvPr/>
          </p:nvSpPr>
          <p:spPr>
            <a:xfrm>
              <a:off x="6587828" y="3923252"/>
              <a:ext cx="13260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Power Controller</a:t>
              </a:r>
              <a:endParaRPr lang="en-GB" dirty="0">
                <a:latin typeface="Arial" panose="020B0604020202020204" pitchFamily="34" charset="0"/>
                <a:cs typeface="Arial" panose="020B0604020202020204" pitchFamily="34" charset="0"/>
              </a:endParaRPr>
            </a:p>
          </p:txBody>
        </p:sp>
        <p:sp>
          <p:nvSpPr>
            <p:cNvPr id="2" name="Rechteck 1"/>
            <p:cNvSpPr/>
            <p:nvPr/>
          </p:nvSpPr>
          <p:spPr>
            <a:xfrm>
              <a:off x="8225257" y="3600087"/>
              <a:ext cx="733494" cy="461665"/>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Power </a:t>
              </a:r>
              <a:r>
                <a:rPr lang="de-DE" sz="1200" dirty="0" err="1">
                  <a:latin typeface="Arial" panose="020B0604020202020204" pitchFamily="34" charset="0"/>
                  <a:cs typeface="Arial" panose="020B0604020202020204" pitchFamily="34" charset="0"/>
                </a:rPr>
                <a:t>Offtake</a:t>
              </a:r>
              <a:endParaRPr lang="en-GB" sz="1200" dirty="0">
                <a:latin typeface="Arial" panose="020B0604020202020204" pitchFamily="34" charset="0"/>
                <a:cs typeface="Arial" panose="020B0604020202020204" pitchFamily="34" charset="0"/>
              </a:endParaRPr>
            </a:p>
          </p:txBody>
        </p:sp>
        <p:sp>
          <p:nvSpPr>
            <p:cNvPr id="49" name="Rechteck 48">
              <a:extLst>
                <a:ext uri="{FF2B5EF4-FFF2-40B4-BE49-F238E27FC236}">
                  <a16:creationId xmlns="" xmlns:a16="http://schemas.microsoft.com/office/drawing/2014/main" id="{9F4AB2AA-A854-4686-8B2D-42C9D3A215F1}"/>
                </a:ext>
              </a:extLst>
            </p:cNvPr>
            <p:cNvSpPr/>
            <p:nvPr/>
          </p:nvSpPr>
          <p:spPr>
            <a:xfrm>
              <a:off x="5995359" y="2311878"/>
              <a:ext cx="3047434" cy="2701297"/>
            </a:xfrm>
            <a:prstGeom prst="rect">
              <a:avLst/>
            </a:prstGeom>
            <a:no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 name="Titel 2">
            <a:extLst>
              <a:ext uri="{FF2B5EF4-FFF2-40B4-BE49-F238E27FC236}">
                <a16:creationId xmlns="" xmlns:a16="http://schemas.microsoft.com/office/drawing/2014/main" id="{1F182AB7-D6CA-4302-9D05-7F5D8CC8EA70}"/>
              </a:ext>
            </a:extLst>
          </p:cNvPr>
          <p:cNvSpPr>
            <a:spLocks noGrp="1"/>
          </p:cNvSpPr>
          <p:nvPr>
            <p:ph type="title"/>
          </p:nvPr>
        </p:nvSpPr>
        <p:spPr/>
        <p:txBody>
          <a:bodyPr/>
          <a:lstStyle/>
          <a:p>
            <a:r>
              <a:rPr lang="en-US" dirty="0"/>
              <a:t>Introduction – Design Algorithm</a:t>
            </a:r>
          </a:p>
        </p:txBody>
      </p:sp>
      <p:sp>
        <p:nvSpPr>
          <p:cNvPr id="4" name="Datumsplatzhalter 3">
            <a:extLst>
              <a:ext uri="{FF2B5EF4-FFF2-40B4-BE49-F238E27FC236}">
                <a16:creationId xmlns="" xmlns:a16="http://schemas.microsoft.com/office/drawing/2014/main" id="{EFEFD5A4-020E-41C6-91E0-47B5DAEA7664}"/>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EA0654BD-4BAC-4FDC-A003-9D086424A7C0}"/>
              </a:ext>
            </a:extLst>
          </p:cNvPr>
          <p:cNvSpPr>
            <a:spLocks noGrp="1"/>
          </p:cNvSpPr>
          <p:nvPr>
            <p:ph type="ftr" sz="quarter" idx="15"/>
          </p:nvPr>
        </p:nvSpPr>
        <p:spPr>
          <a:xfrm>
            <a:off x="-1" y="6498000"/>
            <a:ext cx="4006065" cy="360000"/>
          </a:xfrm>
        </p:spPr>
        <p:txBody>
          <a:bodyPr/>
          <a:lstStyle/>
          <a:p>
            <a:r>
              <a:rPr lang="en-US"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F8B89853-0A07-4EB6-951B-1414D7A65139}"/>
              </a:ext>
            </a:extLst>
          </p:cNvPr>
          <p:cNvSpPr>
            <a:spLocks noGrp="1"/>
          </p:cNvSpPr>
          <p:nvPr>
            <p:ph type="sldNum" sz="quarter" idx="16"/>
          </p:nvPr>
        </p:nvSpPr>
        <p:spPr/>
        <p:txBody>
          <a:bodyPr/>
          <a:lstStyle/>
          <a:p>
            <a:pPr algn="l"/>
            <a:fld id="{FC702470-8AE9-4E48-9C5F-817F252A268D}" type="slidenum">
              <a:rPr lang="de-DE" smtClean="0"/>
              <a:pPr algn="l"/>
              <a:t>5</a:t>
            </a:fld>
            <a:endParaRPr lang="de-DE"/>
          </a:p>
        </p:txBody>
      </p:sp>
      <p:sp>
        <p:nvSpPr>
          <p:cNvPr id="9" name="Abgerundetes Rechteck 29">
            <a:extLst>
              <a:ext uri="{FF2B5EF4-FFF2-40B4-BE49-F238E27FC236}">
                <a16:creationId xmlns="" xmlns:a16="http://schemas.microsoft.com/office/drawing/2014/main" id="{27F04C18-1873-4EEE-AFB2-1E621648232D}"/>
              </a:ext>
            </a:extLst>
          </p:cNvPr>
          <p:cNvSpPr/>
          <p:nvPr/>
        </p:nvSpPr>
        <p:spPr>
          <a:xfrm>
            <a:off x="36013" y="2173378"/>
            <a:ext cx="2174527" cy="178772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During the design calculation the electric </a:t>
            </a:r>
            <a:r>
              <a:rPr lang="en-US" sz="1100" dirty="0" smtClean="0">
                <a:latin typeface="Arial" pitchFamily="34" charset="0"/>
                <a:cs typeface="Arial" pitchFamily="34" charset="0"/>
              </a:rPr>
              <a:t>propulsion system </a:t>
            </a:r>
            <a:r>
              <a:rPr lang="en-US" sz="1100" dirty="0">
                <a:latin typeface="Arial" pitchFamily="34" charset="0"/>
                <a:cs typeface="Arial" pitchFamily="34" charset="0"/>
              </a:rPr>
              <a:t>is sized independently of the gas turbine. </a:t>
            </a:r>
            <a:r>
              <a:rPr lang="en-GB" sz="1100" dirty="0">
                <a:latin typeface="Arial" pitchFamily="34" charset="0"/>
                <a:cs typeface="Arial" pitchFamily="34" charset="0"/>
              </a:rPr>
              <a:t>In this first tutorial we will focus on the design calculation of the electric system and therefore ignore the gas turbine calculation.</a:t>
            </a:r>
            <a:endParaRPr lang="en-US" sz="1100" dirty="0">
              <a:latin typeface="Arial" pitchFamily="34" charset="0"/>
              <a:cs typeface="Arial" pitchFamily="34" charset="0"/>
            </a:endParaRPr>
          </a:p>
        </p:txBody>
      </p:sp>
      <p:sp>
        <p:nvSpPr>
          <p:cNvPr id="10" name="AutoShape 7">
            <a:extLst>
              <a:ext uri="{FF2B5EF4-FFF2-40B4-BE49-F238E27FC236}">
                <a16:creationId xmlns="" xmlns:a16="http://schemas.microsoft.com/office/drawing/2014/main" id="{C602EBE5-B3FB-44FC-9973-381D218F3BA6}"/>
              </a:ext>
            </a:extLst>
          </p:cNvPr>
          <p:cNvSpPr>
            <a:spLocks noChangeArrowheads="1"/>
          </p:cNvSpPr>
          <p:nvPr/>
        </p:nvSpPr>
        <p:spPr bwMode="auto">
          <a:xfrm>
            <a:off x="114198" y="1055730"/>
            <a:ext cx="2323666" cy="1038582"/>
          </a:xfrm>
          <a:prstGeom prst="wedgeRoundRectCallout">
            <a:avLst>
              <a:gd name="adj1" fmla="val 53969"/>
              <a:gd name="adj2" fmla="val -3677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Additionally, the </a:t>
            </a:r>
            <a:r>
              <a:rPr lang="en-US" sz="1100" b="1" dirty="0">
                <a:latin typeface="Arial" pitchFamily="34" charset="0"/>
                <a:cs typeface="Arial" pitchFamily="34" charset="0"/>
              </a:rPr>
              <a:t>Generator Gearbox Input Spool Speed</a:t>
            </a:r>
            <a:r>
              <a:rPr lang="en-US" sz="1100" dirty="0">
                <a:latin typeface="Arial" pitchFamily="34" charset="0"/>
                <a:cs typeface="Arial" pitchFamily="34" charset="0"/>
              </a:rPr>
              <a:t> </a:t>
            </a:r>
            <a:r>
              <a:rPr lang="en-US" sz="1100" dirty="0" smtClean="0">
                <a:latin typeface="Arial" pitchFamily="34" charset="0"/>
                <a:cs typeface="Arial" pitchFamily="34" charset="0"/>
              </a:rPr>
              <a:t>is an </a:t>
            </a:r>
            <a:r>
              <a:rPr lang="en-US" sz="1100" dirty="0">
                <a:latin typeface="Arial" pitchFamily="34" charset="0"/>
                <a:cs typeface="Arial" pitchFamily="34" charset="0"/>
              </a:rPr>
              <a:t>input parameter for the electric system design calculation. </a:t>
            </a:r>
            <a:endParaRPr lang="en-US" sz="1200" dirty="0">
              <a:latin typeface="Arial" pitchFamily="34" charset="0"/>
              <a:cs typeface="Arial" pitchFamily="34" charset="0"/>
            </a:endParaRPr>
          </a:p>
        </p:txBody>
      </p:sp>
      <p:sp>
        <p:nvSpPr>
          <p:cNvPr id="7" name="AutoShape 7">
            <a:extLst>
              <a:ext uri="{FF2B5EF4-FFF2-40B4-BE49-F238E27FC236}">
                <a16:creationId xmlns="" xmlns:a16="http://schemas.microsoft.com/office/drawing/2014/main" id="{240780FE-97A5-499E-9AA9-CDF5D0E7BD9D}"/>
              </a:ext>
            </a:extLst>
          </p:cNvPr>
          <p:cNvSpPr>
            <a:spLocks noChangeArrowheads="1"/>
          </p:cNvSpPr>
          <p:nvPr/>
        </p:nvSpPr>
        <p:spPr bwMode="auto">
          <a:xfrm>
            <a:off x="4334873" y="5072156"/>
            <a:ext cx="3069104" cy="1413153"/>
          </a:xfrm>
          <a:prstGeom prst="wedgeRoundRectCallout">
            <a:avLst>
              <a:gd name="adj1" fmla="val -54210"/>
              <a:gd name="adj2" fmla="val -2915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electric motor sizes the electric system, i.e. the electric system is sized so that the power requirement of the electric motor is fulfilled. The propeller of the electric </a:t>
            </a:r>
            <a:r>
              <a:rPr lang="en-US" sz="1100" dirty="0" smtClean="0">
                <a:latin typeface="Arial" pitchFamily="34" charset="0"/>
                <a:cs typeface="Arial" pitchFamily="34" charset="0"/>
              </a:rPr>
              <a:t>propulsion system </a:t>
            </a:r>
            <a:r>
              <a:rPr lang="en-US" sz="1100" dirty="0">
                <a:latin typeface="Arial" pitchFamily="34" charset="0"/>
                <a:cs typeface="Arial" pitchFamily="34" charset="0"/>
              </a:rPr>
              <a:t>is sized accordingly. The </a:t>
            </a:r>
            <a:r>
              <a:rPr lang="en-US" sz="1100" b="1" dirty="0">
                <a:latin typeface="Arial" pitchFamily="34" charset="0"/>
                <a:cs typeface="Arial" pitchFamily="34" charset="0"/>
              </a:rPr>
              <a:t>Electric</a:t>
            </a:r>
            <a:r>
              <a:rPr lang="en-US" sz="1100" dirty="0">
                <a:latin typeface="Arial" pitchFamily="34" charset="0"/>
                <a:cs typeface="Arial" pitchFamily="34" charset="0"/>
              </a:rPr>
              <a:t> </a:t>
            </a:r>
            <a:r>
              <a:rPr lang="en-US" sz="1100" b="1" dirty="0">
                <a:latin typeface="Arial" pitchFamily="34" charset="0"/>
                <a:cs typeface="Arial" pitchFamily="34" charset="0"/>
              </a:rPr>
              <a:t>Motor Torque</a:t>
            </a:r>
            <a:r>
              <a:rPr lang="en-US" sz="1100" dirty="0">
                <a:latin typeface="Arial" pitchFamily="34" charset="0"/>
                <a:cs typeface="Arial" pitchFamily="34" charset="0"/>
              </a:rPr>
              <a:t> and </a:t>
            </a:r>
            <a:r>
              <a:rPr lang="en-US" sz="1100" b="1" dirty="0">
                <a:latin typeface="Arial" pitchFamily="34" charset="0"/>
                <a:cs typeface="Arial" pitchFamily="34" charset="0"/>
              </a:rPr>
              <a:t>Spool Speed</a:t>
            </a:r>
            <a:r>
              <a:rPr lang="en-US" sz="1100" dirty="0">
                <a:latin typeface="Arial" pitchFamily="34" charset="0"/>
                <a:cs typeface="Arial" pitchFamily="34" charset="0"/>
              </a:rPr>
              <a:t> are input parameters.</a:t>
            </a:r>
          </a:p>
        </p:txBody>
      </p:sp>
      <mc:AlternateContent xmlns:mc="http://schemas.openxmlformats.org/markup-compatibility/2006" xmlns:a14="http://schemas.microsoft.com/office/drawing/2010/main">
        <mc:Choice Requires="a14">
          <p:sp>
            <p:nvSpPr>
              <p:cNvPr id="8" name="AutoShape 7">
                <a:extLst>
                  <a:ext uri="{FF2B5EF4-FFF2-40B4-BE49-F238E27FC236}">
                    <a16:creationId xmlns="" xmlns:a16="http://schemas.microsoft.com/office/drawing/2014/main" id="{AC551387-6FBB-4734-BEAA-C1295C9BFE99}"/>
                  </a:ext>
                </a:extLst>
              </p:cNvPr>
              <p:cNvSpPr>
                <a:spLocks noChangeArrowheads="1"/>
              </p:cNvSpPr>
              <p:nvPr/>
            </p:nvSpPr>
            <p:spPr bwMode="auto">
              <a:xfrm>
                <a:off x="5344308" y="929803"/>
                <a:ext cx="3133300" cy="1071783"/>
              </a:xfrm>
              <a:prstGeom prst="wedgeRoundRectCallout">
                <a:avLst>
                  <a:gd name="adj1" fmla="val -63041"/>
                  <a:gd name="adj2" fmla="val -2270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a:t>
                </a:r>
                <a:r>
                  <a:rPr lang="en-US" sz="1100" b="1" dirty="0">
                    <a:latin typeface="Arial" pitchFamily="34" charset="0"/>
                    <a:cs typeface="Arial" pitchFamily="34" charset="0"/>
                  </a:rPr>
                  <a:t>Generator</a:t>
                </a:r>
                <a:r>
                  <a:rPr lang="en-US" sz="1100" dirty="0">
                    <a:latin typeface="Arial" pitchFamily="34" charset="0"/>
                    <a:cs typeface="Arial" pitchFamily="34" charset="0"/>
                  </a:rPr>
                  <a:t> </a:t>
                </a:r>
                <a:r>
                  <a:rPr lang="en-US" sz="1100" b="1" dirty="0">
                    <a:latin typeface="Arial" pitchFamily="34" charset="0"/>
                    <a:cs typeface="Arial" pitchFamily="34" charset="0"/>
                  </a:rPr>
                  <a:t>Gearbox Input Torque</a:t>
                </a:r>
                <a:r>
                  <a:rPr lang="en-US" sz="1100" dirty="0">
                    <a:latin typeface="Arial" pitchFamily="34" charset="0"/>
                    <a:cs typeface="Arial" pitchFamily="34" charset="0"/>
                  </a:rPr>
                  <a:t> and thereby the power at the gearbox is implicitly given by the other parameters. It is iterated so that the following power balance is fulfilled:</a:t>
                </a:r>
              </a:p>
              <a:p>
                <a:pPr algn="ctr"/>
                <a14:m>
                  <m:oMathPara xmlns:m="http://schemas.openxmlformats.org/officeDocument/2006/math">
                    <m:oMathParaPr>
                      <m:jc m:val="centerGroup"/>
                    </m:oMathParaPr>
                    <m:oMath xmlns:m="http://schemas.openxmlformats.org/officeDocument/2006/math">
                      <m:sSub>
                        <m:sSubPr>
                          <m:ctrlPr>
                            <a:rPr lang="en-US" sz="1200" i="1" smtClean="0">
                              <a:latin typeface="Cambria Math"/>
                              <a:cs typeface="Arial" pitchFamily="34" charset="0"/>
                            </a:rPr>
                          </m:ctrlPr>
                        </m:sSubPr>
                        <m:e>
                          <m:r>
                            <a:rPr lang="de-DE" sz="1200" b="0" i="1" smtClean="0">
                              <a:latin typeface="Cambria Math"/>
                              <a:cs typeface="Arial" pitchFamily="34" charset="0"/>
                            </a:rPr>
                            <m:t>𝑃</m:t>
                          </m:r>
                        </m:e>
                        <m:sub>
                          <m:r>
                            <a:rPr lang="de-DE" sz="1200" b="0" i="1" smtClean="0">
                              <a:latin typeface="Cambria Math"/>
                              <a:cs typeface="Arial" pitchFamily="34" charset="0"/>
                            </a:rPr>
                            <m:t>𝑀𝑜𝑡𝑜𝑟</m:t>
                          </m:r>
                        </m:sub>
                      </m:sSub>
                      <m:r>
                        <a:rPr lang="de-DE" sz="1200" b="0" i="1" smtClean="0">
                          <a:latin typeface="Cambria Math"/>
                          <a:cs typeface="Arial" pitchFamily="34" charset="0"/>
                        </a:rPr>
                        <m:t>=</m:t>
                      </m:r>
                      <m:sSub>
                        <m:sSubPr>
                          <m:ctrlPr>
                            <a:rPr lang="de-DE" sz="1200" b="0" i="1" smtClean="0">
                              <a:latin typeface="Cambria Math"/>
                              <a:cs typeface="Arial" pitchFamily="34" charset="0"/>
                            </a:rPr>
                          </m:ctrlPr>
                        </m:sSubPr>
                        <m:e>
                          <m:r>
                            <a:rPr lang="el-GR" sz="1200" b="0" i="1" smtClean="0">
                              <a:latin typeface="Cambria Math"/>
                              <a:cs typeface="Arial" pitchFamily="34" charset="0"/>
                            </a:rPr>
                            <m:t>𝜂</m:t>
                          </m:r>
                        </m:e>
                        <m:sub>
                          <m:r>
                            <a:rPr lang="de-DE" sz="1200" b="0" i="1" smtClean="0">
                              <a:latin typeface="Cambria Math"/>
                              <a:cs typeface="Arial" pitchFamily="34" charset="0"/>
                            </a:rPr>
                            <m:t>𝑒𝑙𝑆𝑦𝑠𝑡𝑒𝑚</m:t>
                          </m:r>
                        </m:sub>
                      </m:sSub>
                      <m:sSub>
                        <m:sSubPr>
                          <m:ctrlPr>
                            <a:rPr lang="de-DE" sz="1200" b="0" i="1" smtClean="0">
                              <a:latin typeface="Cambria Math"/>
                              <a:cs typeface="Arial" pitchFamily="34" charset="0"/>
                            </a:rPr>
                          </m:ctrlPr>
                        </m:sSubPr>
                        <m:e>
                          <m:r>
                            <a:rPr lang="de-DE" sz="1200" b="0" i="1" smtClean="0">
                              <a:latin typeface="Cambria Math"/>
                              <a:cs typeface="Arial" pitchFamily="34" charset="0"/>
                            </a:rPr>
                            <m:t>𝑃</m:t>
                          </m:r>
                        </m:e>
                        <m:sub>
                          <m:r>
                            <a:rPr lang="de-DE" sz="1200" b="0" i="1" smtClean="0">
                              <a:latin typeface="Cambria Math"/>
                              <a:cs typeface="Arial" pitchFamily="34" charset="0"/>
                            </a:rPr>
                            <m:t>𝐺𝑒𝑛𝑒𝑟𝑎𝑡𝑜𝑟𝐺𝑒𝑎𝑟𝑏𝑜𝑥</m:t>
                          </m:r>
                        </m:sub>
                      </m:sSub>
                    </m:oMath>
                  </m:oMathPara>
                </a14:m>
                <a:endParaRPr lang="en-US" sz="1200" dirty="0">
                  <a:latin typeface="Arial" pitchFamily="34" charset="0"/>
                  <a:cs typeface="Arial" pitchFamily="34" charset="0"/>
                </a:endParaRPr>
              </a:p>
            </p:txBody>
          </p:sp>
        </mc:Choice>
        <mc:Fallback xmlns="">
          <p:sp>
            <p:nvSpPr>
              <p:cNvPr id="8" name="AutoShape 7">
                <a:extLst>
                  <a:ext uri="{FF2B5EF4-FFF2-40B4-BE49-F238E27FC236}">
                    <a16:creationId xmlns:a16="http://schemas.microsoft.com/office/drawing/2014/main" xmlns:a14="http://schemas.microsoft.com/office/drawing/2010/main" xmlns="" id="{AC551387-6FBB-4734-BEAA-C1295C9BFE99}"/>
                  </a:ext>
                </a:extLst>
              </p:cNvPr>
              <p:cNvSpPr>
                <a:spLocks noRot="1" noChangeAspect="1" noMove="1" noResize="1" noEditPoints="1" noAdjustHandles="1" noChangeArrowheads="1" noChangeShapeType="1" noTextEdit="1"/>
              </p:cNvSpPr>
              <p:nvPr/>
            </p:nvSpPr>
            <p:spPr bwMode="auto">
              <a:xfrm>
                <a:off x="5344308" y="929803"/>
                <a:ext cx="3133300" cy="1071783"/>
              </a:xfrm>
              <a:prstGeom prst="wedgeRoundRectCallout">
                <a:avLst>
                  <a:gd name="adj1" fmla="val -63041"/>
                  <a:gd name="adj2" fmla="val -22700"/>
                  <a:gd name="adj3" fmla="val 16667"/>
                </a:avLst>
              </a:prstGeom>
              <a:blipFill rotWithShape="1">
                <a:blip r:embed="rId11"/>
                <a:stretch>
                  <a:fillRect/>
                </a:stretch>
              </a:blipFill>
              <a:ln w="6350">
                <a:solidFill>
                  <a:schemeClr val="tx1"/>
                </a:solidFill>
              </a:ln>
              <a:effectLst>
                <a:outerShdw blurRad="50800" dist="38100" dir="2700000" algn="tl" rotWithShape="0">
                  <a:prstClr val="black">
                    <a:alpha val="40000"/>
                  </a:prstClr>
                </a:outerShdw>
              </a:effectLst>
            </p:spPr>
            <p:txBody>
              <a:bodyPr/>
              <a:lstStyle/>
              <a:p>
                <a:r>
                  <a:rPr lang="de-DE">
                    <a:noFill/>
                  </a:rPr>
                  <a:t> </a:t>
                </a:r>
              </a:p>
            </p:txBody>
          </p:sp>
        </mc:Fallback>
      </mc:AlternateContent>
      <p:sp>
        <p:nvSpPr>
          <p:cNvPr id="50" name="Rechteck 49">
            <a:extLst>
              <a:ext uri="{FF2B5EF4-FFF2-40B4-BE49-F238E27FC236}">
                <a16:creationId xmlns="" xmlns:a16="http://schemas.microsoft.com/office/drawing/2014/main" id="{C0424EFB-22AD-45E7-9F27-31546644EE7D}"/>
              </a:ext>
            </a:extLst>
          </p:cNvPr>
          <p:cNvSpPr/>
          <p:nvPr/>
        </p:nvSpPr>
        <p:spPr>
          <a:xfrm>
            <a:off x="3214110" y="5343253"/>
            <a:ext cx="954624" cy="203784"/>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Gerade Verbindung 49">
            <a:extLst>
              <a:ext uri="{FF2B5EF4-FFF2-40B4-BE49-F238E27FC236}">
                <a16:creationId xmlns="" xmlns:a16="http://schemas.microsoft.com/office/drawing/2014/main" id="{6DFDE648-FCDF-4B6D-B3F9-49AD86AD75CE}"/>
              </a:ext>
            </a:extLst>
          </p:cNvPr>
          <p:cNvCxnSpPr/>
          <p:nvPr/>
        </p:nvCxnSpPr>
        <p:spPr>
          <a:xfrm flipH="1" flipV="1">
            <a:off x="2932781" y="4641188"/>
            <a:ext cx="281330" cy="803957"/>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37024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 xmlns:a16="http://schemas.microsoft.com/office/drawing/2014/main" id="{90AC66BD-EA71-4FA4-9779-0BA445FED74D}"/>
              </a:ext>
            </a:extLst>
          </p:cNvPr>
          <p:cNvPicPr>
            <a:picLocks noChangeAspect="1"/>
          </p:cNvPicPr>
          <p:nvPr/>
        </p:nvPicPr>
        <p:blipFill>
          <a:blip r:embed="rId2"/>
          <a:stretch>
            <a:fillRect/>
          </a:stretch>
        </p:blipFill>
        <p:spPr>
          <a:xfrm>
            <a:off x="2073598" y="1228350"/>
            <a:ext cx="6590862" cy="4969301"/>
          </a:xfrm>
          <a:prstGeom prst="rect">
            <a:avLst/>
          </a:prstGeom>
          <a:ln>
            <a:noFill/>
          </a:ln>
          <a:effectLst>
            <a:outerShdw blurRad="190500" algn="tl" rotWithShape="0">
              <a:srgbClr val="000000">
                <a:alpha val="70000"/>
              </a:srgbClr>
            </a:outerShdw>
          </a:effectLst>
        </p:spPr>
      </p:pic>
      <p:pic>
        <p:nvPicPr>
          <p:cNvPr id="22" name="Picture 21">
            <a:extLst>
              <a:ext uri="{FF2B5EF4-FFF2-40B4-BE49-F238E27FC236}">
                <a16:creationId xmlns="" xmlns:a16="http://schemas.microsoft.com/office/drawing/2014/main" id="{1463410F-9EA1-4595-AACD-54C5B5A6345B}"/>
              </a:ext>
            </a:extLst>
          </p:cNvPr>
          <p:cNvPicPr>
            <a:picLocks noChangeAspect="1"/>
          </p:cNvPicPr>
          <p:nvPr/>
        </p:nvPicPr>
        <p:blipFill>
          <a:blip r:embed="rId3"/>
          <a:stretch>
            <a:fillRect/>
          </a:stretch>
        </p:blipFill>
        <p:spPr>
          <a:xfrm>
            <a:off x="2073597" y="1228351"/>
            <a:ext cx="6590861" cy="4969300"/>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GasTurb 14 Main Window</a:t>
            </a:r>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6</a:t>
            </a:fld>
            <a:endParaRPr lang="de-DE"/>
          </a:p>
        </p:txBody>
      </p:sp>
      <p:sp>
        <p:nvSpPr>
          <p:cNvPr id="8" name="Ellipse 7">
            <a:extLst>
              <a:ext uri="{FF2B5EF4-FFF2-40B4-BE49-F238E27FC236}">
                <a16:creationId xmlns="" xmlns:a16="http://schemas.microsoft.com/office/drawing/2014/main" id="{BC512C1B-BC2B-489B-AF21-8BE97576CDA9}"/>
              </a:ext>
            </a:extLst>
          </p:cNvPr>
          <p:cNvSpPr/>
          <p:nvPr/>
        </p:nvSpPr>
        <p:spPr>
          <a:xfrm>
            <a:off x="6106536" y="3065502"/>
            <a:ext cx="1241321" cy="935168"/>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Ellipse 9">
            <a:extLst>
              <a:ext uri="{FF2B5EF4-FFF2-40B4-BE49-F238E27FC236}">
                <a16:creationId xmlns="" xmlns:a16="http://schemas.microsoft.com/office/drawing/2014/main" id="{686173C4-3063-4D17-90CE-A0579C7D72A5}"/>
              </a:ext>
            </a:extLst>
          </p:cNvPr>
          <p:cNvSpPr/>
          <p:nvPr/>
        </p:nvSpPr>
        <p:spPr>
          <a:xfrm>
            <a:off x="7243261" y="3065502"/>
            <a:ext cx="1255208" cy="93516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bgerundetes Rechteck 9">
            <a:extLst>
              <a:ext uri="{FF2B5EF4-FFF2-40B4-BE49-F238E27FC236}">
                <a16:creationId xmlns="" xmlns:a16="http://schemas.microsoft.com/office/drawing/2014/main" id="{40EB31AD-4F3F-4803-9EF9-94BE27F3BD4C}"/>
              </a:ext>
            </a:extLst>
          </p:cNvPr>
          <p:cNvSpPr/>
          <p:nvPr/>
        </p:nvSpPr>
        <p:spPr>
          <a:xfrm>
            <a:off x="0" y="2026466"/>
            <a:ext cx="1929670" cy="280963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 series electric propulsion system can only be selected combined with a gas turbine. Therefore we need to choose a gas turbine even if we are only designing the series electric propulsion system in this tutorial. Series electric propulsion systems can be added to any type of engine in GasTurb, except for the Ramjet. </a:t>
            </a:r>
            <a:endParaRPr lang="en-US" sz="1100" dirty="0">
              <a:solidFill>
                <a:srgbClr val="FF0000"/>
              </a:solidFill>
              <a:latin typeface="Arial" pitchFamily="34" charset="0"/>
              <a:cs typeface="Arial" pitchFamily="34" charset="0"/>
            </a:endParaRPr>
          </a:p>
        </p:txBody>
      </p:sp>
      <p:sp>
        <p:nvSpPr>
          <p:cNvPr id="12" name="Abgerundetes Rechteck 10">
            <a:extLst>
              <a:ext uri="{FF2B5EF4-FFF2-40B4-BE49-F238E27FC236}">
                <a16:creationId xmlns="" xmlns:a16="http://schemas.microsoft.com/office/drawing/2014/main" id="{326888AE-75A8-4D97-BF1C-2B42CCE4554E}"/>
              </a:ext>
            </a:extLst>
          </p:cNvPr>
          <p:cNvSpPr/>
          <p:nvPr/>
        </p:nvSpPr>
        <p:spPr>
          <a:xfrm>
            <a:off x="3752491" y="2733496"/>
            <a:ext cx="2214676"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chemeClr val="tx1"/>
                </a:solidFill>
                <a:latin typeface="Arial" pitchFamily="34" charset="0"/>
                <a:cs typeface="Arial" pitchFamily="34" charset="0"/>
              </a:rPr>
              <a:t>Now we choose the electric system by selecting </a:t>
            </a:r>
            <a:r>
              <a:rPr lang="en-US" sz="1100" b="1" dirty="0">
                <a:solidFill>
                  <a:schemeClr val="tx1"/>
                </a:solidFill>
                <a:latin typeface="Arial" pitchFamily="34" charset="0"/>
                <a:cs typeface="Arial" pitchFamily="34" charset="0"/>
              </a:rPr>
              <a:t>Add Electric Prop. System</a:t>
            </a:r>
            <a:r>
              <a:rPr lang="en-US" sz="1100" dirty="0">
                <a:solidFill>
                  <a:schemeClr val="tx1"/>
                </a:solidFill>
                <a:latin typeface="Arial" pitchFamily="34" charset="0"/>
                <a:cs typeface="Arial" pitchFamily="34" charset="0"/>
              </a:rPr>
              <a:t>…</a:t>
            </a:r>
          </a:p>
        </p:txBody>
      </p:sp>
      <p:sp>
        <p:nvSpPr>
          <p:cNvPr id="13" name="Abgerundetes Rechteck 12">
            <a:extLst>
              <a:ext uri="{FF2B5EF4-FFF2-40B4-BE49-F238E27FC236}">
                <a16:creationId xmlns="" xmlns:a16="http://schemas.microsoft.com/office/drawing/2014/main" id="{0506CDCB-9EAB-42A1-B42F-28794AEB3007}"/>
              </a:ext>
            </a:extLst>
          </p:cNvPr>
          <p:cNvSpPr/>
          <p:nvPr/>
        </p:nvSpPr>
        <p:spPr>
          <a:xfrm>
            <a:off x="3752491" y="4001021"/>
            <a:ext cx="2214676"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 click on </a:t>
            </a:r>
            <a:r>
              <a:rPr lang="en-US" sz="1100" b="1" dirty="0">
                <a:latin typeface="Arial" pitchFamily="34" charset="0"/>
                <a:cs typeface="Arial" pitchFamily="34" charset="0"/>
              </a:rPr>
              <a:t>Performance</a:t>
            </a:r>
            <a:r>
              <a:rPr lang="en-US" sz="1100" dirty="0">
                <a:latin typeface="Arial" pitchFamily="34" charset="0"/>
                <a:cs typeface="Arial" pitchFamily="34" charset="0"/>
              </a:rPr>
              <a:t> in the </a:t>
            </a:r>
            <a:r>
              <a:rPr lang="en-US" sz="1100" b="1" dirty="0">
                <a:solidFill>
                  <a:srgbClr val="0070C0"/>
                </a:solidFill>
                <a:latin typeface="Arial" pitchFamily="34" charset="0"/>
                <a:cs typeface="Arial" pitchFamily="34" charset="0"/>
              </a:rPr>
              <a:t>Engine Design </a:t>
            </a:r>
            <a:r>
              <a:rPr lang="en-US" sz="1100" dirty="0">
                <a:latin typeface="Arial" pitchFamily="34" charset="0"/>
                <a:cs typeface="Arial" pitchFamily="34" charset="0"/>
              </a:rPr>
              <a:t>button group starts the calculation.</a:t>
            </a:r>
          </a:p>
        </p:txBody>
      </p:sp>
      <p:sp>
        <p:nvSpPr>
          <p:cNvPr id="14" name="Freeform 9">
            <a:extLst>
              <a:ext uri="{FF2B5EF4-FFF2-40B4-BE49-F238E27FC236}">
                <a16:creationId xmlns="" xmlns:a16="http://schemas.microsoft.com/office/drawing/2014/main" id="{FE4F0AE3-6CD3-44AC-8809-0B803A97D875}"/>
              </a:ext>
            </a:extLst>
          </p:cNvPr>
          <p:cNvSpPr>
            <a:spLocks/>
          </p:cNvSpPr>
          <p:nvPr/>
        </p:nvSpPr>
        <p:spPr bwMode="auto">
          <a:xfrm rot="20239365">
            <a:off x="3198596" y="446401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Abgerundetes Rechteck 14">
            <a:extLst>
              <a:ext uri="{FF2B5EF4-FFF2-40B4-BE49-F238E27FC236}">
                <a16:creationId xmlns="" xmlns:a16="http://schemas.microsoft.com/office/drawing/2014/main" id="{79DF6CFE-15F6-49D7-9C74-E09E2D1F0772}"/>
              </a:ext>
            </a:extLst>
          </p:cNvPr>
          <p:cNvSpPr/>
          <p:nvPr/>
        </p:nvSpPr>
        <p:spPr>
          <a:xfrm>
            <a:off x="3752491" y="3460493"/>
            <a:ext cx="2214676"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chemeClr val="tx1"/>
                </a:solidFill>
                <a:latin typeface="Arial" pitchFamily="34" charset="0"/>
                <a:cs typeface="Arial" pitchFamily="34" charset="0"/>
              </a:rPr>
              <a:t>…and then </a:t>
            </a:r>
            <a:r>
              <a:rPr lang="en-US" sz="1100" b="1" dirty="0">
                <a:solidFill>
                  <a:schemeClr val="tx1"/>
                </a:solidFill>
                <a:latin typeface="Arial" pitchFamily="34" charset="0"/>
                <a:cs typeface="Arial" pitchFamily="34" charset="0"/>
              </a:rPr>
              <a:t>Series Config. Prop.</a:t>
            </a:r>
          </a:p>
        </p:txBody>
      </p:sp>
      <p:sp>
        <p:nvSpPr>
          <p:cNvPr id="16" name="Abgerundetes Rechteck 15">
            <a:extLst>
              <a:ext uri="{FF2B5EF4-FFF2-40B4-BE49-F238E27FC236}">
                <a16:creationId xmlns="" xmlns:a16="http://schemas.microsoft.com/office/drawing/2014/main" id="{6C067E8A-EB62-4349-A9CC-D484F5DC8C29}"/>
              </a:ext>
            </a:extLst>
          </p:cNvPr>
          <p:cNvSpPr/>
          <p:nvPr/>
        </p:nvSpPr>
        <p:spPr>
          <a:xfrm>
            <a:off x="3274" y="4933758"/>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begin with a </a:t>
            </a:r>
            <a:r>
              <a:rPr lang="en-US" sz="1100" b="1" dirty="0">
                <a:latin typeface="Arial" pitchFamily="34" charset="0"/>
                <a:cs typeface="Arial" pitchFamily="34" charset="0"/>
              </a:rPr>
              <a:t>3-Spool Turboprop </a:t>
            </a:r>
            <a:r>
              <a:rPr lang="en-US" sz="1100" dirty="0">
                <a:latin typeface="Arial" pitchFamily="34" charset="0"/>
                <a:cs typeface="Arial" pitchFamily="34" charset="0"/>
              </a:rPr>
              <a:t>architecture.</a:t>
            </a:r>
          </a:p>
        </p:txBody>
      </p:sp>
      <p:sp>
        <p:nvSpPr>
          <p:cNvPr id="17" name="Abgerundetes Rechteck 16">
            <a:extLst>
              <a:ext uri="{FF2B5EF4-FFF2-40B4-BE49-F238E27FC236}">
                <a16:creationId xmlns="" xmlns:a16="http://schemas.microsoft.com/office/drawing/2014/main" id="{51ABA36C-BC43-41B6-BE97-C1DD04E1C46C}"/>
              </a:ext>
            </a:extLst>
          </p:cNvPr>
          <p:cNvSpPr/>
          <p:nvPr/>
        </p:nvSpPr>
        <p:spPr>
          <a:xfrm>
            <a:off x="3274" y="1129609"/>
            <a:ext cx="192967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start with the electric system design calculation in GasTurb 14.</a:t>
            </a:r>
          </a:p>
        </p:txBody>
      </p:sp>
      <p:sp>
        <p:nvSpPr>
          <p:cNvPr id="18" name="Ellipse 17">
            <a:extLst>
              <a:ext uri="{FF2B5EF4-FFF2-40B4-BE49-F238E27FC236}">
                <a16:creationId xmlns="" xmlns:a16="http://schemas.microsoft.com/office/drawing/2014/main" id="{BF2B9C1A-F8E6-4CE9-B9E8-1BBCC096078B}"/>
              </a:ext>
            </a:extLst>
          </p:cNvPr>
          <p:cNvSpPr/>
          <p:nvPr/>
        </p:nvSpPr>
        <p:spPr>
          <a:xfrm>
            <a:off x="7243261" y="2322003"/>
            <a:ext cx="1269095" cy="93516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462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8"/>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par>
                          <p:cTn id="37" fill="hold">
                            <p:stCondLst>
                              <p:cond delay="0"/>
                            </p:stCondLst>
                            <p:childTnLst>
                              <p:par>
                                <p:cTn id="38" presetID="0" presetClass="path" presetSubtype="0" accel="50000" decel="50000" fill="hold" grpId="0" nodeType="afterEffect">
                                  <p:stCondLst>
                                    <p:cond delay="0"/>
                                  </p:stCondLst>
                                  <p:childTnLst>
                                    <p:animMotion origin="layout" path="M -1.66667E-6 -3.7037E-6 L -0.04149 -0.1574 " pathEditMode="relative" rAng="0" ptsTypes="AA">
                                      <p:cBhvr>
                                        <p:cTn id="39" dur="2000" fill="hold"/>
                                        <p:tgtEl>
                                          <p:spTgt spid="14"/>
                                        </p:tgtEl>
                                        <p:attrNameLst>
                                          <p:attrName>ppt_x</p:attrName>
                                          <p:attrName>ppt_y</p:attrName>
                                        </p:attrNameLst>
                                      </p:cBhvr>
                                      <p:rCtr x="-2083" y="-78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4" grpId="1" animBg="1"/>
      <p:bldP spid="15" grpId="0" animBg="1"/>
      <p:bldP spid="16" grpId="0" animBg="1"/>
      <p:bldP spid="18" grpId="0" animBg="1"/>
      <p:bldP spid="18"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0CA60146-992D-4ED6-B0DA-2A406023B455}"/>
              </a:ext>
            </a:extLst>
          </p:cNvPr>
          <p:cNvPicPr>
            <a:picLocks noChangeAspect="1"/>
          </p:cNvPicPr>
          <p:nvPr/>
        </p:nvPicPr>
        <p:blipFill>
          <a:blip r:embed="rId2"/>
          <a:stretch>
            <a:fillRect/>
          </a:stretch>
        </p:blipFill>
        <p:spPr>
          <a:xfrm>
            <a:off x="2073597" y="1228351"/>
            <a:ext cx="6590861" cy="4969300"/>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 xmlns:a16="http://schemas.microsoft.com/office/drawing/2014/main" id="{C07F2FE2-F859-40ED-AE5A-E80441B3F063}"/>
              </a:ext>
            </a:extLst>
          </p:cNvPr>
          <p:cNvPicPr>
            <a:picLocks noChangeAspect="1"/>
          </p:cNvPicPr>
          <p:nvPr/>
        </p:nvPicPr>
        <p:blipFill>
          <a:blip r:embed="rId3"/>
          <a:stretch>
            <a:fillRect/>
          </a:stretch>
        </p:blipFill>
        <p:spPr>
          <a:xfrm>
            <a:off x="3024893" y="2608980"/>
            <a:ext cx="5075192" cy="3182748"/>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We Need Some Data…</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7</a:t>
            </a:fld>
            <a:endParaRPr lang="de-DE"/>
          </a:p>
        </p:txBody>
      </p:sp>
      <p:sp>
        <p:nvSpPr>
          <p:cNvPr id="23" name="AutoShape 18">
            <a:extLst>
              <a:ext uri="{FF2B5EF4-FFF2-40B4-BE49-F238E27FC236}">
                <a16:creationId xmlns="" xmlns:a16="http://schemas.microsoft.com/office/drawing/2014/main" id="{D8B74B76-2121-435F-B0B4-A7E9EA5BA73B}"/>
              </a:ext>
            </a:extLst>
          </p:cNvPr>
          <p:cNvSpPr>
            <a:spLocks noChangeArrowheads="1"/>
          </p:cNvSpPr>
          <p:nvPr/>
        </p:nvSpPr>
        <p:spPr bwMode="auto">
          <a:xfrm>
            <a:off x="13431" y="1757683"/>
            <a:ext cx="1929670" cy="851297"/>
          </a:xfrm>
          <a:prstGeom prst="wedgeRoundRectCallout">
            <a:avLst>
              <a:gd name="adj1" fmla="val -16397"/>
              <a:gd name="adj2" fmla="val -4982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GasTurb comes with demo data sets for all gas turbines and electric configurations.</a:t>
            </a:r>
            <a:endParaRPr lang="en-US" sz="1100" dirty="0">
              <a:latin typeface="Arial" pitchFamily="34" charset="0"/>
              <a:cs typeface="Arial" pitchFamily="34" charset="0"/>
            </a:endParaRPr>
          </a:p>
        </p:txBody>
      </p:sp>
      <p:sp>
        <p:nvSpPr>
          <p:cNvPr id="24" name="AutoShape 18">
            <a:extLst>
              <a:ext uri="{FF2B5EF4-FFF2-40B4-BE49-F238E27FC236}">
                <a16:creationId xmlns="" xmlns:a16="http://schemas.microsoft.com/office/drawing/2014/main" id="{9F61D676-F122-46B2-8825-7B256E90671C}"/>
              </a:ext>
            </a:extLst>
          </p:cNvPr>
          <p:cNvSpPr>
            <a:spLocks noChangeArrowheads="1"/>
          </p:cNvSpPr>
          <p:nvPr/>
        </p:nvSpPr>
        <p:spPr bwMode="auto">
          <a:xfrm>
            <a:off x="225671" y="4354314"/>
            <a:ext cx="2689652" cy="851297"/>
          </a:xfrm>
          <a:prstGeom prst="wedgeRoundRectCallout">
            <a:avLst>
              <a:gd name="adj1" fmla="val -16397"/>
              <a:gd name="adj2" fmla="val -4982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We select the demo file </a:t>
            </a:r>
            <a:r>
              <a:rPr lang="en-US" sz="1100" b="1" dirty="0">
                <a:latin typeface="Arial" pitchFamily="34" charset="0"/>
                <a:cs typeface="Arial" pitchFamily="34" charset="0"/>
              </a:rPr>
              <a:t>Demo3prp_series_electric_prp.C3P</a:t>
            </a:r>
            <a:r>
              <a:rPr lang="en-US" sz="1100" dirty="0">
                <a:latin typeface="Arial" pitchFamily="34" charset="0"/>
                <a:cs typeface="Arial" pitchFamily="34" charset="0"/>
              </a:rPr>
              <a:t> which includes all the necessary data for both systems.</a:t>
            </a:r>
          </a:p>
        </p:txBody>
      </p:sp>
      <p:sp>
        <p:nvSpPr>
          <p:cNvPr id="29" name="Freeform 6">
            <a:extLst>
              <a:ext uri="{FF2B5EF4-FFF2-40B4-BE49-F238E27FC236}">
                <a16:creationId xmlns="" xmlns:a16="http://schemas.microsoft.com/office/drawing/2014/main" id="{25732227-563A-4C35-964B-6955B7060B42}"/>
              </a:ext>
            </a:extLst>
          </p:cNvPr>
          <p:cNvSpPr>
            <a:spLocks/>
          </p:cNvSpPr>
          <p:nvPr/>
        </p:nvSpPr>
        <p:spPr bwMode="auto">
          <a:xfrm rot="20239365">
            <a:off x="7560113" y="4674392"/>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50878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2" nodeType="click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linds(horizontal)">
                                      <p:cBhvr>
                                        <p:cTn id="11" dur="500"/>
                                        <p:tgtEl>
                                          <p:spTgt spid="29"/>
                                        </p:tgtEl>
                                      </p:cBhvr>
                                    </p:animEffect>
                                  </p:childTnLst>
                                </p:cTn>
                              </p:par>
                            </p:childTnLst>
                          </p:cTn>
                        </p:par>
                        <p:par>
                          <p:cTn id="12" fill="hold">
                            <p:stCondLst>
                              <p:cond delay="500"/>
                            </p:stCondLst>
                            <p:childTnLst>
                              <p:par>
                                <p:cTn id="13" presetID="56" presetClass="path" presetSubtype="0" accel="50000" decel="50000" fill="hold" grpId="0" nodeType="afterEffect">
                                  <p:stCondLst>
                                    <p:cond delay="0"/>
                                  </p:stCondLst>
                                  <p:childTnLst>
                                    <p:animMotion origin="layout" path="M -1.38889E-6 7.40741E-7 L -0.12482 -0.14028 " pathEditMode="relative" rAng="0" ptsTypes="AA">
                                      <p:cBhvr>
                                        <p:cTn id="14" dur="2000" fill="hold"/>
                                        <p:tgtEl>
                                          <p:spTgt spid="29"/>
                                        </p:tgtEl>
                                        <p:attrNameLst>
                                          <p:attrName>ppt_x</p:attrName>
                                          <p:attrName>ppt_y</p:attrName>
                                        </p:attrNameLst>
                                      </p:cBhvr>
                                      <p:rCtr x="-6250" y="-7014"/>
                                    </p:animMotion>
                                  </p:childTnLst>
                                </p:cTn>
                              </p:par>
                            </p:childTnLst>
                          </p:cTn>
                        </p:par>
                        <p:par>
                          <p:cTn id="15" fill="hold">
                            <p:stCondLst>
                              <p:cond delay="2500"/>
                            </p:stCondLst>
                            <p:childTnLst>
                              <p:par>
                                <p:cTn id="16" presetID="49" presetClass="path" presetSubtype="0" accel="50000" decel="50000" fill="hold" grpId="1" nodeType="afterEffect">
                                  <p:stCondLst>
                                    <p:cond delay="0"/>
                                  </p:stCondLst>
                                  <p:childTnLst>
                                    <p:animMotion origin="layout" path="M -0.12482 -0.14028 L -0.07239 0.1294 " pathEditMode="relative" rAng="0" ptsTypes="AA">
                                      <p:cBhvr>
                                        <p:cTn id="17" dur="2000" fill="hold"/>
                                        <p:tgtEl>
                                          <p:spTgt spid="29"/>
                                        </p:tgtEl>
                                        <p:attrNameLst>
                                          <p:attrName>ppt_x</p:attrName>
                                          <p:attrName>ppt_y</p:attrName>
                                        </p:attrNameLst>
                                      </p:cBhvr>
                                      <p:rCtr x="2622" y="134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animBg="1"/>
      <p:bldP spid="29" grpId="1" animBg="1"/>
      <p:bldP spid="29"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0D6DF538-6EA0-4347-AD12-479A5C66F2FA}"/>
              </a:ext>
            </a:extLst>
          </p:cNvPr>
          <p:cNvPicPr>
            <a:picLocks noChangeAspect="1"/>
          </p:cNvPicPr>
          <p:nvPr/>
        </p:nvPicPr>
        <p:blipFill>
          <a:blip r:embed="rId2"/>
          <a:stretch>
            <a:fillRect/>
          </a:stretch>
        </p:blipFill>
        <p:spPr>
          <a:xfrm>
            <a:off x="2075879" y="1226862"/>
            <a:ext cx="6590862"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Design Input – Calculation Modes</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8</a:t>
            </a:fld>
            <a:endParaRPr lang="de-DE"/>
          </a:p>
        </p:txBody>
      </p:sp>
      <p:sp>
        <p:nvSpPr>
          <p:cNvPr id="9" name="Rectangle: Rounded Corners 8">
            <a:extLst>
              <a:ext uri="{FF2B5EF4-FFF2-40B4-BE49-F238E27FC236}">
                <a16:creationId xmlns="" xmlns:a16="http://schemas.microsoft.com/office/drawing/2014/main" id="{DFBC6836-D24F-4131-BDB8-99C17318A127}"/>
              </a:ext>
            </a:extLst>
          </p:cNvPr>
          <p:cNvSpPr/>
          <p:nvPr/>
        </p:nvSpPr>
        <p:spPr>
          <a:xfrm>
            <a:off x="2103871" y="3685591"/>
            <a:ext cx="503853" cy="352491"/>
          </a:xfrm>
          <a:prstGeom prst="roundRect">
            <a:avLst/>
          </a:prstGeom>
          <a:noFill/>
          <a:ln w="19050">
            <a:solidFill>
              <a:schemeClr val="tx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x-none" dirty="0"/>
          </a:p>
        </p:txBody>
      </p:sp>
      <p:sp>
        <p:nvSpPr>
          <p:cNvPr id="10" name="AutoShape 9">
            <a:extLst>
              <a:ext uri="{FF2B5EF4-FFF2-40B4-BE49-F238E27FC236}">
                <a16:creationId xmlns="" xmlns:a16="http://schemas.microsoft.com/office/drawing/2014/main" id="{C9D12E2C-8B0B-4772-A845-EB2C758095CD}"/>
              </a:ext>
            </a:extLst>
          </p:cNvPr>
          <p:cNvSpPr>
            <a:spLocks noChangeArrowheads="1"/>
          </p:cNvSpPr>
          <p:nvPr/>
        </p:nvSpPr>
        <p:spPr bwMode="auto">
          <a:xfrm>
            <a:off x="41456" y="3480254"/>
            <a:ext cx="1929670" cy="2470339"/>
          </a:xfrm>
          <a:prstGeom prst="wedgeRoundRectCallout">
            <a:avLst>
              <a:gd name="adj1" fmla="val 53986"/>
              <a:gd name="adj2" fmla="val -34509"/>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a:t>
            </a:r>
            <a:r>
              <a:rPr lang="en-GB" sz="1100" b="1" dirty="0">
                <a:latin typeface="Arial" pitchFamily="34" charset="0"/>
                <a:cs typeface="Arial" pitchFamily="34" charset="0"/>
              </a:rPr>
              <a:t>Performance Calculation Mode </a:t>
            </a:r>
            <a:r>
              <a:rPr lang="en-GB" sz="1100" dirty="0">
                <a:latin typeface="Arial" pitchFamily="34" charset="0"/>
                <a:cs typeface="Arial" pitchFamily="34" charset="0"/>
              </a:rPr>
              <a:t>is selected by default. This mode</a:t>
            </a:r>
            <a:r>
              <a:rPr lang="en-GB" sz="1100" b="1" dirty="0">
                <a:latin typeface="Arial" pitchFamily="34" charset="0"/>
                <a:cs typeface="Arial" pitchFamily="34" charset="0"/>
              </a:rPr>
              <a:t> </a:t>
            </a:r>
            <a:r>
              <a:rPr lang="en-GB" sz="1100" dirty="0">
                <a:latin typeface="Arial" pitchFamily="34" charset="0"/>
                <a:cs typeface="Arial" pitchFamily="34" charset="0"/>
              </a:rPr>
              <a:t>models the electric system on a simple power basis with component efficiencies and power densities as input parameters. This calculation mode is recommended for users unfamiliar with electric systems.</a:t>
            </a:r>
            <a:endParaRPr lang="en-GB" sz="1100" dirty="0">
              <a:solidFill>
                <a:srgbClr val="FF0000"/>
              </a:solidFill>
              <a:latin typeface="Arial" pitchFamily="34" charset="0"/>
              <a:cs typeface="Arial" pitchFamily="34" charset="0"/>
            </a:endParaRPr>
          </a:p>
        </p:txBody>
      </p:sp>
      <p:sp>
        <p:nvSpPr>
          <p:cNvPr id="11" name="Abgerundetes Rechteck 11">
            <a:extLst>
              <a:ext uri="{FF2B5EF4-FFF2-40B4-BE49-F238E27FC236}">
                <a16:creationId xmlns="" xmlns:a16="http://schemas.microsoft.com/office/drawing/2014/main" id="{AE62B92A-B2E6-4947-8E58-EB44045C5D08}"/>
              </a:ext>
            </a:extLst>
          </p:cNvPr>
          <p:cNvSpPr/>
          <p:nvPr/>
        </p:nvSpPr>
        <p:spPr>
          <a:xfrm>
            <a:off x="13431" y="1390175"/>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design input window is now extended by input options for the electric propulsion system.</a:t>
            </a:r>
            <a:endParaRPr lang="en-US" sz="1100" dirty="0">
              <a:latin typeface="Arial" pitchFamily="34" charset="0"/>
              <a:cs typeface="Arial" pitchFamily="34" charset="0"/>
            </a:endParaRPr>
          </a:p>
        </p:txBody>
      </p:sp>
      <p:sp>
        <p:nvSpPr>
          <p:cNvPr id="12" name="Abgerundetes Rechteck 11">
            <a:extLst>
              <a:ext uri="{FF2B5EF4-FFF2-40B4-BE49-F238E27FC236}">
                <a16:creationId xmlns="" xmlns:a16="http://schemas.microsoft.com/office/drawing/2014/main" id="{2A016396-6B6E-4275-B888-6C1097208AD5}"/>
              </a:ext>
            </a:extLst>
          </p:cNvPr>
          <p:cNvSpPr/>
          <p:nvPr/>
        </p:nvSpPr>
        <p:spPr>
          <a:xfrm>
            <a:off x="13431" y="2307434"/>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For the calculation of the electric system, GasTurb offers two different calculation modes.</a:t>
            </a:r>
            <a:endParaRPr lang="en-US" sz="1100" dirty="0">
              <a:latin typeface="Arial" pitchFamily="34" charset="0"/>
              <a:cs typeface="Arial" pitchFamily="34" charset="0"/>
            </a:endParaRPr>
          </a:p>
        </p:txBody>
      </p:sp>
      <p:sp>
        <p:nvSpPr>
          <p:cNvPr id="13" name="Rectangle: Rounded Corners 12">
            <a:extLst>
              <a:ext uri="{FF2B5EF4-FFF2-40B4-BE49-F238E27FC236}">
                <a16:creationId xmlns="" xmlns:a16="http://schemas.microsoft.com/office/drawing/2014/main" id="{9CC2638B-5B0D-4AED-B531-50C52DA705C7}"/>
              </a:ext>
            </a:extLst>
          </p:cNvPr>
          <p:cNvSpPr/>
          <p:nvPr/>
        </p:nvSpPr>
        <p:spPr>
          <a:xfrm>
            <a:off x="2539674" y="3685591"/>
            <a:ext cx="503853" cy="352491"/>
          </a:xfrm>
          <a:prstGeom prst="roundRect">
            <a:avLst/>
          </a:prstGeom>
          <a:noFill/>
          <a:ln w="19050">
            <a:solidFill>
              <a:schemeClr val="tx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x-none" dirty="0"/>
          </a:p>
        </p:txBody>
      </p:sp>
      <p:sp>
        <p:nvSpPr>
          <p:cNvPr id="15" name="Rectangle: Rounded Corners 12">
            <a:extLst>
              <a:ext uri="{FF2B5EF4-FFF2-40B4-BE49-F238E27FC236}">
                <a16:creationId xmlns="" xmlns:a16="http://schemas.microsoft.com/office/drawing/2014/main" id="{9CC2638B-5B0D-4AED-B531-50C52DA705C7}"/>
              </a:ext>
            </a:extLst>
          </p:cNvPr>
          <p:cNvSpPr/>
          <p:nvPr/>
        </p:nvSpPr>
        <p:spPr>
          <a:xfrm>
            <a:off x="3605168" y="1827538"/>
            <a:ext cx="1499492" cy="2114147"/>
          </a:xfrm>
          <a:prstGeom prst="roundRect">
            <a:avLst>
              <a:gd name="adj" fmla="val 0"/>
            </a:avLst>
          </a:prstGeom>
          <a:noFill/>
          <a:ln w="19050">
            <a:solidFill>
              <a:schemeClr val="tx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x-none" dirty="0"/>
          </a:p>
        </p:txBody>
      </p:sp>
      <p:sp>
        <p:nvSpPr>
          <p:cNvPr id="16" name="Rectangle: Rounded Corners 12">
            <a:extLst>
              <a:ext uri="{FF2B5EF4-FFF2-40B4-BE49-F238E27FC236}">
                <a16:creationId xmlns="" xmlns:a16="http://schemas.microsoft.com/office/drawing/2014/main" id="{9CC2638B-5B0D-4AED-B531-50C52DA705C7}"/>
              </a:ext>
            </a:extLst>
          </p:cNvPr>
          <p:cNvSpPr/>
          <p:nvPr/>
        </p:nvSpPr>
        <p:spPr>
          <a:xfrm>
            <a:off x="3605168" y="3933025"/>
            <a:ext cx="1499492" cy="2114147"/>
          </a:xfrm>
          <a:prstGeom prst="roundRect">
            <a:avLst>
              <a:gd name="adj" fmla="val 0"/>
            </a:avLst>
          </a:prstGeom>
          <a:noFill/>
          <a:ln w="19050">
            <a:solidFill>
              <a:schemeClr val="tx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x-none" dirty="0"/>
          </a:p>
        </p:txBody>
      </p:sp>
      <p:sp>
        <p:nvSpPr>
          <p:cNvPr id="14" name="AutoShape 9">
            <a:extLst>
              <a:ext uri="{FF2B5EF4-FFF2-40B4-BE49-F238E27FC236}">
                <a16:creationId xmlns="" xmlns:a16="http://schemas.microsoft.com/office/drawing/2014/main" id="{62AADED8-FCA9-4748-BA9A-68049DE1B3B2}"/>
              </a:ext>
            </a:extLst>
          </p:cNvPr>
          <p:cNvSpPr>
            <a:spLocks noChangeArrowheads="1"/>
          </p:cNvSpPr>
          <p:nvPr/>
        </p:nvSpPr>
        <p:spPr bwMode="auto">
          <a:xfrm>
            <a:off x="2103871" y="4439870"/>
            <a:ext cx="1753224" cy="1940481"/>
          </a:xfrm>
          <a:prstGeom prst="wedgeRoundRectCallout">
            <a:avLst>
              <a:gd name="adj1" fmla="val -11236"/>
              <a:gd name="adj2" fmla="val -7223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a:t>
            </a:r>
            <a:r>
              <a:rPr lang="en-GB" sz="1100" b="1" dirty="0">
                <a:latin typeface="Arial" pitchFamily="34" charset="0"/>
                <a:cs typeface="Arial" pitchFamily="34" charset="0"/>
              </a:rPr>
              <a:t>More … Calculation Mode </a:t>
            </a:r>
            <a:r>
              <a:rPr lang="en-GB" sz="1100" dirty="0">
                <a:latin typeface="Arial" pitchFamily="34" charset="0"/>
                <a:cs typeface="Arial" pitchFamily="34" charset="0"/>
              </a:rPr>
              <a:t>uses more sophisticated models for the electric system. This calculation mode is recommended for users, who are already familiar with electric systems.</a:t>
            </a:r>
            <a:endParaRPr lang="en-GB" sz="11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89328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2" grpId="0" animBg="1"/>
      <p:bldP spid="13" grpId="0" animBg="1"/>
      <p:bldP spid="15" grpId="0" animBg="1"/>
      <p:bldP spid="16"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 xmlns:a16="http://schemas.microsoft.com/office/drawing/2014/main" id="{5392FDAB-61FA-48F8-8828-5E007467B670}"/>
              </a:ext>
            </a:extLst>
          </p:cNvPr>
          <p:cNvPicPr>
            <a:picLocks noChangeAspect="1"/>
          </p:cNvPicPr>
          <p:nvPr/>
        </p:nvPicPr>
        <p:blipFill>
          <a:blip r:embed="rId2"/>
          <a:stretch>
            <a:fillRect/>
          </a:stretch>
        </p:blipFill>
        <p:spPr>
          <a:xfrm>
            <a:off x="2088481" y="1226861"/>
            <a:ext cx="6590862" cy="4969301"/>
          </a:xfrm>
          <a:prstGeom prst="rect">
            <a:avLst/>
          </a:prstGeom>
          <a:ln>
            <a:noFill/>
          </a:ln>
          <a:effectLst>
            <a:outerShdw blurRad="190500" algn="tl" rotWithShape="0">
              <a:srgbClr val="000000">
                <a:alpha val="70000"/>
              </a:srgbClr>
            </a:outerShdw>
          </a:effectLst>
        </p:spPr>
      </p:pic>
      <p:sp>
        <p:nvSpPr>
          <p:cNvPr id="3" name="Titel 2">
            <a:extLst>
              <a:ext uri="{FF2B5EF4-FFF2-40B4-BE49-F238E27FC236}">
                <a16:creationId xmlns="" xmlns:a16="http://schemas.microsoft.com/office/drawing/2014/main" id="{9221B4B9-FC8B-4AC3-90A8-D01177E1B210}"/>
              </a:ext>
            </a:extLst>
          </p:cNvPr>
          <p:cNvSpPr>
            <a:spLocks noGrp="1"/>
          </p:cNvSpPr>
          <p:nvPr>
            <p:ph type="title"/>
          </p:nvPr>
        </p:nvSpPr>
        <p:spPr/>
        <p:txBody>
          <a:bodyPr/>
          <a:lstStyle/>
          <a:p>
            <a:r>
              <a:rPr lang="en-US" dirty="0"/>
              <a:t>Design Input – Performance Mode</a:t>
            </a:r>
            <a:endParaRPr lang="de-DE" dirty="0"/>
          </a:p>
        </p:txBody>
      </p:sp>
      <p:sp>
        <p:nvSpPr>
          <p:cNvPr id="4" name="Datumsplatzhalter 3">
            <a:extLst>
              <a:ext uri="{FF2B5EF4-FFF2-40B4-BE49-F238E27FC236}">
                <a16:creationId xmlns="" xmlns:a16="http://schemas.microsoft.com/office/drawing/2014/main" id="{8FC8377D-3640-4BE6-9403-153957E23BFA}"/>
              </a:ext>
            </a:extLst>
          </p:cNvPr>
          <p:cNvSpPr>
            <a:spLocks noGrp="1"/>
          </p:cNvSpPr>
          <p:nvPr>
            <p:ph type="dt" sz="half" idx="14"/>
          </p:nvPr>
        </p:nvSpPr>
        <p:spPr/>
        <p:txBody>
          <a:bodyPr/>
          <a:lstStyle/>
          <a:p>
            <a:pPr algn="r"/>
            <a:fld id="{B3E8B71E-F07B-D446-B706-823F8418B977}" type="datetime1">
              <a:rPr lang="de-DE" smtClean="0"/>
              <a:pPr algn="r"/>
              <a:t>30.06.2021</a:t>
            </a:fld>
            <a:endParaRPr lang="de-DE"/>
          </a:p>
        </p:txBody>
      </p:sp>
      <p:sp>
        <p:nvSpPr>
          <p:cNvPr id="5" name="Fußzeilenplatzhalter 4">
            <a:extLst>
              <a:ext uri="{FF2B5EF4-FFF2-40B4-BE49-F238E27FC236}">
                <a16:creationId xmlns="" xmlns:a16="http://schemas.microsoft.com/office/drawing/2014/main" id="{0FEDE727-9E4E-4646-BB77-B9575B0B5559}"/>
              </a:ext>
            </a:extLst>
          </p:cNvPr>
          <p:cNvSpPr>
            <a:spLocks noGrp="1"/>
          </p:cNvSpPr>
          <p:nvPr>
            <p:ph type="ftr" sz="quarter" idx="15"/>
          </p:nvPr>
        </p:nvSpPr>
        <p:spPr>
          <a:xfrm>
            <a:off x="-1" y="6498000"/>
            <a:ext cx="4015819" cy="360000"/>
          </a:xfrm>
        </p:spPr>
        <p:txBody>
          <a:bodyPr/>
          <a:lstStyle/>
          <a:p>
            <a:r>
              <a:rPr lang="en-GB" dirty="0"/>
              <a:t>How To Design a Series Electric Propulsion System</a:t>
            </a:r>
            <a:endParaRPr lang="de-DE" b="1" dirty="0"/>
          </a:p>
        </p:txBody>
      </p:sp>
      <p:sp>
        <p:nvSpPr>
          <p:cNvPr id="6" name="Foliennummernplatzhalter 5">
            <a:extLst>
              <a:ext uri="{FF2B5EF4-FFF2-40B4-BE49-F238E27FC236}">
                <a16:creationId xmlns="" xmlns:a16="http://schemas.microsoft.com/office/drawing/2014/main" id="{9D70CCFE-68AD-4D2F-B989-A9749781138E}"/>
              </a:ext>
            </a:extLst>
          </p:cNvPr>
          <p:cNvSpPr>
            <a:spLocks noGrp="1"/>
          </p:cNvSpPr>
          <p:nvPr>
            <p:ph type="sldNum" sz="quarter" idx="16"/>
          </p:nvPr>
        </p:nvSpPr>
        <p:spPr/>
        <p:txBody>
          <a:bodyPr/>
          <a:lstStyle/>
          <a:p>
            <a:pPr algn="l"/>
            <a:fld id="{FC702470-8AE9-4E48-9C5F-817F252A268D}" type="slidenum">
              <a:rPr lang="de-DE" smtClean="0"/>
              <a:pPr algn="l"/>
              <a:t>9</a:t>
            </a:fld>
            <a:endParaRPr lang="de-DE"/>
          </a:p>
        </p:txBody>
      </p:sp>
      <p:sp>
        <p:nvSpPr>
          <p:cNvPr id="8" name="Abgerundetes Rechteck 11">
            <a:extLst>
              <a:ext uri="{FF2B5EF4-FFF2-40B4-BE49-F238E27FC236}">
                <a16:creationId xmlns="" xmlns:a16="http://schemas.microsoft.com/office/drawing/2014/main" id="{1055A6A0-E9EA-4A62-B28A-4E16EB0886B5}"/>
              </a:ext>
            </a:extLst>
          </p:cNvPr>
          <p:cNvSpPr/>
          <p:nvPr/>
        </p:nvSpPr>
        <p:spPr>
          <a:xfrm>
            <a:off x="13431" y="1390175"/>
            <a:ext cx="1929670"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Let us start with a short introduction to the </a:t>
            </a:r>
            <a:r>
              <a:rPr lang="en-GB" sz="1100" i="1" dirty="0">
                <a:latin typeface="Arial" pitchFamily="34" charset="0"/>
                <a:cs typeface="Arial" pitchFamily="34" charset="0"/>
              </a:rPr>
              <a:t>Performance Mode</a:t>
            </a:r>
            <a:r>
              <a:rPr lang="en-GB" sz="1100" dirty="0">
                <a:latin typeface="Arial" pitchFamily="34" charset="0"/>
                <a:cs typeface="Arial" pitchFamily="34" charset="0"/>
              </a:rPr>
              <a:t>, before we get into the </a:t>
            </a:r>
            <a:r>
              <a:rPr lang="en-GB" sz="1100" i="1" dirty="0">
                <a:latin typeface="Arial" pitchFamily="34" charset="0"/>
                <a:cs typeface="Arial" pitchFamily="34" charset="0"/>
              </a:rPr>
              <a:t>More… Mode </a:t>
            </a:r>
            <a:r>
              <a:rPr lang="en-GB" sz="1100" dirty="0">
                <a:latin typeface="Arial" pitchFamily="34" charset="0"/>
                <a:cs typeface="Arial" pitchFamily="34" charset="0"/>
              </a:rPr>
              <a:t>later on in this tutorial.</a:t>
            </a:r>
            <a:endParaRPr lang="en-US" sz="1100" dirty="0">
              <a:latin typeface="Arial" pitchFamily="34" charset="0"/>
              <a:cs typeface="Arial" pitchFamily="34" charset="0"/>
            </a:endParaRPr>
          </a:p>
        </p:txBody>
      </p:sp>
      <p:sp>
        <p:nvSpPr>
          <p:cNvPr id="9" name="Rectangle: Rounded Corners 8">
            <a:extLst>
              <a:ext uri="{FF2B5EF4-FFF2-40B4-BE49-F238E27FC236}">
                <a16:creationId xmlns="" xmlns:a16="http://schemas.microsoft.com/office/drawing/2014/main" id="{F0C251BB-50D3-47B0-BB6F-A6FD6B9C65FD}"/>
              </a:ext>
            </a:extLst>
          </p:cNvPr>
          <p:cNvSpPr/>
          <p:nvPr/>
        </p:nvSpPr>
        <p:spPr>
          <a:xfrm>
            <a:off x="3566041" y="3918856"/>
            <a:ext cx="1547135" cy="2108720"/>
          </a:xfrm>
          <a:prstGeom prst="roundRect">
            <a:avLst>
              <a:gd name="adj" fmla="val 6539"/>
            </a:avLst>
          </a:prstGeom>
          <a:noFill/>
          <a:ln w="19050">
            <a:solidFill>
              <a:schemeClr val="tx2"/>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x-none" dirty="0"/>
          </a:p>
        </p:txBody>
      </p:sp>
      <p:sp>
        <p:nvSpPr>
          <p:cNvPr id="10" name="AutoShape 9">
            <a:extLst>
              <a:ext uri="{FF2B5EF4-FFF2-40B4-BE49-F238E27FC236}">
                <a16:creationId xmlns="" xmlns:a16="http://schemas.microsoft.com/office/drawing/2014/main" id="{17332FC7-4DD8-4D3B-AB62-E6BAB12B79C5}"/>
              </a:ext>
            </a:extLst>
          </p:cNvPr>
          <p:cNvSpPr>
            <a:spLocks noChangeArrowheads="1"/>
          </p:cNvSpPr>
          <p:nvPr/>
        </p:nvSpPr>
        <p:spPr bwMode="auto">
          <a:xfrm>
            <a:off x="102637" y="4800540"/>
            <a:ext cx="3249420" cy="1600438"/>
          </a:xfrm>
          <a:prstGeom prst="wedgeRoundRectCallout">
            <a:avLst>
              <a:gd name="adj1" fmla="val 53986"/>
              <a:gd name="adj2" fmla="val -34509"/>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All the design parameters for the electric propulsion system can be changed in the </a:t>
            </a:r>
            <a:r>
              <a:rPr lang="en-GB" sz="1100" b="1" dirty="0">
                <a:latin typeface="Arial" pitchFamily="34" charset="0"/>
                <a:cs typeface="Arial" pitchFamily="34" charset="0"/>
              </a:rPr>
              <a:t>Electric Propulsion System </a:t>
            </a:r>
            <a:r>
              <a:rPr lang="en-GB" sz="1100" dirty="0">
                <a:latin typeface="Arial" pitchFamily="34" charset="0"/>
                <a:cs typeface="Arial" pitchFamily="34" charset="0"/>
              </a:rPr>
              <a:t>Tree View. Input parameters can be set for each component of the electric propulsion system. Before we start our first design calculation, let us have a look at the input parameters of the electric propulsion system components.</a:t>
            </a:r>
            <a:endParaRPr lang="en-GB" sz="1100" dirty="0">
              <a:solidFill>
                <a:srgbClr val="FF0000"/>
              </a:solidFill>
              <a:latin typeface="Arial" pitchFamily="34" charset="0"/>
              <a:cs typeface="Arial" pitchFamily="34" charset="0"/>
            </a:endParaRPr>
          </a:p>
        </p:txBody>
      </p:sp>
      <p:sp>
        <p:nvSpPr>
          <p:cNvPr id="11" name="AutoShape 9">
            <a:extLst>
              <a:ext uri="{FF2B5EF4-FFF2-40B4-BE49-F238E27FC236}">
                <a16:creationId xmlns="" xmlns:a16="http://schemas.microsoft.com/office/drawing/2014/main" id="{EE2A7528-F762-47FD-85F2-72AD4ED4C59B}"/>
              </a:ext>
            </a:extLst>
          </p:cNvPr>
          <p:cNvSpPr>
            <a:spLocks noChangeArrowheads="1"/>
          </p:cNvSpPr>
          <p:nvPr/>
        </p:nvSpPr>
        <p:spPr bwMode="auto">
          <a:xfrm>
            <a:off x="779068" y="2880274"/>
            <a:ext cx="2566268" cy="1038582"/>
          </a:xfrm>
          <a:prstGeom prst="wedgeRoundRectCallout">
            <a:avLst>
              <a:gd name="adj1" fmla="val 61855"/>
              <a:gd name="adj2" fmla="val 2389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a:t>
            </a:r>
            <a:r>
              <a:rPr lang="en-GB" sz="1100" b="1" dirty="0">
                <a:latin typeface="Arial" pitchFamily="34" charset="0"/>
                <a:cs typeface="Arial" pitchFamily="34" charset="0"/>
              </a:rPr>
              <a:t>El. System Interface </a:t>
            </a:r>
            <a:r>
              <a:rPr lang="en-GB" sz="1100" dirty="0">
                <a:latin typeface="Arial" pitchFamily="34" charset="0"/>
                <a:cs typeface="Arial" pitchFamily="34" charset="0"/>
              </a:rPr>
              <a:t>is an input value of the gas turbine and does not affect the electric propulsion system design. Hence we will ignore this parameter for this tutorial.</a:t>
            </a:r>
            <a:endParaRPr lang="en-GB" sz="11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4373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theme/theme1.xml><?xml version="1.0" encoding="utf-8"?>
<a:theme xmlns:a="http://schemas.openxmlformats.org/drawingml/2006/main" name="Office">
  <a:themeElements>
    <a:clrScheme name="GasTurb">
      <a:dk1>
        <a:srgbClr val="000000"/>
      </a:dk1>
      <a:lt1>
        <a:srgbClr val="FFFFFF"/>
      </a:lt1>
      <a:dk2>
        <a:srgbClr val="B35ADB"/>
      </a:dk2>
      <a:lt2>
        <a:srgbClr val="444444"/>
      </a:lt2>
      <a:accent1>
        <a:srgbClr val="98A6AE"/>
      </a:accent1>
      <a:accent2>
        <a:srgbClr val="A8B8C1"/>
      </a:accent2>
      <a:accent3>
        <a:srgbClr val="042032"/>
      </a:accent3>
      <a:accent4>
        <a:srgbClr val="0583CB"/>
      </a:accent4>
      <a:accent5>
        <a:srgbClr val="9CD2FF"/>
      </a:accent5>
      <a:accent6>
        <a:srgbClr val="EBEDF0"/>
      </a:accent6>
      <a:hlink>
        <a:srgbClr val="A1A1A1"/>
      </a:hlink>
      <a:folHlink>
        <a:srgbClr val="FFFF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rtlCol="0">
        <a:spAutoFit/>
      </a:bodyPr>
      <a:lstStyle>
        <a:defPPr algn="l">
          <a:spcAft>
            <a:spcPts val="600"/>
          </a:spcAft>
          <a:defRPr sz="1200" dirty="0" err="1" smtClean="0"/>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2935</Words>
  <Application>Microsoft Office PowerPoint</Application>
  <PresentationFormat>Bildschirmpräsentation (4:3)</PresentationFormat>
  <Paragraphs>301</Paragraphs>
  <Slides>39</Slides>
  <Notes>1</Notes>
  <HiddenSlides>0</HiddenSlides>
  <MMClips>0</MMClips>
  <ScaleCrop>false</ScaleCrop>
  <HeadingPairs>
    <vt:vector size="4" baseType="variant">
      <vt:variant>
        <vt:lpstr>Design</vt:lpstr>
      </vt:variant>
      <vt:variant>
        <vt:i4>1</vt:i4>
      </vt:variant>
      <vt:variant>
        <vt:lpstr>Folientitel</vt:lpstr>
      </vt:variant>
      <vt:variant>
        <vt:i4>39</vt:i4>
      </vt:variant>
    </vt:vector>
  </HeadingPairs>
  <TitlesOfParts>
    <vt:vector size="40" baseType="lpstr">
      <vt:lpstr>Office</vt:lpstr>
      <vt:lpstr>PowerPoint-Präsentation</vt:lpstr>
      <vt:lpstr>Electric Propulsion Systems in GasTurb</vt:lpstr>
      <vt:lpstr>Overview: Electric System Tutorials</vt:lpstr>
      <vt:lpstr>PowerPoint-Präsentation</vt:lpstr>
      <vt:lpstr>Introduction – Design Algorithm</vt:lpstr>
      <vt:lpstr>GasTurb 14 Main Window</vt:lpstr>
      <vt:lpstr>We Need Some Data…</vt:lpstr>
      <vt:lpstr>Design Input – Calculation Modes</vt:lpstr>
      <vt:lpstr>Design Input – Performance Mode</vt:lpstr>
      <vt:lpstr>Electric Motor Input</vt:lpstr>
      <vt:lpstr>Electric Power Distribution Input</vt:lpstr>
      <vt:lpstr>Generator Input</vt:lpstr>
      <vt:lpstr>Propeller Input</vt:lpstr>
      <vt:lpstr>Ambient Conditions Input</vt:lpstr>
      <vt:lpstr>Design Point Calculation</vt:lpstr>
      <vt:lpstr>Gas Turbine Summary</vt:lpstr>
      <vt:lpstr>Electric Propulsion System: Summary</vt:lpstr>
      <vt:lpstr>Electric Propulsion System: Schematic</vt:lpstr>
      <vt:lpstr>Overall Schematic</vt:lpstr>
      <vt:lpstr>Parametric Study</vt:lpstr>
      <vt:lpstr>Parametric Study</vt:lpstr>
      <vt:lpstr>Parametric Study</vt:lpstr>
      <vt:lpstr>Parametric Study</vt:lpstr>
      <vt:lpstr>More… Mode</vt:lpstr>
      <vt:lpstr>Electric Motor Input</vt:lpstr>
      <vt:lpstr>Inverter Input</vt:lpstr>
      <vt:lpstr>DC Link Input – Cable and Power Offtake</vt:lpstr>
      <vt:lpstr>DC Link Input – SSPC(s)</vt:lpstr>
      <vt:lpstr>Rectifier Input</vt:lpstr>
      <vt:lpstr>Generator Input</vt:lpstr>
      <vt:lpstr>Design Input Data Window</vt:lpstr>
      <vt:lpstr>Gas Turbine Summary</vt:lpstr>
      <vt:lpstr>Electric Propulsion System Summary</vt:lpstr>
      <vt:lpstr>Electric Propulsion System Detailed Output</vt:lpstr>
      <vt:lpstr>Parametric Study</vt:lpstr>
      <vt:lpstr>Parametric Study</vt:lpstr>
      <vt:lpstr>Parametric Study</vt:lpstr>
      <vt:lpstr>Parametric Study</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GasTurb GmbH</dc:creator>
  <cp:lastModifiedBy>Cäsar, Jonas</cp:lastModifiedBy>
  <cp:revision>221</cp:revision>
  <dcterms:created xsi:type="dcterms:W3CDTF">2020-11-18T09:59:32Z</dcterms:created>
  <dcterms:modified xsi:type="dcterms:W3CDTF">2021-06-30T06:59:35Z</dcterms:modified>
</cp:coreProperties>
</file>