
<file path=[Content_Types].xml><?xml version="1.0" encoding="utf-8"?>
<Types xmlns="http://schemas.openxmlformats.org/package/2006/content-types">
  <Default Extension="png" ContentType="image/png"/>
  <Default Extension="tmp"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5"/>
  </p:notesMasterIdLst>
  <p:sldIdLst>
    <p:sldId id="282" r:id="rId2"/>
    <p:sldId id="400" r:id="rId3"/>
    <p:sldId id="358" r:id="rId4"/>
    <p:sldId id="359" r:id="rId5"/>
    <p:sldId id="360" r:id="rId6"/>
    <p:sldId id="362" r:id="rId7"/>
    <p:sldId id="363" r:id="rId8"/>
    <p:sldId id="364" r:id="rId9"/>
    <p:sldId id="365" r:id="rId10"/>
    <p:sldId id="366" r:id="rId11"/>
    <p:sldId id="367" r:id="rId12"/>
    <p:sldId id="368" r:id="rId13"/>
    <p:sldId id="369" r:id="rId14"/>
    <p:sldId id="370"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bert Hill" initials="R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1E1E1"/>
    <a:srgbClr val="B45A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04" autoAdjust="0"/>
    <p:restoredTop sz="95053" autoAdjust="0"/>
  </p:normalViewPr>
  <p:slideViewPr>
    <p:cSldViewPr snapToGrid="0" snapToObjects="1" showGuides="1">
      <p:cViewPr varScale="1">
        <p:scale>
          <a:sx n="79" d="100"/>
          <a:sy n="79" d="100"/>
        </p:scale>
        <p:origin x="-130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32EED7-B1A1-4A47-9D9A-049087173050}" type="datetimeFigureOut">
              <a:rPr lang="de-DE" smtClean="0"/>
              <a:t>14.06.2021</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AC560C-6A28-0447-8A38-42D0C45BED64}" type="slidenum">
              <a:rPr lang="de-DE" smtClean="0"/>
              <a:t>‹Nr.›</a:t>
            </a:fld>
            <a:endParaRPr lang="de-DE"/>
          </a:p>
        </p:txBody>
      </p:sp>
    </p:spTree>
    <p:extLst>
      <p:ext uri="{BB962C8B-B14F-4D97-AF65-F5344CB8AC3E}">
        <p14:creationId xmlns:p14="http://schemas.microsoft.com/office/powerpoint/2010/main" val="2158478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9AC560C-6A28-0447-8A38-42D0C45BED64}" type="slidenum">
              <a:rPr lang="de-DE" smtClean="0"/>
              <a:t>15</a:t>
            </a:fld>
            <a:endParaRPr lang="de-DE"/>
          </a:p>
        </p:txBody>
      </p:sp>
    </p:spTree>
    <p:extLst>
      <p:ext uri="{BB962C8B-B14F-4D97-AF65-F5344CB8AC3E}">
        <p14:creationId xmlns:p14="http://schemas.microsoft.com/office/powerpoint/2010/main" val="161982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9AC560C-6A28-0447-8A38-42D0C45BED64}" type="slidenum">
              <a:rPr lang="de-DE" smtClean="0"/>
              <a:t>16</a:t>
            </a:fld>
            <a:endParaRPr lang="de-DE"/>
          </a:p>
        </p:txBody>
      </p:sp>
    </p:spTree>
    <p:extLst>
      <p:ext uri="{BB962C8B-B14F-4D97-AF65-F5344CB8AC3E}">
        <p14:creationId xmlns:p14="http://schemas.microsoft.com/office/powerpoint/2010/main" val="63409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9AC560C-6A28-0447-8A38-42D0C45BED64}" type="slidenum">
              <a:rPr lang="de-DE" smtClean="0"/>
              <a:t>17</a:t>
            </a:fld>
            <a:endParaRPr lang="de-DE"/>
          </a:p>
        </p:txBody>
      </p:sp>
    </p:spTree>
    <p:extLst>
      <p:ext uri="{BB962C8B-B14F-4D97-AF65-F5344CB8AC3E}">
        <p14:creationId xmlns:p14="http://schemas.microsoft.com/office/powerpoint/2010/main" val="1279796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9AC560C-6A28-0447-8A38-42D0C45BED64}" type="slidenum">
              <a:rPr lang="de-DE" smtClean="0"/>
              <a:t>18</a:t>
            </a:fld>
            <a:endParaRPr lang="de-DE" dirty="0"/>
          </a:p>
        </p:txBody>
      </p:sp>
    </p:spTree>
    <p:extLst>
      <p:ext uri="{BB962C8B-B14F-4D97-AF65-F5344CB8AC3E}">
        <p14:creationId xmlns:p14="http://schemas.microsoft.com/office/powerpoint/2010/main" val="2016366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9AC560C-6A28-0447-8A38-42D0C45BED64}" type="slidenum">
              <a:rPr lang="de-DE" smtClean="0"/>
              <a:t>19</a:t>
            </a:fld>
            <a:endParaRPr lang="de-DE" dirty="0"/>
          </a:p>
        </p:txBody>
      </p:sp>
    </p:spTree>
    <p:extLst>
      <p:ext uri="{BB962C8B-B14F-4D97-AF65-F5344CB8AC3E}">
        <p14:creationId xmlns:p14="http://schemas.microsoft.com/office/powerpoint/2010/main" val="180511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32000" y="1440000"/>
            <a:ext cx="3960000" cy="4860000"/>
          </a:xfrm>
        </p:spPr>
        <p:txBody>
          <a:bodyPr/>
          <a:lstStyle>
            <a:lvl1pPr marL="0" indent="0" algn="l">
              <a:spcBef>
                <a:spcPts val="0"/>
              </a:spcBef>
              <a:buNone/>
              <a:defRPr sz="2800" b="1">
                <a:solidFill>
                  <a:srgbClr val="B45AD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Name der</a:t>
            </a:r>
            <a:br>
              <a:rPr lang="de-DE" dirty="0"/>
            </a:br>
            <a:r>
              <a:rPr lang="de-DE" dirty="0"/>
              <a:t>Präsentation</a:t>
            </a:r>
          </a:p>
        </p:txBody>
      </p:sp>
      <p:pic>
        <p:nvPicPr>
          <p:cNvPr id="4" name="Grafik 3" descr="Ein Bild, das Spiegel, Reflexion, schließen enthält.&#10;&#10;Automatisch generierte Beschreibung">
            <a:extLst>
              <a:ext uri="{FF2B5EF4-FFF2-40B4-BE49-F238E27FC236}">
                <a16:creationId xmlns="" xmlns:a16="http://schemas.microsoft.com/office/drawing/2014/main" id="{762749F1-D8C3-4340-9341-054A7B68CF7B}"/>
              </a:ext>
            </a:extLst>
          </p:cNvPr>
          <p:cNvPicPr>
            <a:picLocks noChangeAspect="1"/>
          </p:cNvPicPr>
          <p:nvPr userDrawn="1"/>
        </p:nvPicPr>
        <p:blipFill>
          <a:blip r:embed="rId2"/>
          <a:stretch>
            <a:fillRect/>
          </a:stretch>
        </p:blipFill>
        <p:spPr>
          <a:xfrm>
            <a:off x="4334228" y="1440746"/>
            <a:ext cx="4381500" cy="3581400"/>
          </a:xfrm>
          <a:prstGeom prst="rect">
            <a:avLst/>
          </a:prstGeom>
        </p:spPr>
      </p:pic>
      <p:sp>
        <p:nvSpPr>
          <p:cNvPr id="15" name="Datumsplatzhalter 14">
            <a:extLst>
              <a:ext uri="{FF2B5EF4-FFF2-40B4-BE49-F238E27FC236}">
                <a16:creationId xmlns="" xmlns:a16="http://schemas.microsoft.com/office/drawing/2014/main" id="{3D7595FE-711A-4449-B880-7CB488C79B9B}"/>
              </a:ext>
            </a:extLst>
          </p:cNvPr>
          <p:cNvSpPr>
            <a:spLocks noGrp="1"/>
          </p:cNvSpPr>
          <p:nvPr>
            <p:ph type="dt" sz="half" idx="10"/>
          </p:nvPr>
        </p:nvSpPr>
        <p:spPr>
          <a:xfrm>
            <a:off x="0" y="6498000"/>
            <a:ext cx="1260000" cy="360000"/>
          </a:xfrm>
        </p:spPr>
        <p:txBody>
          <a:bodyPr/>
          <a:lstStyle/>
          <a:p>
            <a:pPr algn="r"/>
            <a:fld id="{C531406B-8802-4868-80F6-A116580FDDF1}" type="datetime1">
              <a:rPr lang="de-DE" smtClean="0"/>
              <a:t>14.06.2021</a:t>
            </a:fld>
            <a:endParaRPr lang="de-DE"/>
          </a:p>
        </p:txBody>
      </p:sp>
      <p:sp>
        <p:nvSpPr>
          <p:cNvPr id="22" name="Textfeld 21">
            <a:extLst>
              <a:ext uri="{FF2B5EF4-FFF2-40B4-BE49-F238E27FC236}">
                <a16:creationId xmlns="" xmlns:a16="http://schemas.microsoft.com/office/drawing/2014/main" id="{8E7E7E93-DC5F-6F4D-B88D-74079E77BBFB}"/>
              </a:ext>
            </a:extLst>
          </p:cNvPr>
          <p:cNvSpPr txBox="1"/>
          <p:nvPr userDrawn="1"/>
        </p:nvSpPr>
        <p:spPr>
          <a:xfrm>
            <a:off x="1258223"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a:solidFill>
                  <a:schemeClr val="bg2">
                    <a:alpha val="50000"/>
                  </a:schemeClr>
                </a:solidFill>
              </a:rPr>
              <a:t>|  © GasTurb GmbH </a:t>
            </a:r>
            <a:r>
              <a:rPr lang="de-DE" sz="1200" dirty="0" smtClean="0">
                <a:solidFill>
                  <a:schemeClr val="bg2">
                    <a:alpha val="50000"/>
                  </a:schemeClr>
                </a:solidFill>
              </a:rPr>
              <a:t>2021</a:t>
            </a:r>
            <a:endParaRPr lang="de-DE" sz="1200" dirty="0">
              <a:solidFill>
                <a:schemeClr val="bg2">
                  <a:alpha val="50000"/>
                </a:schemeClr>
              </a:solidFill>
            </a:endParaRPr>
          </a:p>
        </p:txBody>
      </p:sp>
    </p:spTree>
    <p:extLst>
      <p:ext uri="{BB962C8B-B14F-4D97-AF65-F5344CB8AC3E}">
        <p14:creationId xmlns:p14="http://schemas.microsoft.com/office/powerpoint/2010/main" val="77384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sverzeichnis">
    <p:spTree>
      <p:nvGrpSpPr>
        <p:cNvPr id="1" name=""/>
        <p:cNvGrpSpPr/>
        <p:nvPr/>
      </p:nvGrpSpPr>
      <p:grpSpPr>
        <a:xfrm>
          <a:off x="0" y="0"/>
          <a:ext cx="0" cy="0"/>
          <a:chOff x="0" y="0"/>
          <a:chExt cx="0" cy="0"/>
        </a:xfrm>
      </p:grpSpPr>
      <p:sp>
        <p:nvSpPr>
          <p:cNvPr id="7" name="Inhaltsplatzhalter 6">
            <a:extLst>
              <a:ext uri="{FF2B5EF4-FFF2-40B4-BE49-F238E27FC236}">
                <a16:creationId xmlns="" xmlns:a16="http://schemas.microsoft.com/office/drawing/2014/main" id="{AA54B71A-998B-3C42-B378-59B7D7C38EB1}"/>
              </a:ext>
            </a:extLst>
          </p:cNvPr>
          <p:cNvSpPr>
            <a:spLocks noGrp="1"/>
          </p:cNvSpPr>
          <p:nvPr>
            <p:ph sz="quarter" idx="13"/>
          </p:nvPr>
        </p:nvSpPr>
        <p:spPr>
          <a:xfrm>
            <a:off x="431800" y="1440000"/>
            <a:ext cx="3960000" cy="4860000"/>
          </a:xfrm>
        </p:spPr>
        <p:txBody>
          <a:bodyPr/>
          <a:lstStyle>
            <a:lvl1pPr>
              <a:defRPr sz="1600" b="1"/>
            </a:lvl1pPr>
            <a:lvl2pPr>
              <a:defRPr sz="1600" b="1"/>
            </a:lvl2pPr>
            <a:lvl3pPr>
              <a:defRPr sz="1600" b="1"/>
            </a:lvl3pPr>
            <a:lvl4pPr>
              <a:defRPr sz="1600" b="1"/>
            </a:lvl4pPr>
            <a:lvl5pPr>
              <a:defRPr sz="1600" b="1"/>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 name="Titel 1">
            <a:extLst>
              <a:ext uri="{FF2B5EF4-FFF2-40B4-BE49-F238E27FC236}">
                <a16:creationId xmlns="" xmlns:a16="http://schemas.microsoft.com/office/drawing/2014/main" id="{8181C9C3-8423-7A49-8A17-1361496BB9CF}"/>
              </a:ext>
            </a:extLst>
          </p:cNvPr>
          <p:cNvSpPr>
            <a:spLocks noGrp="1"/>
          </p:cNvSpPr>
          <p:nvPr>
            <p:ph type="title"/>
          </p:nvPr>
        </p:nvSpPr>
        <p:spPr/>
        <p:txBody>
          <a:bodyPr/>
          <a:lstStyle/>
          <a:p>
            <a:r>
              <a:rPr lang="de-DE"/>
              <a:t>Mastertitelformat bearbeiten</a:t>
            </a:r>
          </a:p>
        </p:txBody>
      </p:sp>
      <p:sp>
        <p:nvSpPr>
          <p:cNvPr id="9" name="Textfeld 8">
            <a:extLst>
              <a:ext uri="{FF2B5EF4-FFF2-40B4-BE49-F238E27FC236}">
                <a16:creationId xmlns="" xmlns:a16="http://schemas.microsoft.com/office/drawing/2014/main" id="{EE90E039-1795-8F4F-8A8D-0562E8EC2FEB}"/>
              </a:ext>
            </a:extLst>
          </p:cNvPr>
          <p:cNvSpPr txBox="1"/>
          <p:nvPr userDrawn="1"/>
        </p:nvSpPr>
        <p:spPr>
          <a:xfrm>
            <a:off x="6800974" y="6585667"/>
            <a:ext cx="720000" cy="184666"/>
          </a:xfrm>
          <a:prstGeom prst="rect">
            <a:avLst/>
          </a:prstGeom>
          <a:noFill/>
        </p:spPr>
        <p:txBody>
          <a:bodyPr wrap="square" lIns="0" tIns="0" rIns="72000" bIns="0" rtlCol="0" anchor="ctr" anchorCtr="0">
            <a:spAutoFit/>
          </a:bodyPr>
          <a:lstStyle/>
          <a:p>
            <a:pPr algn="r">
              <a:spcAft>
                <a:spcPts val="600"/>
              </a:spcAft>
            </a:pPr>
            <a:r>
              <a:rPr lang="de-DE" sz="1200" b="1" dirty="0" err="1">
                <a:solidFill>
                  <a:schemeClr val="bg2">
                    <a:alpha val="50000"/>
                  </a:schemeClr>
                </a:solidFill>
              </a:rPr>
              <a:t>Slide</a:t>
            </a:r>
          </a:p>
        </p:txBody>
      </p:sp>
      <p:sp>
        <p:nvSpPr>
          <p:cNvPr id="28" name="Datumsplatzhalter 27">
            <a:extLst>
              <a:ext uri="{FF2B5EF4-FFF2-40B4-BE49-F238E27FC236}">
                <a16:creationId xmlns="" xmlns:a16="http://schemas.microsoft.com/office/drawing/2014/main" id="{037767AB-8017-C34A-89CC-BD0CCECD65DA}"/>
              </a:ext>
            </a:extLst>
          </p:cNvPr>
          <p:cNvSpPr>
            <a:spLocks noGrp="1"/>
          </p:cNvSpPr>
          <p:nvPr>
            <p:ph type="dt" sz="half" idx="14"/>
          </p:nvPr>
        </p:nvSpPr>
        <p:spPr/>
        <p:txBody>
          <a:bodyPr/>
          <a:lstStyle/>
          <a:p>
            <a:pPr algn="r"/>
            <a:fld id="{86370FDA-0E2F-4A1D-930C-CA4221C69DF5}" type="datetime1">
              <a:rPr lang="de-DE" smtClean="0"/>
              <a:t>14.06.2021</a:t>
            </a:fld>
            <a:endParaRPr lang="de-DE"/>
          </a:p>
        </p:txBody>
      </p:sp>
      <p:sp>
        <p:nvSpPr>
          <p:cNvPr id="29" name="Fußzeilenplatzhalter 28">
            <a:extLst>
              <a:ext uri="{FF2B5EF4-FFF2-40B4-BE49-F238E27FC236}">
                <a16:creationId xmlns="" xmlns:a16="http://schemas.microsoft.com/office/drawing/2014/main" id="{325680AD-BD23-E345-8F62-3143885A3149}"/>
              </a:ext>
            </a:extLst>
          </p:cNvPr>
          <p:cNvSpPr>
            <a:spLocks noGrp="1"/>
          </p:cNvSpPr>
          <p:nvPr>
            <p:ph type="ftr" sz="quarter" idx="15"/>
          </p:nvPr>
        </p:nvSpPr>
        <p:spPr>
          <a:xfrm>
            <a:off x="-1" y="6498000"/>
            <a:ext cx="4101483" cy="360000"/>
          </a:xfrm>
        </p:spPr>
        <p:txBody>
          <a:bodyPr/>
          <a:lstStyle/>
          <a:p>
            <a:r>
              <a:rPr lang="en-GB" dirty="0"/>
              <a:t>Coupling a Series Electric Prop. System with a Gas Turbine</a:t>
            </a:r>
            <a:endParaRPr lang="en-US" b="1" dirty="0"/>
          </a:p>
        </p:txBody>
      </p:sp>
      <p:sp>
        <p:nvSpPr>
          <p:cNvPr id="30" name="Foliennummernplatzhalter 29">
            <a:extLst>
              <a:ext uri="{FF2B5EF4-FFF2-40B4-BE49-F238E27FC236}">
                <a16:creationId xmlns="" xmlns:a16="http://schemas.microsoft.com/office/drawing/2014/main" id="{A64CF172-1769-4445-9DDB-668A5CB60B73}"/>
              </a:ext>
            </a:extLst>
          </p:cNvPr>
          <p:cNvSpPr>
            <a:spLocks noGrp="1"/>
          </p:cNvSpPr>
          <p:nvPr>
            <p:ph type="sldNum" sz="quarter" idx="16"/>
          </p:nvPr>
        </p:nvSpPr>
        <p:spPr/>
        <p:txBody>
          <a:bodyPr/>
          <a:lstStyle/>
          <a:p>
            <a:pPr algn="l"/>
            <a:fld id="{FC702470-8AE9-4E48-9C5F-817F252A268D}" type="slidenum">
              <a:rPr lang="de-DE"/>
              <a:pPr algn="l"/>
              <a:t>‹Nr.›</a:t>
            </a:fld>
            <a:endParaRPr lang="de-DE"/>
          </a:p>
        </p:txBody>
      </p:sp>
      <p:sp>
        <p:nvSpPr>
          <p:cNvPr id="31" name="Textfeld 30">
            <a:extLst>
              <a:ext uri="{FF2B5EF4-FFF2-40B4-BE49-F238E27FC236}">
                <a16:creationId xmlns="" xmlns:a16="http://schemas.microsoft.com/office/drawing/2014/main" id="{CE72AF00-A87B-024C-A656-AE7C82EF9E21}"/>
              </a:ext>
            </a:extLst>
          </p:cNvPr>
          <p:cNvSpPr txBox="1"/>
          <p:nvPr userDrawn="1"/>
        </p:nvSpPr>
        <p:spPr>
          <a:xfrm>
            <a:off x="5040000"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a:solidFill>
                  <a:schemeClr val="bg2">
                    <a:alpha val="50000"/>
                  </a:schemeClr>
                </a:solidFill>
              </a:rPr>
              <a:t>|  © GasTurb GmbH </a:t>
            </a:r>
            <a:r>
              <a:rPr lang="de-DE" sz="1200" dirty="0" smtClean="0">
                <a:solidFill>
                  <a:schemeClr val="bg2">
                    <a:alpha val="50000"/>
                  </a:schemeClr>
                </a:solidFill>
              </a:rPr>
              <a:t>2021</a:t>
            </a:r>
            <a:endParaRPr lang="de-DE" sz="1200" dirty="0">
              <a:solidFill>
                <a:schemeClr val="bg2">
                  <a:alpha val="50000"/>
                </a:schemeClr>
              </a:solidFill>
            </a:endParaRPr>
          </a:p>
        </p:txBody>
      </p:sp>
    </p:spTree>
    <p:extLst>
      <p:ext uri="{BB962C8B-B14F-4D97-AF65-F5344CB8AC3E}">
        <p14:creationId xmlns:p14="http://schemas.microsoft.com/office/powerpoint/2010/main" val="969530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5A41FB69-51A5-464D-A256-DCB4AFD7BE7C}"/>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 xmlns:a16="http://schemas.microsoft.com/office/drawing/2014/main" id="{398D0591-484E-44EB-A50D-A6DEB5FF91E1}"/>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Foliennummernplatzhalter 3">
            <a:extLst>
              <a:ext uri="{FF2B5EF4-FFF2-40B4-BE49-F238E27FC236}">
                <a16:creationId xmlns="" xmlns:a16="http://schemas.microsoft.com/office/drawing/2014/main" id="{6439F5AD-F549-4CCC-A007-A9DE1A1F1D6E}"/>
              </a:ext>
            </a:extLst>
          </p:cNvPr>
          <p:cNvSpPr>
            <a:spLocks noGrp="1"/>
          </p:cNvSpPr>
          <p:nvPr>
            <p:ph type="sldNum" sz="quarter" idx="11"/>
          </p:nvPr>
        </p:nvSpPr>
        <p:spPr/>
        <p:txBody>
          <a:bodyPr/>
          <a:lstStyle>
            <a:lvl1pPr algn="l">
              <a:defRPr/>
            </a:lvl1pPr>
          </a:lstStyle>
          <a:p>
            <a:fld id="{FC702470-8AE9-4E48-9C5F-817F252A268D}" type="slidenum">
              <a:rPr lang="de-DE" smtClean="0"/>
              <a:pPr/>
              <a:t>‹Nr.›</a:t>
            </a:fld>
            <a:endParaRPr lang="de-DE"/>
          </a:p>
        </p:txBody>
      </p:sp>
      <p:sp>
        <p:nvSpPr>
          <p:cNvPr id="5" name="Fußzeilenplatzhalter 4">
            <a:extLst>
              <a:ext uri="{FF2B5EF4-FFF2-40B4-BE49-F238E27FC236}">
                <a16:creationId xmlns="" xmlns:a16="http://schemas.microsoft.com/office/drawing/2014/main" id="{6918F4DB-33CD-4ED9-BFBD-639B15CA69C2}"/>
              </a:ext>
            </a:extLst>
          </p:cNvPr>
          <p:cNvSpPr>
            <a:spLocks noGrp="1"/>
          </p:cNvSpPr>
          <p:nvPr>
            <p:ph type="ftr" sz="quarter" idx="12"/>
          </p:nvPr>
        </p:nvSpPr>
        <p:spPr>
          <a:xfrm>
            <a:off x="-1" y="6498000"/>
            <a:ext cx="4048217" cy="360000"/>
          </a:xfrm>
        </p:spPr>
        <p:txBody>
          <a:bodyPr/>
          <a:lstStyle/>
          <a:p>
            <a:r>
              <a:rPr lang="en-GB" dirty="0"/>
              <a:t>Coupling a Series Electric Prop. System with a Gas Turbine</a:t>
            </a:r>
            <a:endParaRPr lang="en-US" b="1" dirty="0"/>
          </a:p>
        </p:txBody>
      </p:sp>
      <p:sp>
        <p:nvSpPr>
          <p:cNvPr id="6" name="Textfeld 5">
            <a:extLst>
              <a:ext uri="{FF2B5EF4-FFF2-40B4-BE49-F238E27FC236}">
                <a16:creationId xmlns="" xmlns:a16="http://schemas.microsoft.com/office/drawing/2014/main" id="{EFDBA806-A902-41D9-81B3-7E9EFA274D8A}"/>
              </a:ext>
            </a:extLst>
          </p:cNvPr>
          <p:cNvSpPr txBox="1"/>
          <p:nvPr userDrawn="1"/>
        </p:nvSpPr>
        <p:spPr>
          <a:xfrm>
            <a:off x="6800974" y="6585667"/>
            <a:ext cx="720000" cy="184666"/>
          </a:xfrm>
          <a:prstGeom prst="rect">
            <a:avLst/>
          </a:prstGeom>
          <a:noFill/>
        </p:spPr>
        <p:txBody>
          <a:bodyPr wrap="square" lIns="0" tIns="0" rIns="72000" bIns="0" rtlCol="0" anchor="ctr" anchorCtr="0">
            <a:spAutoFit/>
          </a:bodyPr>
          <a:lstStyle/>
          <a:p>
            <a:pPr algn="r">
              <a:spcAft>
                <a:spcPts val="600"/>
              </a:spcAft>
            </a:pPr>
            <a:r>
              <a:rPr lang="de-DE" sz="1200" b="1" dirty="0" err="1">
                <a:solidFill>
                  <a:schemeClr val="bg2">
                    <a:alpha val="50000"/>
                  </a:schemeClr>
                </a:solidFill>
              </a:rPr>
              <a:t>Slide</a:t>
            </a:r>
          </a:p>
        </p:txBody>
      </p:sp>
      <p:sp>
        <p:nvSpPr>
          <p:cNvPr id="7" name="Textfeld 6">
            <a:extLst>
              <a:ext uri="{FF2B5EF4-FFF2-40B4-BE49-F238E27FC236}">
                <a16:creationId xmlns="" xmlns:a16="http://schemas.microsoft.com/office/drawing/2014/main" id="{E72F9BD9-7D76-4357-A918-D3B97D63DEDA}"/>
              </a:ext>
            </a:extLst>
          </p:cNvPr>
          <p:cNvSpPr txBox="1"/>
          <p:nvPr userDrawn="1"/>
        </p:nvSpPr>
        <p:spPr>
          <a:xfrm>
            <a:off x="5040000"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a:solidFill>
                  <a:schemeClr val="bg2">
                    <a:alpha val="50000"/>
                  </a:schemeClr>
                </a:solidFill>
              </a:rPr>
              <a:t>|  © GasTurb GmbH </a:t>
            </a:r>
            <a:r>
              <a:rPr lang="de-DE" sz="1200" dirty="0" smtClean="0">
                <a:solidFill>
                  <a:schemeClr val="bg2">
                    <a:alpha val="50000"/>
                  </a:schemeClr>
                </a:solidFill>
              </a:rPr>
              <a:t>2021</a:t>
            </a:r>
            <a:endParaRPr lang="de-DE" sz="1200" dirty="0">
              <a:solidFill>
                <a:schemeClr val="bg2">
                  <a:alpha val="50000"/>
                </a:schemeClr>
              </a:solidFill>
            </a:endParaRPr>
          </a:p>
        </p:txBody>
      </p:sp>
    </p:spTree>
    <p:extLst>
      <p:ext uri="{BB962C8B-B14F-4D97-AF65-F5344CB8AC3E}">
        <p14:creationId xmlns:p14="http://schemas.microsoft.com/office/powerpoint/2010/main" val="1917978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altsseite 1">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91092163-583A-2F4B-BFDE-7EFCB995FA30}"/>
              </a:ext>
            </a:extLst>
          </p:cNvPr>
          <p:cNvSpPr>
            <a:spLocks noGrp="1"/>
          </p:cNvSpPr>
          <p:nvPr>
            <p:ph type="title"/>
          </p:nvPr>
        </p:nvSpPr>
        <p:spPr/>
        <p:txBody>
          <a:bodyPr/>
          <a:lstStyle/>
          <a:p>
            <a:r>
              <a:rPr lang="de-DE" dirty="0"/>
              <a:t>Mastertitelformat bearbeiten</a:t>
            </a:r>
          </a:p>
        </p:txBody>
      </p:sp>
      <p:sp>
        <p:nvSpPr>
          <p:cNvPr id="7" name="Inhaltsplatzhalter 6">
            <a:extLst>
              <a:ext uri="{FF2B5EF4-FFF2-40B4-BE49-F238E27FC236}">
                <a16:creationId xmlns="" xmlns:a16="http://schemas.microsoft.com/office/drawing/2014/main" id="{AA54B71A-998B-3C42-B378-59B7D7C38EB1}"/>
              </a:ext>
            </a:extLst>
          </p:cNvPr>
          <p:cNvSpPr>
            <a:spLocks noGrp="1"/>
          </p:cNvSpPr>
          <p:nvPr>
            <p:ph sz="quarter" idx="13"/>
          </p:nvPr>
        </p:nvSpPr>
        <p:spPr>
          <a:xfrm>
            <a:off x="431800" y="1440000"/>
            <a:ext cx="3960000" cy="4860000"/>
          </a:xfrm>
        </p:spPr>
        <p:txBody>
          <a:bodyPr/>
          <a:lstStyle>
            <a:lvl1pPr>
              <a:spcBef>
                <a:spcPts val="0"/>
              </a:spcBef>
              <a:defRPr sz="1600"/>
            </a:lvl1pPr>
            <a:lvl2pPr>
              <a:defRPr sz="1600"/>
            </a:lvl2pPr>
            <a:lvl3pPr>
              <a:defRPr sz="1600"/>
            </a:lvl3pPr>
            <a:lvl4pPr>
              <a:defRPr sz="1600"/>
            </a:lvl4pPr>
            <a:lvl5pP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a:extLst>
              <a:ext uri="{FF2B5EF4-FFF2-40B4-BE49-F238E27FC236}">
                <a16:creationId xmlns="" xmlns:a16="http://schemas.microsoft.com/office/drawing/2014/main" id="{9087E3F6-B1CF-1448-BC0C-184E33765E46}"/>
              </a:ext>
            </a:extLst>
          </p:cNvPr>
          <p:cNvSpPr>
            <a:spLocks noGrp="1"/>
          </p:cNvSpPr>
          <p:nvPr>
            <p:ph type="pic" sz="quarter" idx="14"/>
          </p:nvPr>
        </p:nvSpPr>
        <p:spPr>
          <a:xfrm>
            <a:off x="4752000" y="1439862"/>
            <a:ext cx="3960000" cy="2700000"/>
          </a:xfrm>
        </p:spPr>
        <p:txBody>
          <a:bodyPr/>
          <a:lstStyle/>
          <a:p>
            <a:endParaRPr lang="de-DE"/>
          </a:p>
        </p:txBody>
      </p:sp>
      <p:sp>
        <p:nvSpPr>
          <p:cNvPr id="10" name="Textfeld 9">
            <a:extLst>
              <a:ext uri="{FF2B5EF4-FFF2-40B4-BE49-F238E27FC236}">
                <a16:creationId xmlns="" xmlns:a16="http://schemas.microsoft.com/office/drawing/2014/main" id="{B4D44C8A-79F3-A44D-87F1-F317CACA4AAD}"/>
              </a:ext>
            </a:extLst>
          </p:cNvPr>
          <p:cNvSpPr txBox="1"/>
          <p:nvPr userDrawn="1"/>
        </p:nvSpPr>
        <p:spPr>
          <a:xfrm>
            <a:off x="6800974" y="6585667"/>
            <a:ext cx="720000" cy="184666"/>
          </a:xfrm>
          <a:prstGeom prst="rect">
            <a:avLst/>
          </a:prstGeom>
          <a:noFill/>
        </p:spPr>
        <p:txBody>
          <a:bodyPr wrap="square" lIns="0" tIns="0" rIns="72000" bIns="0" rtlCol="0" anchor="ctr" anchorCtr="0">
            <a:spAutoFit/>
          </a:bodyPr>
          <a:lstStyle/>
          <a:p>
            <a:pPr algn="r">
              <a:spcAft>
                <a:spcPts val="600"/>
              </a:spcAft>
            </a:pPr>
            <a:r>
              <a:rPr lang="de-DE" sz="1200" b="1" dirty="0" err="1">
                <a:solidFill>
                  <a:schemeClr val="bg2">
                    <a:alpha val="50000"/>
                  </a:schemeClr>
                </a:solidFill>
              </a:rPr>
              <a:t>Slide</a:t>
            </a:r>
          </a:p>
        </p:txBody>
      </p:sp>
      <p:sp>
        <p:nvSpPr>
          <p:cNvPr id="13" name="Datumsplatzhalter 12">
            <a:extLst>
              <a:ext uri="{FF2B5EF4-FFF2-40B4-BE49-F238E27FC236}">
                <a16:creationId xmlns="" xmlns:a16="http://schemas.microsoft.com/office/drawing/2014/main" id="{365C1F17-23E8-634A-92BF-C2B526E18203}"/>
              </a:ext>
            </a:extLst>
          </p:cNvPr>
          <p:cNvSpPr>
            <a:spLocks noGrp="1"/>
          </p:cNvSpPr>
          <p:nvPr>
            <p:ph type="dt" sz="half" idx="15"/>
          </p:nvPr>
        </p:nvSpPr>
        <p:spPr/>
        <p:txBody>
          <a:bodyPr/>
          <a:lstStyle/>
          <a:p>
            <a:pPr algn="r"/>
            <a:fld id="{2CAEFC49-85D9-4DB4-AB1B-12C0A1682267}" type="datetime1">
              <a:rPr lang="de-DE" smtClean="0"/>
              <a:t>14.06.2021</a:t>
            </a:fld>
            <a:endParaRPr lang="de-DE"/>
          </a:p>
        </p:txBody>
      </p:sp>
      <p:sp>
        <p:nvSpPr>
          <p:cNvPr id="14" name="Fußzeilenplatzhalter 13">
            <a:extLst>
              <a:ext uri="{FF2B5EF4-FFF2-40B4-BE49-F238E27FC236}">
                <a16:creationId xmlns="" xmlns:a16="http://schemas.microsoft.com/office/drawing/2014/main" id="{174BDC40-CB9C-1844-AA3C-158DC76766EF}"/>
              </a:ext>
            </a:extLst>
          </p:cNvPr>
          <p:cNvSpPr>
            <a:spLocks noGrp="1"/>
          </p:cNvSpPr>
          <p:nvPr>
            <p:ph type="ftr" sz="quarter" idx="16"/>
          </p:nvPr>
        </p:nvSpPr>
        <p:spPr>
          <a:xfrm>
            <a:off x="0" y="6498000"/>
            <a:ext cx="4092606" cy="360000"/>
          </a:xfrm>
        </p:spPr>
        <p:txBody>
          <a:bodyPr/>
          <a:lstStyle/>
          <a:p>
            <a:r>
              <a:rPr lang="en-GB" dirty="0"/>
              <a:t>Coupling a Series Electric Prop. System with a Gas Turbine</a:t>
            </a:r>
            <a:endParaRPr lang="en-US" b="1" dirty="0"/>
          </a:p>
        </p:txBody>
      </p:sp>
      <p:sp>
        <p:nvSpPr>
          <p:cNvPr id="15" name="Foliennummernplatzhalter 14">
            <a:extLst>
              <a:ext uri="{FF2B5EF4-FFF2-40B4-BE49-F238E27FC236}">
                <a16:creationId xmlns="" xmlns:a16="http://schemas.microsoft.com/office/drawing/2014/main" id="{A3522CDE-30BA-D540-852F-15132EAB3078}"/>
              </a:ext>
            </a:extLst>
          </p:cNvPr>
          <p:cNvSpPr>
            <a:spLocks noGrp="1"/>
          </p:cNvSpPr>
          <p:nvPr>
            <p:ph type="sldNum" sz="quarter" idx="17"/>
          </p:nvPr>
        </p:nvSpPr>
        <p:spPr/>
        <p:txBody>
          <a:bodyPr/>
          <a:lstStyle/>
          <a:p>
            <a:pPr algn="l"/>
            <a:fld id="{FC702470-8AE9-4E48-9C5F-817F252A268D}" type="slidenum">
              <a:rPr lang="de-DE"/>
              <a:pPr algn="l"/>
              <a:t>‹Nr.›</a:t>
            </a:fld>
            <a:endParaRPr lang="de-DE"/>
          </a:p>
        </p:txBody>
      </p:sp>
      <p:sp>
        <p:nvSpPr>
          <p:cNvPr id="16" name="Textfeld 15">
            <a:extLst>
              <a:ext uri="{FF2B5EF4-FFF2-40B4-BE49-F238E27FC236}">
                <a16:creationId xmlns="" xmlns:a16="http://schemas.microsoft.com/office/drawing/2014/main" id="{B98ECBA5-300B-FA4F-BF8A-E60E8952D827}"/>
              </a:ext>
            </a:extLst>
          </p:cNvPr>
          <p:cNvSpPr txBox="1"/>
          <p:nvPr userDrawn="1"/>
        </p:nvSpPr>
        <p:spPr>
          <a:xfrm>
            <a:off x="5040000"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err="1">
                <a:solidFill>
                  <a:schemeClr val="bg2">
                    <a:alpha val="50000"/>
                  </a:schemeClr>
                </a:solidFill>
              </a:rPr>
              <a:t>|  © GasTurb GmbH 2020</a:t>
            </a:r>
          </a:p>
        </p:txBody>
      </p:sp>
    </p:spTree>
    <p:extLst>
      <p:ext uri="{BB962C8B-B14F-4D97-AF65-F5344CB8AC3E}">
        <p14:creationId xmlns:p14="http://schemas.microsoft.com/office/powerpoint/2010/main" val="231793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altsseite 2">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91092163-583A-2F4B-BFDE-7EFCB995FA30}"/>
              </a:ext>
            </a:extLst>
          </p:cNvPr>
          <p:cNvSpPr>
            <a:spLocks noGrp="1"/>
          </p:cNvSpPr>
          <p:nvPr>
            <p:ph type="title"/>
          </p:nvPr>
        </p:nvSpPr>
        <p:spPr/>
        <p:txBody>
          <a:bodyPr/>
          <a:lstStyle/>
          <a:p>
            <a:r>
              <a:rPr lang="de-DE"/>
              <a:t>Mastertitelformat bearbeiten</a:t>
            </a:r>
          </a:p>
        </p:txBody>
      </p:sp>
      <p:sp>
        <p:nvSpPr>
          <p:cNvPr id="7" name="Inhaltsplatzhalter 6">
            <a:extLst>
              <a:ext uri="{FF2B5EF4-FFF2-40B4-BE49-F238E27FC236}">
                <a16:creationId xmlns="" xmlns:a16="http://schemas.microsoft.com/office/drawing/2014/main" id="{AA54B71A-998B-3C42-B378-59B7D7C38EB1}"/>
              </a:ext>
            </a:extLst>
          </p:cNvPr>
          <p:cNvSpPr>
            <a:spLocks noGrp="1"/>
          </p:cNvSpPr>
          <p:nvPr>
            <p:ph sz="quarter" idx="13"/>
          </p:nvPr>
        </p:nvSpPr>
        <p:spPr>
          <a:xfrm>
            <a:off x="431800" y="1440000"/>
            <a:ext cx="3960000" cy="4860000"/>
          </a:xfrm>
        </p:spPr>
        <p:txBody>
          <a:bodyPr/>
          <a:lstStyle>
            <a:lvl1pPr>
              <a:defRPr sz="1600"/>
            </a:lvl1pPr>
            <a:lvl2pPr>
              <a:defRPr sz="1600"/>
            </a:lvl2pPr>
            <a:lvl3pPr>
              <a:defRPr sz="1600"/>
            </a:lvl3pPr>
            <a:lvl4pPr>
              <a:defRPr sz="1600"/>
            </a:lvl4pPr>
            <a:lvl5pP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6">
            <a:extLst>
              <a:ext uri="{FF2B5EF4-FFF2-40B4-BE49-F238E27FC236}">
                <a16:creationId xmlns="" xmlns:a16="http://schemas.microsoft.com/office/drawing/2014/main" id="{2E02AABC-6200-E643-B58A-7FCDADB10A30}"/>
              </a:ext>
            </a:extLst>
          </p:cNvPr>
          <p:cNvSpPr>
            <a:spLocks noGrp="1"/>
          </p:cNvSpPr>
          <p:nvPr>
            <p:ph sz="quarter" idx="14"/>
          </p:nvPr>
        </p:nvSpPr>
        <p:spPr>
          <a:xfrm>
            <a:off x="4752000" y="1440000"/>
            <a:ext cx="3960000" cy="4860000"/>
          </a:xfrm>
        </p:spPr>
        <p:txBody>
          <a:bodyPr/>
          <a:lstStyle>
            <a:lvl1pPr>
              <a:defRPr sz="1600"/>
            </a:lvl1pPr>
            <a:lvl2pPr>
              <a:defRPr sz="1600"/>
            </a:lvl2pPr>
            <a:lvl3pPr>
              <a:defRPr sz="1600"/>
            </a:lvl3pPr>
            <a:lvl4pPr>
              <a:defRPr sz="1600"/>
            </a:lvl4pPr>
            <a:lvl5pP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extfeld 9">
            <a:extLst>
              <a:ext uri="{FF2B5EF4-FFF2-40B4-BE49-F238E27FC236}">
                <a16:creationId xmlns="" xmlns:a16="http://schemas.microsoft.com/office/drawing/2014/main" id="{E64D325D-0967-244D-A5A0-D8883BE01077}"/>
              </a:ext>
            </a:extLst>
          </p:cNvPr>
          <p:cNvSpPr txBox="1"/>
          <p:nvPr userDrawn="1"/>
        </p:nvSpPr>
        <p:spPr>
          <a:xfrm>
            <a:off x="6800974" y="6585667"/>
            <a:ext cx="720000" cy="184666"/>
          </a:xfrm>
          <a:prstGeom prst="rect">
            <a:avLst/>
          </a:prstGeom>
          <a:noFill/>
        </p:spPr>
        <p:txBody>
          <a:bodyPr wrap="square" lIns="0" tIns="0" rIns="72000" bIns="0" rtlCol="0" anchor="ctr" anchorCtr="0">
            <a:spAutoFit/>
          </a:bodyPr>
          <a:lstStyle/>
          <a:p>
            <a:pPr algn="r">
              <a:spcAft>
                <a:spcPts val="600"/>
              </a:spcAft>
            </a:pPr>
            <a:r>
              <a:rPr lang="de-DE" sz="1200" b="1" dirty="0" err="1">
                <a:solidFill>
                  <a:schemeClr val="bg2">
                    <a:alpha val="50000"/>
                  </a:schemeClr>
                </a:solidFill>
              </a:rPr>
              <a:t>Slide</a:t>
            </a:r>
          </a:p>
        </p:txBody>
      </p:sp>
      <p:sp>
        <p:nvSpPr>
          <p:cNvPr id="6" name="Datumsplatzhalter 5">
            <a:extLst>
              <a:ext uri="{FF2B5EF4-FFF2-40B4-BE49-F238E27FC236}">
                <a16:creationId xmlns="" xmlns:a16="http://schemas.microsoft.com/office/drawing/2014/main" id="{3A438B45-F881-2246-94A0-2FF39D2DCB54}"/>
              </a:ext>
            </a:extLst>
          </p:cNvPr>
          <p:cNvSpPr>
            <a:spLocks noGrp="1"/>
          </p:cNvSpPr>
          <p:nvPr>
            <p:ph type="dt" sz="half" idx="15"/>
          </p:nvPr>
        </p:nvSpPr>
        <p:spPr/>
        <p:txBody>
          <a:bodyPr/>
          <a:lstStyle/>
          <a:p>
            <a:pPr algn="r"/>
            <a:fld id="{4D81C51E-E8A7-4EB2-8DA4-87B00FDE101E}" type="datetime1">
              <a:rPr lang="de-DE" smtClean="0"/>
              <a:t>14.06.2021</a:t>
            </a:fld>
            <a:endParaRPr lang="de-DE"/>
          </a:p>
        </p:txBody>
      </p:sp>
      <p:sp>
        <p:nvSpPr>
          <p:cNvPr id="11" name="Fußzeilenplatzhalter 10">
            <a:extLst>
              <a:ext uri="{FF2B5EF4-FFF2-40B4-BE49-F238E27FC236}">
                <a16:creationId xmlns="" xmlns:a16="http://schemas.microsoft.com/office/drawing/2014/main" id="{8E2E0CD9-DBFD-C747-BEC0-E4EFED4657F2}"/>
              </a:ext>
            </a:extLst>
          </p:cNvPr>
          <p:cNvSpPr>
            <a:spLocks noGrp="1"/>
          </p:cNvSpPr>
          <p:nvPr>
            <p:ph type="ftr" sz="quarter" idx="16"/>
          </p:nvPr>
        </p:nvSpPr>
        <p:spPr>
          <a:xfrm>
            <a:off x="-1" y="6498000"/>
            <a:ext cx="4172505" cy="360000"/>
          </a:xfrm>
        </p:spPr>
        <p:txBody>
          <a:bodyPr/>
          <a:lstStyle/>
          <a:p>
            <a:r>
              <a:rPr lang="en-GB" dirty="0"/>
              <a:t>Coupling a Series Electric Prop. System with a Gas Turbine</a:t>
            </a:r>
            <a:endParaRPr lang="en-US" b="1" dirty="0"/>
          </a:p>
        </p:txBody>
      </p:sp>
      <p:sp>
        <p:nvSpPr>
          <p:cNvPr id="12" name="Foliennummernplatzhalter 11">
            <a:extLst>
              <a:ext uri="{FF2B5EF4-FFF2-40B4-BE49-F238E27FC236}">
                <a16:creationId xmlns="" xmlns:a16="http://schemas.microsoft.com/office/drawing/2014/main" id="{9A7BFD55-777A-734B-954A-4C53C9872BA8}"/>
              </a:ext>
            </a:extLst>
          </p:cNvPr>
          <p:cNvSpPr>
            <a:spLocks noGrp="1"/>
          </p:cNvSpPr>
          <p:nvPr>
            <p:ph type="sldNum" sz="quarter" idx="17"/>
          </p:nvPr>
        </p:nvSpPr>
        <p:spPr/>
        <p:txBody>
          <a:bodyPr/>
          <a:lstStyle/>
          <a:p>
            <a:pPr algn="l"/>
            <a:fld id="{FC702470-8AE9-4E48-9C5F-817F252A268D}" type="slidenum">
              <a:rPr lang="de-DE"/>
              <a:pPr algn="l"/>
              <a:t>‹Nr.›</a:t>
            </a:fld>
            <a:endParaRPr lang="de-DE"/>
          </a:p>
        </p:txBody>
      </p:sp>
      <p:sp>
        <p:nvSpPr>
          <p:cNvPr id="13" name="Textfeld 12">
            <a:extLst>
              <a:ext uri="{FF2B5EF4-FFF2-40B4-BE49-F238E27FC236}">
                <a16:creationId xmlns="" xmlns:a16="http://schemas.microsoft.com/office/drawing/2014/main" id="{68F7F9F0-3592-0C4B-8E97-4BDA795EF13F}"/>
              </a:ext>
            </a:extLst>
          </p:cNvPr>
          <p:cNvSpPr txBox="1"/>
          <p:nvPr userDrawn="1"/>
        </p:nvSpPr>
        <p:spPr>
          <a:xfrm>
            <a:off x="5040000"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err="1">
                <a:solidFill>
                  <a:schemeClr val="bg2">
                    <a:alpha val="50000"/>
                  </a:schemeClr>
                </a:solidFill>
              </a:rPr>
              <a:t>|  © GasTurb GmbH 2020</a:t>
            </a:r>
          </a:p>
        </p:txBody>
      </p:sp>
    </p:spTree>
    <p:extLst>
      <p:ext uri="{BB962C8B-B14F-4D97-AF65-F5344CB8AC3E}">
        <p14:creationId xmlns:p14="http://schemas.microsoft.com/office/powerpoint/2010/main" val="4243453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chlußseite">
    <p:spTree>
      <p:nvGrpSpPr>
        <p:cNvPr id="1" name=""/>
        <p:cNvGrpSpPr/>
        <p:nvPr/>
      </p:nvGrpSpPr>
      <p:grpSpPr>
        <a:xfrm>
          <a:off x="0" y="0"/>
          <a:ext cx="0" cy="0"/>
          <a:chOff x="0" y="0"/>
          <a:chExt cx="0" cy="0"/>
        </a:xfrm>
      </p:grpSpPr>
      <p:sp>
        <p:nvSpPr>
          <p:cNvPr id="6" name="Subtitle 2">
            <a:extLst>
              <a:ext uri="{FF2B5EF4-FFF2-40B4-BE49-F238E27FC236}">
                <a16:creationId xmlns="" xmlns:a16="http://schemas.microsoft.com/office/drawing/2014/main" id="{2A78F88F-EFCE-F446-97FF-49593E3DA5F2}"/>
              </a:ext>
            </a:extLst>
          </p:cNvPr>
          <p:cNvSpPr>
            <a:spLocks noGrp="1"/>
          </p:cNvSpPr>
          <p:nvPr>
            <p:ph type="subTitle" idx="1" hasCustomPrompt="1"/>
          </p:nvPr>
        </p:nvSpPr>
        <p:spPr>
          <a:xfrm>
            <a:off x="432000" y="1440000"/>
            <a:ext cx="3960000" cy="4860000"/>
          </a:xfrm>
        </p:spPr>
        <p:txBody>
          <a:bodyPr/>
          <a:lstStyle>
            <a:lvl1pPr marL="0" indent="0" algn="l">
              <a:spcBef>
                <a:spcPts val="0"/>
              </a:spcBef>
              <a:buNone/>
              <a:defRPr sz="2800" b="1">
                <a:solidFill>
                  <a:srgbClr val="B45AD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err="1"/>
              <a:t>Thank</a:t>
            </a:r>
            <a:r>
              <a:rPr lang="de-DE" dirty="0"/>
              <a:t> </a:t>
            </a:r>
            <a:r>
              <a:rPr lang="de-DE" dirty="0" err="1"/>
              <a:t>you</a:t>
            </a:r>
            <a:r>
              <a:rPr lang="de-DE" dirty="0"/>
              <a:t> </a:t>
            </a:r>
            <a:r>
              <a:rPr lang="de-DE" dirty="0" err="1"/>
              <a:t>for</a:t>
            </a:r>
            <a:r>
              <a:rPr lang="de-DE" dirty="0"/>
              <a:t> </a:t>
            </a:r>
            <a:br>
              <a:rPr lang="de-DE" dirty="0"/>
            </a:br>
            <a:r>
              <a:rPr lang="de-DE" dirty="0" err="1"/>
              <a:t>your</a:t>
            </a:r>
            <a:r>
              <a:rPr lang="de-DE" dirty="0"/>
              <a:t> </a:t>
            </a:r>
            <a:r>
              <a:rPr lang="de-DE" dirty="0" err="1"/>
              <a:t>attention</a:t>
            </a:r>
            <a:r>
              <a:rPr lang="de-DE" dirty="0"/>
              <a:t>!</a:t>
            </a:r>
          </a:p>
        </p:txBody>
      </p:sp>
      <p:pic>
        <p:nvPicPr>
          <p:cNvPr id="9" name="Grafik 8" descr="Ein Bild, das Text enthält.&#10;&#10;Automatisch generierte Beschreibung">
            <a:extLst>
              <a:ext uri="{FF2B5EF4-FFF2-40B4-BE49-F238E27FC236}">
                <a16:creationId xmlns="" xmlns:a16="http://schemas.microsoft.com/office/drawing/2014/main" id="{ED03E7CB-462F-2244-9992-44CC3AF97FFB}"/>
              </a:ext>
            </a:extLst>
          </p:cNvPr>
          <p:cNvPicPr>
            <a:picLocks noChangeAspect="1"/>
          </p:cNvPicPr>
          <p:nvPr userDrawn="1"/>
        </p:nvPicPr>
        <p:blipFill>
          <a:blip r:embed="rId2"/>
          <a:stretch>
            <a:fillRect/>
          </a:stretch>
        </p:blipFill>
        <p:spPr>
          <a:xfrm>
            <a:off x="4328584" y="1435100"/>
            <a:ext cx="4381500" cy="3581400"/>
          </a:xfrm>
          <a:prstGeom prst="rect">
            <a:avLst/>
          </a:prstGeom>
        </p:spPr>
      </p:pic>
      <p:sp>
        <p:nvSpPr>
          <p:cNvPr id="8" name="Textfeld 7">
            <a:extLst>
              <a:ext uri="{FF2B5EF4-FFF2-40B4-BE49-F238E27FC236}">
                <a16:creationId xmlns="" xmlns:a16="http://schemas.microsoft.com/office/drawing/2014/main" id="{7EAD567A-41A3-C448-9B1E-295CFC050791}"/>
              </a:ext>
            </a:extLst>
          </p:cNvPr>
          <p:cNvSpPr txBox="1"/>
          <p:nvPr userDrawn="1"/>
        </p:nvSpPr>
        <p:spPr>
          <a:xfrm>
            <a:off x="6800974" y="6585667"/>
            <a:ext cx="720000" cy="184666"/>
          </a:xfrm>
          <a:prstGeom prst="rect">
            <a:avLst/>
          </a:prstGeom>
          <a:noFill/>
        </p:spPr>
        <p:txBody>
          <a:bodyPr wrap="square" lIns="0" tIns="0" rIns="72000" bIns="0" rtlCol="0" anchor="ctr" anchorCtr="0">
            <a:spAutoFit/>
          </a:bodyPr>
          <a:lstStyle/>
          <a:p>
            <a:pPr algn="r">
              <a:spcAft>
                <a:spcPts val="600"/>
              </a:spcAft>
            </a:pPr>
            <a:r>
              <a:rPr lang="de-DE" sz="1200" b="1" dirty="0" err="1">
                <a:solidFill>
                  <a:schemeClr val="bg2">
                    <a:alpha val="50000"/>
                  </a:schemeClr>
                </a:solidFill>
              </a:rPr>
              <a:t>Slide</a:t>
            </a:r>
          </a:p>
        </p:txBody>
      </p:sp>
      <p:sp>
        <p:nvSpPr>
          <p:cNvPr id="5" name="Datumsplatzhalter 4">
            <a:extLst>
              <a:ext uri="{FF2B5EF4-FFF2-40B4-BE49-F238E27FC236}">
                <a16:creationId xmlns="" xmlns:a16="http://schemas.microsoft.com/office/drawing/2014/main" id="{28C1D7D6-89CD-6D4C-8D61-04761664AF7F}"/>
              </a:ext>
            </a:extLst>
          </p:cNvPr>
          <p:cNvSpPr>
            <a:spLocks noGrp="1"/>
          </p:cNvSpPr>
          <p:nvPr>
            <p:ph type="dt" sz="half" idx="10"/>
          </p:nvPr>
        </p:nvSpPr>
        <p:spPr/>
        <p:txBody>
          <a:bodyPr/>
          <a:lstStyle/>
          <a:p>
            <a:pPr algn="r"/>
            <a:fld id="{7F8B2699-CBB8-4CB5-9FFF-A46D15A9E6CA}" type="datetime1">
              <a:rPr lang="de-DE" smtClean="0"/>
              <a:t>14.06.2021</a:t>
            </a:fld>
            <a:endParaRPr lang="de-DE"/>
          </a:p>
        </p:txBody>
      </p:sp>
      <p:sp>
        <p:nvSpPr>
          <p:cNvPr id="10" name="Fußzeilenplatzhalter 9">
            <a:extLst>
              <a:ext uri="{FF2B5EF4-FFF2-40B4-BE49-F238E27FC236}">
                <a16:creationId xmlns="" xmlns:a16="http://schemas.microsoft.com/office/drawing/2014/main" id="{A37FBE7D-934D-E64E-8A88-07E474B3B63D}"/>
              </a:ext>
            </a:extLst>
          </p:cNvPr>
          <p:cNvSpPr>
            <a:spLocks noGrp="1"/>
          </p:cNvSpPr>
          <p:nvPr>
            <p:ph type="ftr" sz="quarter" idx="11"/>
          </p:nvPr>
        </p:nvSpPr>
        <p:spPr>
          <a:xfrm>
            <a:off x="0" y="6498000"/>
            <a:ext cx="4145872" cy="360000"/>
          </a:xfrm>
        </p:spPr>
        <p:txBody>
          <a:bodyPr/>
          <a:lstStyle/>
          <a:p>
            <a:r>
              <a:rPr lang="en-GB" dirty="0"/>
              <a:t>Coupling a Series Electric Prop. System with a Gas Turbine</a:t>
            </a:r>
            <a:endParaRPr lang="en-US" b="1" dirty="0"/>
          </a:p>
        </p:txBody>
      </p:sp>
      <p:sp>
        <p:nvSpPr>
          <p:cNvPr id="11" name="Foliennummernplatzhalter 10">
            <a:extLst>
              <a:ext uri="{FF2B5EF4-FFF2-40B4-BE49-F238E27FC236}">
                <a16:creationId xmlns="" xmlns:a16="http://schemas.microsoft.com/office/drawing/2014/main" id="{3EE30701-34DD-3844-BF24-BB39A7DFA743}"/>
              </a:ext>
            </a:extLst>
          </p:cNvPr>
          <p:cNvSpPr>
            <a:spLocks noGrp="1"/>
          </p:cNvSpPr>
          <p:nvPr>
            <p:ph type="sldNum" sz="quarter" idx="12"/>
          </p:nvPr>
        </p:nvSpPr>
        <p:spPr/>
        <p:txBody>
          <a:bodyPr/>
          <a:lstStyle/>
          <a:p>
            <a:pPr algn="l"/>
            <a:fld id="{FC702470-8AE9-4E48-9C5F-817F252A268D}" type="slidenum">
              <a:rPr lang="de-DE"/>
              <a:pPr algn="l"/>
              <a:t>‹Nr.›</a:t>
            </a:fld>
            <a:endParaRPr lang="de-DE"/>
          </a:p>
        </p:txBody>
      </p:sp>
      <p:sp>
        <p:nvSpPr>
          <p:cNvPr id="12" name="Textfeld 11">
            <a:extLst>
              <a:ext uri="{FF2B5EF4-FFF2-40B4-BE49-F238E27FC236}">
                <a16:creationId xmlns="" xmlns:a16="http://schemas.microsoft.com/office/drawing/2014/main" id="{91A24AD7-99C6-0449-AF46-F2BA76D9558C}"/>
              </a:ext>
            </a:extLst>
          </p:cNvPr>
          <p:cNvSpPr txBox="1"/>
          <p:nvPr userDrawn="1"/>
        </p:nvSpPr>
        <p:spPr>
          <a:xfrm>
            <a:off x="5040000" y="6585667"/>
            <a:ext cx="1800000" cy="184666"/>
          </a:xfrm>
          <a:prstGeom prst="rect">
            <a:avLst/>
          </a:prstGeom>
          <a:noFill/>
        </p:spPr>
        <p:txBody>
          <a:bodyPr wrap="square" lIns="0" tIns="0" rIns="0" bIns="0" rtlCol="0" anchor="ctr" anchorCtr="0">
            <a:spAutoFit/>
          </a:bodyPr>
          <a:lstStyle/>
          <a:p>
            <a:pPr algn="l">
              <a:spcAft>
                <a:spcPts val="600"/>
              </a:spcAft>
            </a:pPr>
            <a:r>
              <a:rPr lang="de-DE" sz="1200" dirty="0">
                <a:solidFill>
                  <a:schemeClr val="bg2">
                    <a:alpha val="50000"/>
                  </a:schemeClr>
                </a:solidFill>
              </a:rPr>
              <a:t>|  © GasTurb GmbH </a:t>
            </a:r>
            <a:r>
              <a:rPr lang="de-DE" sz="1200" dirty="0" smtClean="0">
                <a:solidFill>
                  <a:schemeClr val="bg2">
                    <a:alpha val="50000"/>
                  </a:schemeClr>
                </a:solidFill>
              </a:rPr>
              <a:t>2021</a:t>
            </a:r>
            <a:endParaRPr lang="de-DE" sz="1200" dirty="0">
              <a:solidFill>
                <a:schemeClr val="bg2">
                  <a:alpha val="50000"/>
                </a:schemeClr>
              </a:solidFill>
            </a:endParaRPr>
          </a:p>
        </p:txBody>
      </p:sp>
    </p:spTree>
    <p:extLst>
      <p:ext uri="{BB962C8B-B14F-4D97-AF65-F5344CB8AC3E}">
        <p14:creationId xmlns:p14="http://schemas.microsoft.com/office/powerpoint/2010/main" val="3288451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014413" y="3198884"/>
            <a:ext cx="7772400" cy="1362075"/>
          </a:xfrm>
        </p:spPr>
        <p:txBody>
          <a:bodyPr anchor="t"/>
          <a:lstStyle>
            <a:lvl1pPr algn="l">
              <a:defRPr sz="4000" b="1" cap="all"/>
            </a:lvl1pPr>
          </a:lstStyle>
          <a:p>
            <a:r>
              <a:rPr lang="de-DE"/>
              <a:t>Titelmasterformat durch Klicken bearbeiten</a:t>
            </a:r>
            <a:endParaRPr lang="de-DE" dirty="0"/>
          </a:p>
        </p:txBody>
      </p:sp>
      <p:sp>
        <p:nvSpPr>
          <p:cNvPr id="3" name="Textplatzhalter 2"/>
          <p:cNvSpPr>
            <a:spLocks noGrp="1"/>
          </p:cNvSpPr>
          <p:nvPr>
            <p:ph type="body" idx="1"/>
          </p:nvPr>
        </p:nvSpPr>
        <p:spPr>
          <a:xfrm>
            <a:off x="1014413" y="169869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5" name="Datumsplatzhalter 4"/>
          <p:cNvSpPr>
            <a:spLocks noGrp="1"/>
          </p:cNvSpPr>
          <p:nvPr>
            <p:ph type="dt" sz="half" idx="10"/>
          </p:nvPr>
        </p:nvSpPr>
        <p:spPr/>
        <p:txBody>
          <a:bodyPr/>
          <a:lstStyle/>
          <a:p>
            <a:fld id="{4BDB9D32-A5F5-4EEE-8776-4B2173970B20}" type="datetime1">
              <a:rPr lang="de-DE" smtClean="0"/>
              <a:t>14.06.2021</a:t>
            </a:fld>
            <a:endParaRPr lang="en-US"/>
          </a:p>
        </p:txBody>
      </p:sp>
      <p:sp>
        <p:nvSpPr>
          <p:cNvPr id="6" name="Fußzeilenplatzhalter 5"/>
          <p:cNvSpPr>
            <a:spLocks noGrp="1"/>
          </p:cNvSpPr>
          <p:nvPr>
            <p:ph type="ftr" sz="quarter" idx="11"/>
          </p:nvPr>
        </p:nvSpPr>
        <p:spPr>
          <a:xfrm>
            <a:off x="-1" y="6498000"/>
            <a:ext cx="4110361" cy="360000"/>
          </a:xfrm>
        </p:spPr>
        <p:txBody>
          <a:bodyPr/>
          <a:lstStyle/>
          <a:p>
            <a:r>
              <a:rPr lang="en-GB" dirty="0"/>
              <a:t>Coupling a Series Electric Prop. System with a Gas Turbine</a:t>
            </a:r>
            <a:endParaRPr lang="en-US" b="1" dirty="0"/>
          </a:p>
        </p:txBody>
      </p:sp>
      <p:sp>
        <p:nvSpPr>
          <p:cNvPr id="9" name="Foliennummernplatzhalter 8"/>
          <p:cNvSpPr>
            <a:spLocks noGrp="1"/>
          </p:cNvSpPr>
          <p:nvPr>
            <p:ph type="sldNum" sz="quarter" idx="12"/>
          </p:nvPr>
        </p:nvSpPr>
        <p:spPr/>
        <p:txBody>
          <a:bodyPr/>
          <a:lstStyle/>
          <a:p>
            <a:fld id="{716C85B0-BC9C-426C-9911-E9BD28E8AC6E}" type="slidenum">
              <a:rPr lang="en-US" smtClean="0"/>
              <a:pPr/>
              <a:t>‹Nr.›</a:t>
            </a:fld>
            <a:endParaRPr lang="en-US"/>
          </a:p>
        </p:txBody>
      </p:sp>
    </p:spTree>
    <p:extLst>
      <p:ext uri="{BB962C8B-B14F-4D97-AF65-F5344CB8AC3E}">
        <p14:creationId xmlns:p14="http://schemas.microsoft.com/office/powerpoint/2010/main" val="1338512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Titelmasterformat durch Klicken bearbeiten</a:t>
            </a:r>
          </a:p>
        </p:txBody>
      </p:sp>
      <p:sp>
        <p:nvSpPr>
          <p:cNvPr id="4" name="Datumsplatzhalter 3"/>
          <p:cNvSpPr>
            <a:spLocks noGrp="1"/>
          </p:cNvSpPr>
          <p:nvPr>
            <p:ph type="dt" sz="half" idx="10"/>
          </p:nvPr>
        </p:nvSpPr>
        <p:spPr/>
        <p:txBody>
          <a:bodyPr/>
          <a:lstStyle/>
          <a:p>
            <a:fld id="{AEFEA9A2-93F1-4038-A5B2-87906A541183}" type="datetime1">
              <a:rPr lang="de-DE" smtClean="0"/>
              <a:t>14.06.2021</a:t>
            </a:fld>
            <a:endParaRPr lang="en-US"/>
          </a:p>
        </p:txBody>
      </p:sp>
      <p:sp>
        <p:nvSpPr>
          <p:cNvPr id="5" name="Fußzeilenplatzhalter 4"/>
          <p:cNvSpPr>
            <a:spLocks noGrp="1"/>
          </p:cNvSpPr>
          <p:nvPr>
            <p:ph type="ftr" sz="quarter" idx="11"/>
          </p:nvPr>
        </p:nvSpPr>
        <p:spPr>
          <a:xfrm>
            <a:off x="-1" y="6498000"/>
            <a:ext cx="4128117" cy="360000"/>
          </a:xfrm>
        </p:spPr>
        <p:txBody>
          <a:bodyPr/>
          <a:lstStyle/>
          <a:p>
            <a:r>
              <a:rPr lang="en-GB" dirty="0"/>
              <a:t>Coupling a Series Electric Prop. System with a Gas Turbine</a:t>
            </a:r>
            <a:endParaRPr lang="en-US" b="1" dirty="0"/>
          </a:p>
        </p:txBody>
      </p:sp>
      <p:sp>
        <p:nvSpPr>
          <p:cNvPr id="7" name="Foliennummernplatzhalter 6"/>
          <p:cNvSpPr>
            <a:spLocks noGrp="1"/>
          </p:cNvSpPr>
          <p:nvPr>
            <p:ph type="sldNum" sz="quarter" idx="12"/>
          </p:nvPr>
        </p:nvSpPr>
        <p:spPr/>
        <p:txBody>
          <a:bodyPr/>
          <a:lstStyle/>
          <a:p>
            <a:fld id="{6F6D7067-A3EC-48B5-AD33-8A0A08ED16FE}" type="slidenum">
              <a:rPr lang="en-US" smtClean="0"/>
              <a:pPr/>
              <a:t>‹Nr.›</a:t>
            </a:fld>
            <a:endParaRPr lang="en-US"/>
          </a:p>
        </p:txBody>
      </p:sp>
    </p:spTree>
    <p:extLst>
      <p:ext uri="{BB962C8B-B14F-4D97-AF65-F5344CB8AC3E}">
        <p14:creationId xmlns:p14="http://schemas.microsoft.com/office/powerpoint/2010/main" val="1979221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a:extLst>
              <a:ext uri="{FF2B5EF4-FFF2-40B4-BE49-F238E27FC236}">
                <a16:creationId xmlns="" xmlns:a16="http://schemas.microsoft.com/office/drawing/2014/main" id="{29843791-64EE-6344-BCC2-9760E87B2C6F}"/>
              </a:ext>
            </a:extLst>
          </p:cNvPr>
          <p:cNvPicPr>
            <a:picLocks noChangeAspect="1"/>
          </p:cNvPicPr>
          <p:nvPr userDrawn="1"/>
        </p:nvPicPr>
        <p:blipFill>
          <a:blip r:embed="rId10"/>
          <a:stretch>
            <a:fillRect/>
          </a:stretch>
        </p:blipFill>
        <p:spPr>
          <a:xfrm>
            <a:off x="0" y="0"/>
            <a:ext cx="9144000" cy="950976"/>
          </a:xfrm>
          <a:prstGeom prst="rect">
            <a:avLst/>
          </a:prstGeom>
        </p:spPr>
      </p:pic>
      <p:pic>
        <p:nvPicPr>
          <p:cNvPr id="10" name="Grafik 9">
            <a:extLst>
              <a:ext uri="{FF2B5EF4-FFF2-40B4-BE49-F238E27FC236}">
                <a16:creationId xmlns="" xmlns:a16="http://schemas.microsoft.com/office/drawing/2014/main" id="{0EA1209B-2654-B740-B779-89B1436F414A}"/>
              </a:ext>
            </a:extLst>
          </p:cNvPr>
          <p:cNvPicPr>
            <a:picLocks noChangeAspect="1"/>
          </p:cNvPicPr>
          <p:nvPr userDrawn="1"/>
        </p:nvPicPr>
        <p:blipFill>
          <a:blip r:embed="rId11"/>
          <a:stretch>
            <a:fillRect/>
          </a:stretch>
        </p:blipFill>
        <p:spPr>
          <a:xfrm>
            <a:off x="0" y="6464300"/>
            <a:ext cx="9144000" cy="393700"/>
          </a:xfrm>
          <a:prstGeom prst="rect">
            <a:avLst/>
          </a:prstGeom>
        </p:spPr>
      </p:pic>
      <p:sp>
        <p:nvSpPr>
          <p:cNvPr id="3" name="Text Placeholder 2"/>
          <p:cNvSpPr>
            <a:spLocks noGrp="1"/>
          </p:cNvSpPr>
          <p:nvPr>
            <p:ph type="body" idx="1"/>
          </p:nvPr>
        </p:nvSpPr>
        <p:spPr>
          <a:xfrm>
            <a:off x="432000" y="1440000"/>
            <a:ext cx="3960000" cy="4860000"/>
          </a:xfrm>
          <a:prstGeom prst="rect">
            <a:avLst/>
          </a:prstGeom>
        </p:spPr>
        <p:txBody>
          <a:bodyPr vert="horz" lIns="0" tIns="0" rIns="0" bIns="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2" name="Title Placeholder 1"/>
          <p:cNvSpPr>
            <a:spLocks noGrp="1"/>
          </p:cNvSpPr>
          <p:nvPr>
            <p:ph type="title"/>
          </p:nvPr>
        </p:nvSpPr>
        <p:spPr>
          <a:xfrm>
            <a:off x="432000" y="0"/>
            <a:ext cx="6660000" cy="900000"/>
          </a:xfrm>
          <a:prstGeom prst="rect">
            <a:avLst/>
          </a:prstGeom>
        </p:spPr>
        <p:txBody>
          <a:bodyPr vert="horz" lIns="0" tIns="0" rIns="0" bIns="0" rtlCol="0" anchor="ctr">
            <a:normAutofit/>
          </a:bodyPr>
          <a:lstStyle/>
          <a:p>
            <a:r>
              <a:rPr lang="de-DE" dirty="0"/>
              <a:t>Mastertitelformat bearbeiten</a:t>
            </a:r>
            <a:endParaRPr lang="en-US" dirty="0"/>
          </a:p>
        </p:txBody>
      </p:sp>
      <p:pic>
        <p:nvPicPr>
          <p:cNvPr id="11" name="Grafik 10" descr="Ein Bild, das Himmel, Ebene, draußen, fliegend enthält.&#10;&#10;Automatisch generierte Beschreibung">
            <a:extLst>
              <a:ext uri="{FF2B5EF4-FFF2-40B4-BE49-F238E27FC236}">
                <a16:creationId xmlns="" xmlns:a16="http://schemas.microsoft.com/office/drawing/2014/main" id="{BC3D0F2B-46A3-0842-A364-9D402A6FB284}"/>
              </a:ext>
            </a:extLst>
          </p:cNvPr>
          <p:cNvPicPr>
            <a:picLocks noChangeAspect="1"/>
          </p:cNvPicPr>
          <p:nvPr userDrawn="1"/>
        </p:nvPicPr>
        <p:blipFill>
          <a:blip r:embed="rId12"/>
          <a:stretch>
            <a:fillRect/>
          </a:stretch>
        </p:blipFill>
        <p:spPr>
          <a:xfrm>
            <a:off x="7924800" y="6502400"/>
            <a:ext cx="1219200" cy="355600"/>
          </a:xfrm>
          <a:prstGeom prst="rect">
            <a:avLst/>
          </a:prstGeom>
        </p:spPr>
      </p:pic>
      <p:sp>
        <p:nvSpPr>
          <p:cNvPr id="4" name="Datumsplatzhalter 3">
            <a:extLst>
              <a:ext uri="{FF2B5EF4-FFF2-40B4-BE49-F238E27FC236}">
                <a16:creationId xmlns="" xmlns:a16="http://schemas.microsoft.com/office/drawing/2014/main" id="{9E3BC810-BAEC-5E4E-8002-083D9723C8B4}"/>
              </a:ext>
            </a:extLst>
          </p:cNvPr>
          <p:cNvSpPr>
            <a:spLocks noGrp="1"/>
          </p:cNvSpPr>
          <p:nvPr>
            <p:ph type="dt" sz="half" idx="2"/>
          </p:nvPr>
        </p:nvSpPr>
        <p:spPr>
          <a:xfrm>
            <a:off x="3780000" y="6498000"/>
            <a:ext cx="1260000" cy="360000"/>
          </a:xfrm>
          <a:prstGeom prst="rect">
            <a:avLst/>
          </a:prstGeom>
        </p:spPr>
        <p:txBody>
          <a:bodyPr vert="horz" lIns="0" tIns="0" rIns="72000" bIns="0" rtlCol="0" anchor="ctr"/>
          <a:lstStyle>
            <a:lvl1pPr algn="r">
              <a:defRPr sz="1200" b="0">
                <a:solidFill>
                  <a:schemeClr val="bg2">
                    <a:alpha val="50000"/>
                  </a:schemeClr>
                </a:solidFill>
              </a:defRPr>
            </a:lvl1pPr>
          </a:lstStyle>
          <a:p>
            <a:fld id="{2F28D0FA-77EB-43AA-855D-2FA9C636B893}" type="datetime1">
              <a:rPr lang="de-DE" smtClean="0"/>
              <a:t>14.06.2021</a:t>
            </a:fld>
            <a:endParaRPr lang="de-DE"/>
          </a:p>
        </p:txBody>
      </p:sp>
      <p:sp>
        <p:nvSpPr>
          <p:cNvPr id="6" name="Foliennummernplatzhalter 5">
            <a:extLst>
              <a:ext uri="{FF2B5EF4-FFF2-40B4-BE49-F238E27FC236}">
                <a16:creationId xmlns="" xmlns:a16="http://schemas.microsoft.com/office/drawing/2014/main" id="{2EDBC5D1-4EC5-CF43-8824-44A48F0A8ECE}"/>
              </a:ext>
            </a:extLst>
          </p:cNvPr>
          <p:cNvSpPr>
            <a:spLocks noGrp="1"/>
          </p:cNvSpPr>
          <p:nvPr>
            <p:ph type="sldNum" sz="quarter" idx="4"/>
          </p:nvPr>
        </p:nvSpPr>
        <p:spPr>
          <a:xfrm>
            <a:off x="7524752" y="6498000"/>
            <a:ext cx="360000" cy="360000"/>
          </a:xfrm>
          <a:prstGeom prst="rect">
            <a:avLst/>
          </a:prstGeom>
        </p:spPr>
        <p:txBody>
          <a:bodyPr vert="horz" lIns="0" tIns="0" rIns="0" bIns="0" rtlCol="0" anchor="ctr"/>
          <a:lstStyle>
            <a:lvl1pPr algn="r">
              <a:defRPr sz="1200" b="1">
                <a:solidFill>
                  <a:schemeClr val="bg2">
                    <a:alpha val="50000"/>
                  </a:schemeClr>
                </a:solidFill>
              </a:defRPr>
            </a:lvl1pPr>
          </a:lstStyle>
          <a:p>
            <a:pPr algn="l"/>
            <a:fld id="{FC702470-8AE9-4E48-9C5F-817F252A268D}" type="slidenum">
              <a:rPr lang="de-DE"/>
              <a:pPr algn="l"/>
              <a:t>‹Nr.›</a:t>
            </a:fld>
            <a:endParaRPr lang="de-DE"/>
          </a:p>
        </p:txBody>
      </p:sp>
      <p:sp>
        <p:nvSpPr>
          <p:cNvPr id="7" name="Fußzeilenplatzhalter 6">
            <a:extLst>
              <a:ext uri="{FF2B5EF4-FFF2-40B4-BE49-F238E27FC236}">
                <a16:creationId xmlns="" xmlns:a16="http://schemas.microsoft.com/office/drawing/2014/main" id="{94A9429E-C0C6-9A46-9554-967910E5411C}"/>
              </a:ext>
            </a:extLst>
          </p:cNvPr>
          <p:cNvSpPr>
            <a:spLocks noGrp="1"/>
          </p:cNvSpPr>
          <p:nvPr>
            <p:ph type="ftr" sz="quarter" idx="3"/>
          </p:nvPr>
        </p:nvSpPr>
        <p:spPr>
          <a:xfrm>
            <a:off x="-1" y="6498000"/>
            <a:ext cx="4029075" cy="360000"/>
          </a:xfrm>
          <a:prstGeom prst="rect">
            <a:avLst/>
          </a:prstGeom>
        </p:spPr>
        <p:txBody>
          <a:bodyPr vert="horz" lIns="432000" tIns="0" rIns="0" bIns="0" rtlCol="0" anchor="ctr"/>
          <a:lstStyle>
            <a:lvl1pPr algn="l">
              <a:defRPr sz="1200" b="0">
                <a:solidFill>
                  <a:schemeClr val="bg2">
                    <a:alpha val="50000"/>
                  </a:schemeClr>
                </a:solidFill>
              </a:defRPr>
            </a:lvl1pPr>
          </a:lstStyle>
          <a:p>
            <a:r>
              <a:rPr lang="en-GB" dirty="0"/>
              <a:t>Coupling a Series Electric Prop. System with a Gas Turbine</a:t>
            </a:r>
            <a:endParaRPr lang="en-US" b="1" dirty="0"/>
          </a:p>
        </p:txBody>
      </p:sp>
    </p:spTree>
    <p:extLst>
      <p:ext uri="{BB962C8B-B14F-4D97-AF65-F5344CB8AC3E}">
        <p14:creationId xmlns:p14="http://schemas.microsoft.com/office/powerpoint/2010/main" val="40468369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3" r:id="rId4"/>
    <p:sldLayoutId id="2147483664" r:id="rId5"/>
    <p:sldLayoutId id="2147483665" r:id="rId6"/>
    <p:sldLayoutId id="2147483666" r:id="rId7"/>
    <p:sldLayoutId id="2147483667" r:id="rId8"/>
  </p:sldLayoutIdLst>
  <p:hf hdr="0"/>
  <p:txStyles>
    <p:titleStyle>
      <a:lvl1pPr algn="l" defTabSz="914400" rtl="0" eaLnBrk="1" latinLnBrk="0" hangingPunct="1">
        <a:lnSpc>
          <a:spcPts val="28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000"/>
        </a:spcBef>
        <a:spcAft>
          <a:spcPts val="600"/>
        </a:spcAft>
        <a:buFontTx/>
        <a:buNone/>
        <a:defRPr sz="1200" kern="120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2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600"/>
        </a:spcAft>
        <a:buFontTx/>
        <a:buNone/>
        <a:defRPr sz="12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1200" kern="1200">
          <a:solidFill>
            <a:schemeClr val="tx1"/>
          </a:solidFill>
          <a:latin typeface="+mn-lt"/>
          <a:ea typeface="+mn-ea"/>
          <a:cs typeface="+mn-cs"/>
        </a:defRPr>
      </a:lvl4pPr>
      <a:lvl5pPr marL="0" indent="0" algn="l" defTabSz="914400" rtl="0" eaLnBrk="1" latinLnBrk="0" hangingPunct="1">
        <a:lnSpc>
          <a:spcPct val="100000"/>
        </a:lnSpc>
        <a:spcBef>
          <a:spcPts val="0"/>
        </a:spcBef>
        <a:spcAft>
          <a:spcPts val="600"/>
        </a:spcAft>
        <a:buFontTx/>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7.wmf"/></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tmp"/><Relationship Id="rId4" Type="http://schemas.openxmlformats.org/officeDocument/2006/relationships/image" Target="../media/image16.tmp"/></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7.wmf"/><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 xmlns:a16="http://schemas.microsoft.com/office/drawing/2014/main" id="{596EBE3D-2B60-4EB1-8A31-902573431F8E}"/>
              </a:ext>
            </a:extLst>
          </p:cNvPr>
          <p:cNvSpPr>
            <a:spLocks noGrp="1"/>
          </p:cNvSpPr>
          <p:nvPr>
            <p:ph type="dt" sz="half" idx="10"/>
          </p:nvPr>
        </p:nvSpPr>
        <p:spPr/>
        <p:txBody>
          <a:bodyPr/>
          <a:lstStyle/>
          <a:p>
            <a:fld id="{5F6D4227-33DC-403E-A802-33F5A37739D6}" type="datetime1">
              <a:rPr lang="de-DE" smtClean="0"/>
              <a:t>14.06.2021</a:t>
            </a:fld>
            <a:endParaRPr lang="en-US" dirty="0"/>
          </a:p>
        </p:txBody>
      </p:sp>
      <p:sp>
        <p:nvSpPr>
          <p:cNvPr id="9" name="Untertitel 1">
            <a:extLst>
              <a:ext uri="{FF2B5EF4-FFF2-40B4-BE49-F238E27FC236}">
                <a16:creationId xmlns="" xmlns:a16="http://schemas.microsoft.com/office/drawing/2014/main" id="{33352484-8827-4EB4-90C5-CBB25576C23B}"/>
              </a:ext>
            </a:extLst>
          </p:cNvPr>
          <p:cNvSpPr>
            <a:spLocks noGrp="1"/>
          </p:cNvSpPr>
          <p:nvPr>
            <p:ph type="subTitle" idx="1"/>
          </p:nvPr>
        </p:nvSpPr>
        <p:spPr>
          <a:xfrm>
            <a:off x="432000" y="1440000"/>
            <a:ext cx="3960000" cy="4860000"/>
          </a:xfrm>
        </p:spPr>
        <p:txBody>
          <a:bodyPr/>
          <a:lstStyle/>
          <a:p>
            <a:r>
              <a:rPr lang="de-DE" dirty="0" err="1"/>
              <a:t>Coupling</a:t>
            </a:r>
            <a:r>
              <a:rPr lang="de-DE" dirty="0"/>
              <a:t> a Series </a:t>
            </a:r>
            <a:r>
              <a:rPr lang="de-DE" dirty="0" err="1"/>
              <a:t>Electric</a:t>
            </a:r>
            <a:r>
              <a:rPr lang="de-DE" dirty="0"/>
              <a:t> Propulsion System </a:t>
            </a:r>
            <a:r>
              <a:rPr lang="de-DE" dirty="0" err="1"/>
              <a:t>with</a:t>
            </a:r>
            <a:r>
              <a:rPr lang="de-DE" dirty="0"/>
              <a:t> a Gas Turbine</a:t>
            </a:r>
            <a:br>
              <a:rPr lang="de-DE" dirty="0"/>
            </a:br>
            <a:endParaRPr lang="de-DE" dirty="0"/>
          </a:p>
          <a:p>
            <a:r>
              <a:rPr lang="de-DE" sz="2400" dirty="0">
                <a:solidFill>
                  <a:schemeClr val="accent1"/>
                </a:solidFill>
              </a:rPr>
              <a:t>GasTurb 14</a:t>
            </a:r>
          </a:p>
          <a:p>
            <a:r>
              <a:rPr lang="de-DE" sz="2400" dirty="0">
                <a:solidFill>
                  <a:schemeClr val="accent1"/>
                </a:solidFill>
              </a:rPr>
              <a:t>Electric System Tutorial III</a:t>
            </a:r>
          </a:p>
          <a:p>
            <a:endParaRPr lang="de-DE" sz="2400" dirty="0"/>
          </a:p>
          <a:p>
            <a:endParaRPr lang="de-DE" dirty="0"/>
          </a:p>
          <a:p>
            <a:endParaRPr lang="de-DE" dirty="0"/>
          </a:p>
        </p:txBody>
      </p:sp>
      <p:sp>
        <p:nvSpPr>
          <p:cNvPr id="4" name="Rechteck 3"/>
          <p:cNvSpPr/>
          <p:nvPr/>
        </p:nvSpPr>
        <p:spPr>
          <a:xfrm>
            <a:off x="369856" y="5740094"/>
            <a:ext cx="8486564" cy="553998"/>
          </a:xfrm>
          <a:prstGeom prst="rect">
            <a:avLst/>
          </a:prstGeom>
        </p:spPr>
        <p:txBody>
          <a:bodyPr wrap="square">
            <a:spAutoFit/>
          </a:bodyPr>
          <a:lstStyle/>
          <a:p>
            <a:r>
              <a:rPr lang="en-GB" sz="1050" b="1" dirty="0">
                <a:solidFill>
                  <a:schemeClr val="accent1">
                    <a:lumMod val="75000"/>
                  </a:schemeClr>
                </a:solidFill>
                <a:latin typeface="Arial" pitchFamily="34" charset="0"/>
                <a:cs typeface="Arial" pitchFamily="34" charset="0"/>
              </a:rPr>
              <a:t>Hint: </a:t>
            </a:r>
            <a:r>
              <a:rPr lang="en-GB" sz="1050" dirty="0">
                <a:solidFill>
                  <a:schemeClr val="accent1">
                    <a:lumMod val="75000"/>
                  </a:schemeClr>
                </a:solidFill>
                <a:latin typeface="Arial" pitchFamily="34" charset="0"/>
                <a:cs typeface="Arial" pitchFamily="34" charset="0"/>
              </a:rPr>
              <a:t>Animations are </a:t>
            </a:r>
            <a:r>
              <a:rPr lang="en-GB" sz="1050" dirty="0" smtClean="0">
                <a:solidFill>
                  <a:schemeClr val="accent1">
                    <a:lumMod val="75000"/>
                  </a:schemeClr>
                </a:solidFill>
                <a:latin typeface="Arial" pitchFamily="34" charset="0"/>
                <a:cs typeface="Arial" pitchFamily="34" charset="0"/>
              </a:rPr>
              <a:t>used to </a:t>
            </a:r>
            <a:r>
              <a:rPr lang="en-GB" sz="1050" dirty="0">
                <a:solidFill>
                  <a:schemeClr val="accent1">
                    <a:lumMod val="75000"/>
                  </a:schemeClr>
                </a:solidFill>
                <a:latin typeface="Arial" pitchFamily="34" charset="0"/>
                <a:cs typeface="Arial" pitchFamily="34" charset="0"/>
              </a:rPr>
              <a:t>show the functionality of GasTurb in this </a:t>
            </a:r>
            <a:r>
              <a:rPr lang="en-GB" sz="1050" dirty="0" smtClean="0">
                <a:solidFill>
                  <a:schemeClr val="accent1">
                    <a:lumMod val="75000"/>
                  </a:schemeClr>
                </a:solidFill>
                <a:latin typeface="Arial" pitchFamily="34" charset="0"/>
                <a:cs typeface="Arial" pitchFamily="34" charset="0"/>
              </a:rPr>
              <a:t>tutorial</a:t>
            </a:r>
            <a:r>
              <a:rPr lang="en-GB" sz="1050" dirty="0">
                <a:solidFill>
                  <a:schemeClr val="accent1">
                    <a:lumMod val="75000"/>
                  </a:schemeClr>
                </a:solidFill>
                <a:latin typeface="Arial" pitchFamily="34" charset="0"/>
                <a:cs typeface="Arial" pitchFamily="34" charset="0"/>
              </a:rPr>
              <a:t>. Therefore, please </a:t>
            </a:r>
            <a:r>
              <a:rPr lang="en-GB" sz="1050" dirty="0" smtClean="0">
                <a:solidFill>
                  <a:schemeClr val="accent1">
                    <a:lumMod val="75000"/>
                  </a:schemeClr>
                </a:solidFill>
                <a:latin typeface="Arial" pitchFamily="34" charset="0"/>
                <a:cs typeface="Arial" pitchFamily="34" charset="0"/>
              </a:rPr>
              <a:t>select the presentation mode (</a:t>
            </a:r>
            <a:r>
              <a:rPr lang="en-GB" sz="1050" i="1" dirty="0" smtClean="0">
                <a:solidFill>
                  <a:schemeClr val="accent1">
                    <a:lumMod val="75000"/>
                  </a:schemeClr>
                </a:solidFill>
                <a:latin typeface="Arial" pitchFamily="34" charset="0"/>
                <a:cs typeface="Arial" pitchFamily="34" charset="0"/>
              </a:rPr>
              <a:t>Slide Show)</a:t>
            </a:r>
            <a:r>
              <a:rPr lang="en-GB" sz="1050" dirty="0" smtClean="0">
                <a:solidFill>
                  <a:schemeClr val="accent1">
                    <a:lumMod val="75000"/>
                  </a:schemeClr>
                </a:solidFill>
                <a:latin typeface="Arial" pitchFamily="34" charset="0"/>
                <a:cs typeface="Arial" pitchFamily="34" charset="0"/>
              </a:rPr>
              <a:t> </a:t>
            </a:r>
            <a:r>
              <a:rPr lang="en-GB" sz="1050" dirty="0">
                <a:solidFill>
                  <a:schemeClr val="accent1">
                    <a:lumMod val="75000"/>
                  </a:schemeClr>
                </a:solidFill>
                <a:latin typeface="Arial" pitchFamily="34" charset="0"/>
                <a:cs typeface="Arial" pitchFamily="34" charset="0"/>
              </a:rPr>
              <a:t>to make best use of </a:t>
            </a:r>
            <a:r>
              <a:rPr lang="en-GB" sz="1050" dirty="0" smtClean="0">
                <a:solidFill>
                  <a:schemeClr val="accent1">
                    <a:lumMod val="75000"/>
                  </a:schemeClr>
                </a:solidFill>
                <a:latin typeface="Arial" pitchFamily="34" charset="0"/>
                <a:cs typeface="Arial" pitchFamily="34" charset="0"/>
              </a:rPr>
              <a:t>this tutorial. </a:t>
            </a:r>
          </a:p>
          <a:p>
            <a:r>
              <a:rPr lang="en-GB" sz="900" dirty="0" smtClean="0">
                <a:solidFill>
                  <a:schemeClr val="accent1">
                    <a:lumMod val="75000"/>
                  </a:schemeClr>
                </a:solidFill>
                <a:latin typeface="Arial" pitchFamily="34" charset="0"/>
                <a:cs typeface="Arial" pitchFamily="34" charset="0"/>
              </a:rPr>
              <a:t>To switch from full screen to a window slide show, please select </a:t>
            </a:r>
            <a:r>
              <a:rPr lang="en-GB" sz="900" i="1" dirty="0" smtClean="0">
                <a:solidFill>
                  <a:schemeClr val="accent1">
                    <a:lumMod val="75000"/>
                  </a:schemeClr>
                </a:solidFill>
                <a:latin typeface="Arial" pitchFamily="34" charset="0"/>
                <a:cs typeface="Arial" pitchFamily="34" charset="0"/>
              </a:rPr>
              <a:t>Set Up Slide Show </a:t>
            </a:r>
            <a:r>
              <a:rPr lang="en-GB" sz="900" dirty="0" smtClean="0">
                <a:solidFill>
                  <a:schemeClr val="accent1">
                    <a:lumMod val="75000"/>
                  </a:schemeClr>
                </a:solidFill>
                <a:latin typeface="Arial" pitchFamily="34" charset="0"/>
                <a:cs typeface="Arial" pitchFamily="34" charset="0"/>
              </a:rPr>
              <a:t>and switch the </a:t>
            </a:r>
            <a:r>
              <a:rPr lang="en-GB" sz="900" i="1" dirty="0">
                <a:solidFill>
                  <a:schemeClr val="accent1">
                    <a:lumMod val="75000"/>
                  </a:schemeClr>
                </a:solidFill>
                <a:latin typeface="Arial" pitchFamily="34" charset="0"/>
                <a:cs typeface="Arial" pitchFamily="34" charset="0"/>
              </a:rPr>
              <a:t>S</a:t>
            </a:r>
            <a:r>
              <a:rPr lang="en-GB" sz="900" i="1" dirty="0" smtClean="0">
                <a:solidFill>
                  <a:schemeClr val="accent1">
                    <a:lumMod val="75000"/>
                  </a:schemeClr>
                </a:solidFill>
                <a:latin typeface="Arial" pitchFamily="34" charset="0"/>
                <a:cs typeface="Arial" pitchFamily="34" charset="0"/>
              </a:rPr>
              <a:t>how type </a:t>
            </a:r>
            <a:r>
              <a:rPr lang="en-GB" sz="900" dirty="0" smtClean="0">
                <a:solidFill>
                  <a:schemeClr val="accent1">
                    <a:lumMod val="75000"/>
                  </a:schemeClr>
                </a:solidFill>
                <a:latin typeface="Arial" pitchFamily="34" charset="0"/>
                <a:cs typeface="Arial" pitchFamily="34" charset="0"/>
              </a:rPr>
              <a:t>to </a:t>
            </a:r>
            <a:r>
              <a:rPr lang="en-GB" sz="900" i="1" dirty="0" smtClean="0">
                <a:solidFill>
                  <a:schemeClr val="accent1">
                    <a:lumMod val="75000"/>
                  </a:schemeClr>
                </a:solidFill>
                <a:latin typeface="Arial" pitchFamily="34" charset="0"/>
                <a:cs typeface="Arial" pitchFamily="34" charset="0"/>
              </a:rPr>
              <a:t>Browsed by an individual</a:t>
            </a:r>
            <a:r>
              <a:rPr lang="en-GB" sz="900" dirty="0" smtClean="0">
                <a:solidFill>
                  <a:schemeClr val="accent1">
                    <a:lumMod val="75000"/>
                  </a:schemeClr>
                </a:solidFill>
                <a:latin typeface="Arial" pitchFamily="34" charset="0"/>
                <a:cs typeface="Arial" pitchFamily="34" charset="0"/>
              </a:rPr>
              <a:t>.</a:t>
            </a:r>
            <a:endParaRPr lang="en-GB" sz="900" dirty="0">
              <a:solidFill>
                <a:schemeClr val="accent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2437306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8B380BA2-48CE-41DA-A206-B7C99F75DFE7}"/>
              </a:ext>
            </a:extLst>
          </p:cNvPr>
          <p:cNvPicPr>
            <a:picLocks noChangeAspect="1"/>
          </p:cNvPicPr>
          <p:nvPr/>
        </p:nvPicPr>
        <p:blipFill>
          <a:blip r:embed="rId2"/>
          <a:stretch>
            <a:fillRect/>
          </a:stretch>
        </p:blipFill>
        <p:spPr>
          <a:xfrm>
            <a:off x="2155371" y="1252104"/>
            <a:ext cx="6555418" cy="4942577"/>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Gas Turbine Summary</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10</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Ellipse 6">
            <a:extLst>
              <a:ext uri="{FF2B5EF4-FFF2-40B4-BE49-F238E27FC236}">
                <a16:creationId xmlns="" xmlns:a16="http://schemas.microsoft.com/office/drawing/2014/main" id="{35C527CA-ADF6-4546-B9A0-3CC17BEFD8A6}"/>
              </a:ext>
            </a:extLst>
          </p:cNvPr>
          <p:cNvSpPr/>
          <p:nvPr/>
        </p:nvSpPr>
        <p:spPr>
          <a:xfrm>
            <a:off x="3384223" y="5344998"/>
            <a:ext cx="3949831" cy="405354"/>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Abgerundetes Rechteck 8">
            <a:extLst>
              <a:ext uri="{FF2B5EF4-FFF2-40B4-BE49-F238E27FC236}">
                <a16:creationId xmlns="" xmlns:a16="http://schemas.microsoft.com/office/drawing/2014/main" id="{38703250-C2F5-46FA-AE06-B404E7754D44}"/>
              </a:ext>
            </a:extLst>
          </p:cNvPr>
          <p:cNvSpPr/>
          <p:nvPr/>
        </p:nvSpPr>
        <p:spPr>
          <a:xfrm>
            <a:off x="84408" y="1504847"/>
            <a:ext cx="192967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The Summary output shows how much power is provided from the PT-Spool for the electric propulsion system.</a:t>
            </a:r>
            <a:endParaRPr lang="en-US" sz="1100" dirty="0">
              <a:latin typeface="Arial" pitchFamily="34" charset="0"/>
              <a:cs typeface="Arial" pitchFamily="34" charset="0"/>
            </a:endParaRPr>
          </a:p>
        </p:txBody>
      </p:sp>
      <p:sp>
        <p:nvSpPr>
          <p:cNvPr id="13" name="Freeform 9">
            <a:extLst>
              <a:ext uri="{FF2B5EF4-FFF2-40B4-BE49-F238E27FC236}">
                <a16:creationId xmlns="" xmlns:a16="http://schemas.microsoft.com/office/drawing/2014/main" id="{82395D9D-5008-4993-A32D-FE2A6234BCF4}"/>
              </a:ext>
            </a:extLst>
          </p:cNvPr>
          <p:cNvSpPr>
            <a:spLocks/>
          </p:cNvSpPr>
          <p:nvPr/>
        </p:nvSpPr>
        <p:spPr bwMode="auto">
          <a:xfrm rot="20239365">
            <a:off x="6465672" y="2756409"/>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Abgerundetes Rechteck 7">
            <a:extLst>
              <a:ext uri="{FF2B5EF4-FFF2-40B4-BE49-F238E27FC236}">
                <a16:creationId xmlns="" xmlns:a16="http://schemas.microsoft.com/office/drawing/2014/main" id="{4DDC291C-A533-40E1-8A3A-A63CB7AD16CA}"/>
              </a:ext>
            </a:extLst>
          </p:cNvPr>
          <p:cNvSpPr/>
          <p:nvPr/>
        </p:nvSpPr>
        <p:spPr>
          <a:xfrm>
            <a:off x="84408" y="3931112"/>
            <a:ext cx="192967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Select the </a:t>
            </a:r>
            <a:r>
              <a:rPr lang="en-GB" sz="1100" b="1" dirty="0">
                <a:latin typeface="Arial" pitchFamily="34" charset="0"/>
                <a:cs typeface="Arial" pitchFamily="34" charset="0"/>
              </a:rPr>
              <a:t>Electric Propulsion System</a:t>
            </a:r>
            <a:r>
              <a:rPr lang="en-GB" sz="1100" dirty="0">
                <a:latin typeface="Arial" pitchFamily="34" charset="0"/>
                <a:cs typeface="Arial" pitchFamily="34" charset="0"/>
              </a:rPr>
              <a:t> tab.</a:t>
            </a:r>
            <a:endParaRPr lang="en-US" sz="1100" dirty="0">
              <a:latin typeface="Arial" pitchFamily="34" charset="0"/>
              <a:cs typeface="Arial" pitchFamily="34" charset="0"/>
            </a:endParaRPr>
          </a:p>
        </p:txBody>
      </p:sp>
      <p:sp>
        <p:nvSpPr>
          <p:cNvPr id="15" name="AutoShape 7">
            <a:extLst>
              <a:ext uri="{FF2B5EF4-FFF2-40B4-BE49-F238E27FC236}">
                <a16:creationId xmlns="" xmlns:a16="http://schemas.microsoft.com/office/drawing/2014/main" id="{6C8E1007-5800-44C7-ADD2-8F3CDD222839}"/>
              </a:ext>
            </a:extLst>
          </p:cNvPr>
          <p:cNvSpPr>
            <a:spLocks noChangeArrowheads="1"/>
          </p:cNvSpPr>
          <p:nvPr/>
        </p:nvSpPr>
        <p:spPr bwMode="auto">
          <a:xfrm>
            <a:off x="84409" y="5326374"/>
            <a:ext cx="3054374" cy="1038582"/>
          </a:xfrm>
          <a:prstGeom prst="wedgeRoundRectCallout">
            <a:avLst>
              <a:gd name="adj1" fmla="val 58035"/>
              <a:gd name="adj2" fmla="val -2237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100" dirty="0">
                <a:latin typeface="Arial" pitchFamily="34" charset="0"/>
                <a:cs typeface="Arial" pitchFamily="34" charset="0"/>
              </a:rPr>
              <a:t>200 kW is the value we just set. It is just an assumption at this point and not necessarily what the electric propulsion system will really need – that will depend on its design and operating point.</a:t>
            </a:r>
          </a:p>
        </p:txBody>
      </p:sp>
    </p:spTree>
    <p:extLst>
      <p:ext uri="{BB962C8B-B14F-4D97-AF65-F5344CB8AC3E}">
        <p14:creationId xmlns:p14="http://schemas.microsoft.com/office/powerpoint/2010/main" val="149709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0"/>
                            </p:stCondLst>
                            <p:childTnLst>
                              <p:par>
                                <p:cTn id="16" presetID="0" presetClass="path" presetSubtype="0" accel="50000" decel="50000" fill="hold" grpId="0" nodeType="afterEffect">
                                  <p:stCondLst>
                                    <p:cond delay="0"/>
                                  </p:stCondLst>
                                  <p:childTnLst>
                                    <p:animMotion origin="layout" path="M -0.00816 0.05231 L -0.03107 -0.15069 " pathEditMode="relative" rAng="0" ptsTypes="AA">
                                      <p:cBhvr>
                                        <p:cTn id="17" dur="2000" fill="hold"/>
                                        <p:tgtEl>
                                          <p:spTgt spid="13"/>
                                        </p:tgtEl>
                                        <p:attrNameLst>
                                          <p:attrName>ppt_x</p:attrName>
                                          <p:attrName>ppt_y</p:attrName>
                                        </p:attrNameLst>
                                      </p:cBhvr>
                                      <p:rCtr x="-1146" y="-10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4239" y="1252104"/>
            <a:ext cx="6553721" cy="49412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Electric Propulsion System Summary</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11</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Ellipse 6">
            <a:extLst>
              <a:ext uri="{FF2B5EF4-FFF2-40B4-BE49-F238E27FC236}">
                <a16:creationId xmlns="" xmlns:a16="http://schemas.microsoft.com/office/drawing/2014/main" id="{F8425B50-4236-47F9-B8AA-AC6C7B0D439D}"/>
              </a:ext>
            </a:extLst>
          </p:cNvPr>
          <p:cNvSpPr/>
          <p:nvPr/>
        </p:nvSpPr>
        <p:spPr>
          <a:xfrm>
            <a:off x="3302499" y="4593810"/>
            <a:ext cx="4012701"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Freeform 9">
            <a:extLst>
              <a:ext uri="{FF2B5EF4-FFF2-40B4-BE49-F238E27FC236}">
                <a16:creationId xmlns="" xmlns:a16="http://schemas.microsoft.com/office/drawing/2014/main" id="{DF6708F6-DEB2-4D27-85E4-637AAED232AD}"/>
              </a:ext>
            </a:extLst>
          </p:cNvPr>
          <p:cNvSpPr>
            <a:spLocks/>
          </p:cNvSpPr>
          <p:nvPr/>
        </p:nvSpPr>
        <p:spPr bwMode="auto">
          <a:xfrm rot="20239365">
            <a:off x="4617243" y="277041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Abgerundetes Rechteck 9">
            <a:extLst>
              <a:ext uri="{FF2B5EF4-FFF2-40B4-BE49-F238E27FC236}">
                <a16:creationId xmlns="" xmlns:a16="http://schemas.microsoft.com/office/drawing/2014/main" id="{139C28A1-DF05-46CC-A392-11160E65CE23}"/>
              </a:ext>
            </a:extLst>
          </p:cNvPr>
          <p:cNvSpPr/>
          <p:nvPr/>
        </p:nvSpPr>
        <p:spPr>
          <a:xfrm>
            <a:off x="964835" y="5059022"/>
            <a:ext cx="192967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Let us return to the input data window.</a:t>
            </a:r>
          </a:p>
        </p:txBody>
      </p:sp>
      <p:sp>
        <p:nvSpPr>
          <p:cNvPr id="16" name="Abgerundetes Rechteck 10">
            <a:extLst>
              <a:ext uri="{FF2B5EF4-FFF2-40B4-BE49-F238E27FC236}">
                <a16:creationId xmlns="" xmlns:a16="http://schemas.microsoft.com/office/drawing/2014/main" id="{B3F0F74F-D383-4169-85C6-DA5207B8327A}"/>
              </a:ext>
            </a:extLst>
          </p:cNvPr>
          <p:cNvSpPr/>
          <p:nvPr/>
        </p:nvSpPr>
        <p:spPr>
          <a:xfrm>
            <a:off x="-1" y="1505690"/>
            <a:ext cx="2122050" cy="2492514"/>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The electric propulsion system shaft power demand at its design point is shown at the bottom. It is different from the 200 kW in the gas turbine summary, which we allow due to the independent design points. </a:t>
            </a:r>
            <a:r>
              <a:rPr lang="en-US" sz="1100" dirty="0">
                <a:latin typeface="Arial" pitchFamily="34" charset="0"/>
                <a:cs typeface="Arial" pitchFamily="34" charset="0"/>
              </a:rPr>
              <a:t>This creates the possibility to size the gas turbine and electric propulsion system at different points in the design mission.</a:t>
            </a:r>
          </a:p>
        </p:txBody>
      </p:sp>
    </p:spTree>
    <p:extLst>
      <p:ext uri="{BB962C8B-B14F-4D97-AF65-F5344CB8AC3E}">
        <p14:creationId xmlns:p14="http://schemas.microsoft.com/office/powerpoint/2010/main" val="344637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par>
                          <p:cTn id="13" fill="hold">
                            <p:stCondLst>
                              <p:cond delay="0"/>
                            </p:stCondLst>
                            <p:childTnLst>
                              <p:par>
                                <p:cTn id="14" presetID="0" presetClass="path" presetSubtype="0" accel="50000" decel="50000" fill="hold" grpId="0" nodeType="afterEffect">
                                  <p:stCondLst>
                                    <p:cond delay="0"/>
                                  </p:stCondLst>
                                  <p:childTnLst>
                                    <p:animMotion origin="layout" path="M -0.07882 0.08727 L -0.25261 -0.17315 " pathEditMode="relative" rAng="0" ptsTypes="AA">
                                      <p:cBhvr>
                                        <p:cTn id="15" dur="2000" fill="hold"/>
                                        <p:tgtEl>
                                          <p:spTgt spid="18"/>
                                        </p:tgtEl>
                                        <p:attrNameLst>
                                          <p:attrName>ppt_x</p:attrName>
                                          <p:attrName>ppt_y</p:attrName>
                                        </p:attrNameLst>
                                      </p:cBhvr>
                                      <p:rCtr x="-8698" y="-13032"/>
                                    </p:animMotion>
                                  </p:childTnLst>
                                </p:cTn>
                              </p:par>
                              <p:par>
                                <p:cTn id="16" presetID="1"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8" grpId="1" animBg="1"/>
      <p:bldP spid="19"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B027001D-F061-4B06-919D-17B50E999A08}"/>
              </a:ext>
            </a:extLst>
          </p:cNvPr>
          <p:cNvPicPr>
            <a:picLocks noChangeAspect="1"/>
          </p:cNvPicPr>
          <p:nvPr/>
        </p:nvPicPr>
        <p:blipFill>
          <a:blip r:embed="rId2"/>
          <a:stretch>
            <a:fillRect/>
          </a:stretch>
        </p:blipFill>
        <p:spPr>
          <a:xfrm>
            <a:off x="1581664" y="3925661"/>
            <a:ext cx="3271433" cy="2267564"/>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12</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pic>
        <p:nvPicPr>
          <p:cNvPr id="13" name="Grafik 17">
            <a:extLst>
              <a:ext uri="{FF2B5EF4-FFF2-40B4-BE49-F238E27FC236}">
                <a16:creationId xmlns="" xmlns:a16="http://schemas.microsoft.com/office/drawing/2014/main" id="{4F21C8B6-1341-497B-8461-9A365CAFBB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6135" y="1116332"/>
            <a:ext cx="2645483" cy="2182100"/>
          </a:xfrm>
          <a:prstGeom prst="rect">
            <a:avLst/>
          </a:prstGeom>
        </p:spPr>
      </p:pic>
      <p:sp>
        <p:nvSpPr>
          <p:cNvPr id="14" name="Abgerundetes Rechteck 9">
            <a:extLst>
              <a:ext uri="{FF2B5EF4-FFF2-40B4-BE49-F238E27FC236}">
                <a16:creationId xmlns="" xmlns:a16="http://schemas.microsoft.com/office/drawing/2014/main" id="{0CE2A779-8907-4382-9ABC-CFA4E727DECD}"/>
              </a:ext>
            </a:extLst>
          </p:cNvPr>
          <p:cNvSpPr/>
          <p:nvPr/>
        </p:nvSpPr>
        <p:spPr>
          <a:xfrm>
            <a:off x="4886363" y="2887079"/>
            <a:ext cx="3777678"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anose="020B0604020202020204" pitchFamily="34" charset="0"/>
                <a:cs typeface="Arial" panose="020B0604020202020204" pitchFamily="34" charset="0"/>
              </a:rPr>
              <a:t>For the following part of this tutorial, we will size both systems for the same operating point. This requires </a:t>
            </a:r>
            <a:r>
              <a:rPr lang="en-US" sz="1100" b="1" dirty="0">
                <a:latin typeface="Arial" panose="020B0604020202020204" pitchFamily="34" charset="0"/>
                <a:cs typeface="Arial" panose="020B0604020202020204" pitchFamily="34" charset="0"/>
              </a:rPr>
              <a:t>equal spool speeds and torques</a:t>
            </a:r>
            <a:r>
              <a:rPr lang="en-US" sz="1100" dirty="0">
                <a:latin typeface="Arial" panose="020B0604020202020204" pitchFamily="34" charset="0"/>
                <a:cs typeface="Arial" panose="020B0604020202020204" pitchFamily="34" charset="0"/>
              </a:rPr>
              <a:t> </a:t>
            </a:r>
            <a:r>
              <a:rPr lang="en-US" sz="1100" b="1" dirty="0">
                <a:latin typeface="Arial" panose="020B0604020202020204" pitchFamily="34" charset="0"/>
                <a:cs typeface="Arial" panose="020B0604020202020204" pitchFamily="34" charset="0"/>
              </a:rPr>
              <a:t>at the mechanical interface</a:t>
            </a:r>
            <a:r>
              <a:rPr lang="en-US" sz="1100" dirty="0">
                <a:latin typeface="Arial" panose="020B0604020202020204" pitchFamily="34" charset="0"/>
                <a:cs typeface="Arial" panose="020B0604020202020204" pitchFamily="34" charset="0"/>
              </a:rPr>
              <a:t> in the design calculation. We achieve this by manually adjusting the design inputs accordingly.</a:t>
            </a:r>
            <a:endParaRPr lang="en-US" sz="1100" b="1" dirty="0">
              <a:solidFill>
                <a:srgbClr val="FF0000"/>
              </a:solidFill>
              <a:latin typeface="Arial" pitchFamily="34" charset="0"/>
              <a:cs typeface="Arial" pitchFamily="34" charset="0"/>
            </a:endParaRPr>
          </a:p>
        </p:txBody>
      </p:sp>
      <p:cxnSp>
        <p:nvCxnSpPr>
          <p:cNvPr id="20" name="Gerader Verbinder 27">
            <a:extLst>
              <a:ext uri="{FF2B5EF4-FFF2-40B4-BE49-F238E27FC236}">
                <a16:creationId xmlns="" xmlns:a16="http://schemas.microsoft.com/office/drawing/2014/main" id="{DA78309B-7B8B-4D9F-994D-ED4C1C96D11B}"/>
              </a:ext>
            </a:extLst>
          </p:cNvPr>
          <p:cNvCxnSpPr/>
          <p:nvPr/>
        </p:nvCxnSpPr>
        <p:spPr>
          <a:xfrm>
            <a:off x="1120013" y="3679262"/>
            <a:ext cx="3349421" cy="0"/>
          </a:xfrm>
          <a:prstGeom prst="line">
            <a:avLst/>
          </a:prstGeom>
          <a:ln w="3810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091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par>
                                <p:cTn id="7" presetID="42" presetClass="path" presetSubtype="0" accel="50000" decel="50000" fill="hold" nodeType="withEffect">
                                  <p:stCondLst>
                                    <p:cond delay="0"/>
                                  </p:stCondLst>
                                  <p:childTnLst>
                                    <p:animMotion origin="layout" path="M -1.66667E-6 7.40741E-7 L -1.66667E-6 0.09444 " pathEditMode="relative" rAng="0" ptsTypes="AA">
                                      <p:cBhvr>
                                        <p:cTn id="8" dur="2000" fill="hold"/>
                                        <p:tgtEl>
                                          <p:spTgt spid="13"/>
                                        </p:tgtEl>
                                        <p:attrNameLst>
                                          <p:attrName>ppt_x</p:attrName>
                                          <p:attrName>ppt_y</p:attrName>
                                        </p:attrNameLst>
                                      </p:cBhvr>
                                      <p:rCtr x="0" y="4722"/>
                                    </p:animMotion>
                                  </p:childTnLst>
                                </p:cTn>
                              </p:par>
                              <p:par>
                                <p:cTn id="9" presetID="42" presetClass="path" presetSubtype="0" accel="50000" decel="50000" fill="hold" nodeType="withEffect">
                                  <p:stCondLst>
                                    <p:cond delay="0"/>
                                  </p:stCondLst>
                                  <p:childTnLst>
                                    <p:animMotion origin="layout" path="M 3.88889E-6 -1.48148E-6 L 0.00034 -0.08472 " pathEditMode="relative" rAng="0" ptsTypes="AA">
                                      <p:cBhvr>
                                        <p:cTn id="10" dur="2000" fill="hold"/>
                                        <p:tgtEl>
                                          <p:spTgt spid="10"/>
                                        </p:tgtEl>
                                        <p:attrNameLst>
                                          <p:attrName>ppt_x</p:attrName>
                                          <p:attrName>ppt_y</p:attrName>
                                        </p:attrNameLst>
                                      </p:cBhvr>
                                      <p:rCtr x="17" y="-42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C6002F2B-56CF-41B6-AEDE-3159E58105B7}"/>
              </a:ext>
            </a:extLst>
          </p:cNvPr>
          <p:cNvPicPr>
            <a:picLocks noChangeAspect="1"/>
          </p:cNvPicPr>
          <p:nvPr/>
        </p:nvPicPr>
        <p:blipFill>
          <a:blip r:embed="rId2"/>
          <a:stretch>
            <a:fillRect/>
          </a:stretch>
        </p:blipFill>
        <p:spPr>
          <a:xfrm>
            <a:off x="2157066" y="1252103"/>
            <a:ext cx="6553723"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13</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4" name="Ellipse 6">
            <a:extLst>
              <a:ext uri="{FF2B5EF4-FFF2-40B4-BE49-F238E27FC236}">
                <a16:creationId xmlns="" xmlns:a16="http://schemas.microsoft.com/office/drawing/2014/main" id="{CEC2D906-CC5B-4119-96C7-5835B59D6334}"/>
              </a:ext>
            </a:extLst>
          </p:cNvPr>
          <p:cNvSpPr/>
          <p:nvPr/>
        </p:nvSpPr>
        <p:spPr>
          <a:xfrm>
            <a:off x="5054140" y="3937718"/>
            <a:ext cx="2614576" cy="23853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AutoShape 7">
            <a:extLst>
              <a:ext uri="{FF2B5EF4-FFF2-40B4-BE49-F238E27FC236}">
                <a16:creationId xmlns="" xmlns:a16="http://schemas.microsoft.com/office/drawing/2014/main" id="{55587D82-17E4-46BD-961B-F900C0A5F0FC}"/>
              </a:ext>
            </a:extLst>
          </p:cNvPr>
          <p:cNvSpPr>
            <a:spLocks noChangeArrowheads="1"/>
          </p:cNvSpPr>
          <p:nvPr/>
        </p:nvSpPr>
        <p:spPr bwMode="auto">
          <a:xfrm>
            <a:off x="5270176" y="4361584"/>
            <a:ext cx="2614576" cy="476726"/>
          </a:xfrm>
          <a:prstGeom prst="wedgeRoundRectCallout">
            <a:avLst>
              <a:gd name="adj1" fmla="val 15207"/>
              <a:gd name="adj2" fmla="val -6759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The </a:t>
            </a:r>
            <a:r>
              <a:rPr lang="en-US" sz="1100" i="1" dirty="0">
                <a:latin typeface="Arial" pitchFamily="34" charset="0"/>
                <a:cs typeface="Arial" pitchFamily="34" charset="0"/>
              </a:rPr>
              <a:t>Nominal PT Spool Speed</a:t>
            </a:r>
            <a:r>
              <a:rPr lang="en-US" sz="1100" dirty="0">
                <a:latin typeface="Arial" pitchFamily="34" charset="0"/>
                <a:cs typeface="Arial" pitchFamily="34" charset="0"/>
              </a:rPr>
              <a:t> is </a:t>
            </a:r>
            <a:r>
              <a:rPr lang="en-US" sz="1100" b="1" dirty="0">
                <a:latin typeface="Arial" pitchFamily="34" charset="0"/>
                <a:cs typeface="Arial" pitchFamily="34" charset="0"/>
              </a:rPr>
              <a:t>20000RPM</a:t>
            </a:r>
            <a:r>
              <a:rPr lang="en-US" sz="1100" dirty="0">
                <a:latin typeface="Arial" pitchFamily="34" charset="0"/>
                <a:cs typeface="Arial" pitchFamily="34" charset="0"/>
              </a:rPr>
              <a:t>.</a:t>
            </a:r>
          </a:p>
        </p:txBody>
      </p:sp>
      <p:sp>
        <p:nvSpPr>
          <p:cNvPr id="21" name="Abgerundetes Rechteck 8">
            <a:extLst>
              <a:ext uri="{FF2B5EF4-FFF2-40B4-BE49-F238E27FC236}">
                <a16:creationId xmlns="" xmlns:a16="http://schemas.microsoft.com/office/drawing/2014/main" id="{49432CE3-4739-4D2E-9423-DE177C9A663B}"/>
              </a:ext>
            </a:extLst>
          </p:cNvPr>
          <p:cNvSpPr/>
          <p:nvPr/>
        </p:nvSpPr>
        <p:spPr>
          <a:xfrm>
            <a:off x="84408" y="2173683"/>
            <a:ext cx="1922710" cy="122586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We defined before that the electric propulsion system is connected to the PT spool. Therefore, let us check the PT spool speed first.</a:t>
            </a:r>
            <a:endParaRPr lang="en-US" sz="1100" dirty="0">
              <a:latin typeface="Arial" pitchFamily="34" charset="0"/>
              <a:cs typeface="Arial" pitchFamily="34" charset="0"/>
            </a:endParaRPr>
          </a:p>
        </p:txBody>
      </p:sp>
      <p:sp>
        <p:nvSpPr>
          <p:cNvPr id="22" name="AutoShape 7">
            <a:extLst>
              <a:ext uri="{FF2B5EF4-FFF2-40B4-BE49-F238E27FC236}">
                <a16:creationId xmlns="" xmlns:a16="http://schemas.microsoft.com/office/drawing/2014/main" id="{A15DC40F-5231-4FB5-A61E-5DC111B024B1}"/>
              </a:ext>
            </a:extLst>
          </p:cNvPr>
          <p:cNvSpPr>
            <a:spLocks noChangeArrowheads="1"/>
          </p:cNvSpPr>
          <p:nvPr/>
        </p:nvSpPr>
        <p:spPr bwMode="auto">
          <a:xfrm>
            <a:off x="1975794" y="1884242"/>
            <a:ext cx="1678895" cy="289441"/>
          </a:xfrm>
          <a:prstGeom prst="wedgeRoundRectCallout">
            <a:avLst>
              <a:gd name="adj1" fmla="val 57946"/>
              <a:gd name="adj2" fmla="val -3067"/>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Select </a:t>
            </a:r>
            <a:r>
              <a:rPr lang="en-US" sz="1100" b="1" dirty="0">
                <a:latin typeface="Arial" pitchFamily="34" charset="0"/>
                <a:cs typeface="Arial" pitchFamily="34" charset="0"/>
              </a:rPr>
              <a:t>Basic Data</a:t>
            </a:r>
            <a:r>
              <a:rPr lang="en-US" sz="1100" dirty="0">
                <a:latin typeface="Arial" pitchFamily="34" charset="0"/>
                <a:cs typeface="Arial" pitchFamily="34" charset="0"/>
              </a:rPr>
              <a:t>.</a:t>
            </a:r>
          </a:p>
        </p:txBody>
      </p:sp>
    </p:spTree>
    <p:extLst>
      <p:ext uri="{BB962C8B-B14F-4D97-AF65-F5344CB8AC3E}">
        <p14:creationId xmlns:p14="http://schemas.microsoft.com/office/powerpoint/2010/main" val="1749303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0"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77B89489-09EF-4D28-9BAB-112854C3155F}"/>
              </a:ext>
            </a:extLst>
          </p:cNvPr>
          <p:cNvPicPr>
            <a:picLocks noChangeAspect="1"/>
          </p:cNvPicPr>
          <p:nvPr/>
        </p:nvPicPr>
        <p:blipFill>
          <a:blip r:embed="rId2"/>
          <a:stretch>
            <a:fillRect/>
          </a:stretch>
        </p:blipFill>
        <p:spPr>
          <a:xfrm>
            <a:off x="2155015" y="1250287"/>
            <a:ext cx="6553723" cy="4941299"/>
          </a:xfrm>
          <a:prstGeom prst="rect">
            <a:avLst/>
          </a:prstGeom>
          <a:ln>
            <a:noFill/>
          </a:ln>
          <a:effectLst>
            <a:outerShdw blurRad="190500" algn="tl" rotWithShape="0">
              <a:srgbClr val="000000">
                <a:alpha val="70000"/>
              </a:srgbClr>
            </a:outerShdw>
          </a:effectLst>
        </p:spPr>
      </p:pic>
      <p:sp>
        <p:nvSpPr>
          <p:cNvPr id="19" name="Rechteck 6">
            <a:extLst>
              <a:ext uri="{FF2B5EF4-FFF2-40B4-BE49-F238E27FC236}">
                <a16:creationId xmlns="" xmlns:a16="http://schemas.microsoft.com/office/drawing/2014/main" id="{69546B56-E713-49DD-8555-B9BA6ECED536}"/>
              </a:ext>
            </a:extLst>
          </p:cNvPr>
          <p:cNvSpPr/>
          <p:nvPr/>
        </p:nvSpPr>
        <p:spPr>
          <a:xfrm>
            <a:off x="659998" y="3716572"/>
            <a:ext cx="2247483" cy="2674704"/>
          </a:xfrm>
          <a:prstGeom prst="rect">
            <a:avLst/>
          </a:prstGeom>
          <a:solidFill>
            <a:schemeClr val="bg1"/>
          </a:solidFill>
          <a:ln w="19050">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2" name="Group 11">
            <a:extLst>
              <a:ext uri="{FF2B5EF4-FFF2-40B4-BE49-F238E27FC236}">
                <a16:creationId xmlns="" xmlns:a16="http://schemas.microsoft.com/office/drawing/2014/main" id="{18A020AA-341F-4EDA-86C4-6E53957856FD}"/>
              </a:ext>
            </a:extLst>
          </p:cNvPr>
          <p:cNvGrpSpPr/>
          <p:nvPr/>
        </p:nvGrpSpPr>
        <p:grpSpPr>
          <a:xfrm>
            <a:off x="825798" y="3769464"/>
            <a:ext cx="2027944" cy="2476832"/>
            <a:chOff x="825798" y="3769464"/>
            <a:chExt cx="2027944" cy="2476832"/>
          </a:xfrm>
        </p:grpSpPr>
        <p:pic>
          <p:nvPicPr>
            <p:cNvPr id="20" name="Picture 19">
              <a:extLst>
                <a:ext uri="{FF2B5EF4-FFF2-40B4-BE49-F238E27FC236}">
                  <a16:creationId xmlns="" xmlns:a16="http://schemas.microsoft.com/office/drawing/2014/main" id="{61EA75C5-2EAB-41D1-8C4C-561D929D772B}"/>
                </a:ext>
              </a:extLst>
            </p:cNvPr>
            <p:cNvPicPr>
              <a:picLocks noChangeAspect="1"/>
            </p:cNvPicPr>
            <p:nvPr/>
          </p:nvPicPr>
          <p:blipFill>
            <a:blip r:embed="rId3"/>
            <a:stretch>
              <a:fillRect/>
            </a:stretch>
          </p:blipFill>
          <p:spPr>
            <a:xfrm>
              <a:off x="836328" y="4847944"/>
              <a:ext cx="2017414" cy="1398352"/>
            </a:xfrm>
            <a:prstGeom prst="rect">
              <a:avLst/>
            </a:prstGeom>
          </p:spPr>
        </p:pic>
        <p:pic>
          <p:nvPicPr>
            <p:cNvPr id="28" name="Picture 3" descr="P:\GasTurb\43_Git\GasTurb14_Arbeitsversion_JC\debug\Schematics_GT\2_tprop.wmf">
              <a:extLst>
                <a:ext uri="{FF2B5EF4-FFF2-40B4-BE49-F238E27FC236}">
                  <a16:creationId xmlns="" xmlns:a16="http://schemas.microsoft.com/office/drawing/2014/main" id="{BE2FEBD2-5D11-40D4-A484-0233E1BCB9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5798" y="3769464"/>
              <a:ext cx="1877995" cy="140183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14</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Ellipse 12">
            <a:extLst>
              <a:ext uri="{FF2B5EF4-FFF2-40B4-BE49-F238E27FC236}">
                <a16:creationId xmlns="" xmlns:a16="http://schemas.microsoft.com/office/drawing/2014/main" id="{1EAD5A88-1D39-4B3F-8E8B-4F78770B51EA}"/>
              </a:ext>
            </a:extLst>
          </p:cNvPr>
          <p:cNvSpPr/>
          <p:nvPr/>
        </p:nvSpPr>
        <p:spPr>
          <a:xfrm>
            <a:off x="5040000" y="1920076"/>
            <a:ext cx="2719345" cy="23853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AutoShape 7">
            <a:extLst>
              <a:ext uri="{FF2B5EF4-FFF2-40B4-BE49-F238E27FC236}">
                <a16:creationId xmlns="" xmlns:a16="http://schemas.microsoft.com/office/drawing/2014/main" id="{F08F85AA-65B4-49FB-88CB-1F9B4A985001}"/>
              </a:ext>
            </a:extLst>
          </p:cNvPr>
          <p:cNvSpPr>
            <a:spLocks noChangeArrowheads="1"/>
          </p:cNvSpPr>
          <p:nvPr/>
        </p:nvSpPr>
        <p:spPr bwMode="auto">
          <a:xfrm>
            <a:off x="5283129" y="2494580"/>
            <a:ext cx="2814059" cy="664012"/>
          </a:xfrm>
          <a:prstGeom prst="wedgeRoundRectCallout">
            <a:avLst>
              <a:gd name="adj1" fmla="val 15207"/>
              <a:gd name="adj2" fmla="val -6759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In this case, the </a:t>
            </a:r>
            <a:r>
              <a:rPr lang="en-US" sz="1100" i="1" dirty="0">
                <a:latin typeface="Arial" pitchFamily="34" charset="0"/>
                <a:cs typeface="Arial" pitchFamily="34" charset="0"/>
              </a:rPr>
              <a:t>Gen. Gear Box Prescribed Input Speed </a:t>
            </a:r>
            <a:r>
              <a:rPr lang="en-US" sz="1100" dirty="0">
                <a:latin typeface="Arial" pitchFamily="34" charset="0"/>
                <a:cs typeface="Arial" pitchFamily="34" charset="0"/>
              </a:rPr>
              <a:t>is already equal to the </a:t>
            </a:r>
            <a:r>
              <a:rPr lang="en-US" sz="1100" i="1" dirty="0">
                <a:latin typeface="Arial" pitchFamily="34" charset="0"/>
                <a:cs typeface="Arial" pitchFamily="34" charset="0"/>
              </a:rPr>
              <a:t>Nominal PT Spool Speed.</a:t>
            </a:r>
            <a:endParaRPr lang="en-US" sz="1100" dirty="0">
              <a:latin typeface="Arial" pitchFamily="34" charset="0"/>
              <a:cs typeface="Arial" pitchFamily="34" charset="0"/>
            </a:endParaRPr>
          </a:p>
        </p:txBody>
      </p:sp>
      <p:sp>
        <p:nvSpPr>
          <p:cNvPr id="17" name="AutoShape 7">
            <a:extLst>
              <a:ext uri="{FF2B5EF4-FFF2-40B4-BE49-F238E27FC236}">
                <a16:creationId xmlns="" xmlns:a16="http://schemas.microsoft.com/office/drawing/2014/main" id="{51B3F0F1-C73E-458D-87C9-1DBC58BBFECB}"/>
              </a:ext>
            </a:extLst>
          </p:cNvPr>
          <p:cNvSpPr>
            <a:spLocks noChangeArrowheads="1"/>
          </p:cNvSpPr>
          <p:nvPr/>
        </p:nvSpPr>
        <p:spPr bwMode="auto">
          <a:xfrm>
            <a:off x="4945286" y="4505186"/>
            <a:ext cx="2814059" cy="289441"/>
          </a:xfrm>
          <a:prstGeom prst="wedgeRoundRectCallout">
            <a:avLst>
              <a:gd name="adj1" fmla="val -67940"/>
              <a:gd name="adj2" fmla="val -18086"/>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Select the </a:t>
            </a:r>
            <a:r>
              <a:rPr lang="en-US" sz="1100" b="1" dirty="0">
                <a:latin typeface="Arial" pitchFamily="34" charset="0"/>
                <a:cs typeface="Arial" pitchFamily="34" charset="0"/>
              </a:rPr>
              <a:t>Generator </a:t>
            </a:r>
            <a:r>
              <a:rPr lang="en-US" sz="1100" dirty="0">
                <a:latin typeface="Arial" pitchFamily="34" charset="0"/>
                <a:cs typeface="Arial" pitchFamily="34" charset="0"/>
              </a:rPr>
              <a:t>tab.</a:t>
            </a:r>
          </a:p>
        </p:txBody>
      </p:sp>
      <p:sp>
        <p:nvSpPr>
          <p:cNvPr id="18" name="Abgerundetes Rechteck 17">
            <a:extLst>
              <a:ext uri="{FF2B5EF4-FFF2-40B4-BE49-F238E27FC236}">
                <a16:creationId xmlns="" xmlns:a16="http://schemas.microsoft.com/office/drawing/2014/main" id="{BA8F6A9D-F554-4620-A3F4-C74B8373D20A}"/>
              </a:ext>
            </a:extLst>
          </p:cNvPr>
          <p:cNvSpPr/>
          <p:nvPr/>
        </p:nvSpPr>
        <p:spPr>
          <a:xfrm>
            <a:off x="84407" y="1340378"/>
            <a:ext cx="1992967" cy="2143393"/>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The generator gear box input shaft is the interface between the electric propulsion system and the gas turbine. Connecting both systems requires equal spool speeds, i.e. the input spool speed of the gear box </a:t>
            </a:r>
            <a:r>
              <a:rPr lang="en-GB" sz="1100" dirty="0" err="1">
                <a:latin typeface="Arial" pitchFamily="34" charset="0"/>
                <a:cs typeface="Arial" pitchFamily="34" charset="0"/>
              </a:rPr>
              <a:t>equaling</a:t>
            </a:r>
            <a:r>
              <a:rPr lang="en-GB" sz="1100" dirty="0">
                <a:latin typeface="Arial" pitchFamily="34" charset="0"/>
                <a:cs typeface="Arial" pitchFamily="34" charset="0"/>
              </a:rPr>
              <a:t> the Nominal PT Spool Speed.</a:t>
            </a:r>
            <a:endParaRPr lang="en-US" sz="1100" dirty="0">
              <a:latin typeface="Arial" pitchFamily="34" charset="0"/>
              <a:cs typeface="Arial" pitchFamily="34" charset="0"/>
            </a:endParaRPr>
          </a:p>
        </p:txBody>
      </p:sp>
      <p:sp>
        <p:nvSpPr>
          <p:cNvPr id="26" name="AutoShape 7">
            <a:extLst>
              <a:ext uri="{FF2B5EF4-FFF2-40B4-BE49-F238E27FC236}">
                <a16:creationId xmlns="" xmlns:a16="http://schemas.microsoft.com/office/drawing/2014/main" id="{A66FEAAA-F54C-4CE5-AB28-FF29F603E9C7}"/>
              </a:ext>
            </a:extLst>
          </p:cNvPr>
          <p:cNvSpPr>
            <a:spLocks noChangeArrowheads="1"/>
          </p:cNvSpPr>
          <p:nvPr/>
        </p:nvSpPr>
        <p:spPr bwMode="auto">
          <a:xfrm>
            <a:off x="1975920" y="4669728"/>
            <a:ext cx="1254629" cy="476726"/>
          </a:xfrm>
          <a:prstGeom prst="wedgeRoundRectCallout">
            <a:avLst>
              <a:gd name="adj1" fmla="val -68232"/>
              <a:gd name="adj2" fmla="val 11387"/>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Generator Gear Box.</a:t>
            </a:r>
          </a:p>
        </p:txBody>
      </p:sp>
      <p:sp>
        <p:nvSpPr>
          <p:cNvPr id="25" name="Ellipse 22">
            <a:extLst>
              <a:ext uri="{FF2B5EF4-FFF2-40B4-BE49-F238E27FC236}">
                <a16:creationId xmlns="" xmlns:a16="http://schemas.microsoft.com/office/drawing/2014/main" id="{E55DD206-92D3-4F71-9434-B78233B43C8F}"/>
              </a:ext>
            </a:extLst>
          </p:cNvPr>
          <p:cNvSpPr/>
          <p:nvPr/>
        </p:nvSpPr>
        <p:spPr>
          <a:xfrm>
            <a:off x="1244513" y="4826322"/>
            <a:ext cx="408339" cy="23853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5279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5" grpId="0" animBg="1"/>
      <p:bldP spid="16" grpId="0" animBg="1"/>
      <p:bldP spid="26"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1E5B3249-EA35-4B86-A9D2-F7310CDFE569}"/>
              </a:ext>
            </a:extLst>
          </p:cNvPr>
          <p:cNvPicPr>
            <a:picLocks noChangeAspect="1"/>
          </p:cNvPicPr>
          <p:nvPr/>
        </p:nvPicPr>
        <p:blipFill>
          <a:blip r:embed="rId3"/>
          <a:stretch>
            <a:fillRect/>
          </a:stretch>
        </p:blipFill>
        <p:spPr>
          <a:xfrm>
            <a:off x="2157067" y="1252103"/>
            <a:ext cx="6553723"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15</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20" name="Ellipse 10">
            <a:extLst>
              <a:ext uri="{FF2B5EF4-FFF2-40B4-BE49-F238E27FC236}">
                <a16:creationId xmlns="" xmlns:a16="http://schemas.microsoft.com/office/drawing/2014/main" id="{D0F0D62B-732C-4935-A6D2-16E87344E7F9}"/>
              </a:ext>
            </a:extLst>
          </p:cNvPr>
          <p:cNvSpPr/>
          <p:nvPr/>
        </p:nvSpPr>
        <p:spPr>
          <a:xfrm>
            <a:off x="2157067" y="4198611"/>
            <a:ext cx="548426" cy="366945"/>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Abgerundetes Rechteck 11">
            <a:extLst>
              <a:ext uri="{FF2B5EF4-FFF2-40B4-BE49-F238E27FC236}">
                <a16:creationId xmlns="" xmlns:a16="http://schemas.microsoft.com/office/drawing/2014/main" id="{DF51D302-E12C-4979-86B3-12CA2B596254}"/>
              </a:ext>
            </a:extLst>
          </p:cNvPr>
          <p:cNvSpPr/>
          <p:nvPr/>
        </p:nvSpPr>
        <p:spPr>
          <a:xfrm>
            <a:off x="84408" y="1312162"/>
            <a:ext cx="1922710" cy="2628900"/>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To achieve a common design point, the generator gear box power needs to adapted as well, so that it matches the power offtake from the gas turbine. The generator power itself is no input parameter, however it depends on the electric motor design. An iteration helps us to solve this.</a:t>
            </a:r>
            <a:endParaRPr lang="en-US" sz="1100" dirty="0">
              <a:latin typeface="Arial" pitchFamily="34" charset="0"/>
              <a:cs typeface="Arial" pitchFamily="34" charset="0"/>
            </a:endParaRPr>
          </a:p>
        </p:txBody>
      </p:sp>
      <p:sp>
        <p:nvSpPr>
          <p:cNvPr id="22" name="Abgerundetes Rechteck 19">
            <a:extLst>
              <a:ext uri="{FF2B5EF4-FFF2-40B4-BE49-F238E27FC236}">
                <a16:creationId xmlns="" xmlns:a16="http://schemas.microsoft.com/office/drawing/2014/main" id="{B89B2554-7C83-4BA1-9B71-58871CBA448D}"/>
              </a:ext>
            </a:extLst>
          </p:cNvPr>
          <p:cNvSpPr/>
          <p:nvPr/>
        </p:nvSpPr>
        <p:spPr>
          <a:xfrm>
            <a:off x="84408" y="4139907"/>
            <a:ext cx="1922710" cy="851297"/>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For that we first need to define a composed value. Click on </a:t>
            </a:r>
            <a:r>
              <a:rPr lang="en-US" sz="1100" b="1" dirty="0">
                <a:latin typeface="Arial" pitchFamily="34" charset="0"/>
                <a:cs typeface="Arial" pitchFamily="34" charset="0"/>
              </a:rPr>
              <a:t>Additional </a:t>
            </a:r>
            <a:r>
              <a:rPr lang="en-US" sz="1100" dirty="0">
                <a:latin typeface="Arial" pitchFamily="34" charset="0"/>
                <a:cs typeface="Arial" pitchFamily="34" charset="0"/>
              </a:rPr>
              <a:t>and select </a:t>
            </a:r>
            <a:r>
              <a:rPr lang="en-US" sz="1100" b="1" dirty="0">
                <a:latin typeface="Arial" pitchFamily="34" charset="0"/>
                <a:cs typeface="Arial" pitchFamily="34" charset="0"/>
              </a:rPr>
              <a:t>Formulas.</a:t>
            </a:r>
          </a:p>
        </p:txBody>
      </p:sp>
      <p:sp>
        <p:nvSpPr>
          <p:cNvPr id="23" name="Freeform 9">
            <a:extLst>
              <a:ext uri="{FF2B5EF4-FFF2-40B4-BE49-F238E27FC236}">
                <a16:creationId xmlns="" xmlns:a16="http://schemas.microsoft.com/office/drawing/2014/main" id="{C707D1F9-F05B-43C8-8C34-2033F5214F96}"/>
              </a:ext>
            </a:extLst>
          </p:cNvPr>
          <p:cNvSpPr>
            <a:spLocks/>
          </p:cNvSpPr>
          <p:nvPr/>
        </p:nvSpPr>
        <p:spPr bwMode="auto">
          <a:xfrm rot="20239365">
            <a:off x="3397174" y="5249972"/>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16879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0"/>
                            </p:stCondLst>
                            <p:childTnLst>
                              <p:par>
                                <p:cTn id="14" presetID="0" presetClass="path" presetSubtype="0" accel="50000" decel="50000" fill="hold" grpId="0" nodeType="afterEffect">
                                  <p:stCondLst>
                                    <p:cond delay="0"/>
                                  </p:stCondLst>
                                  <p:childTnLst>
                                    <p:animMotion origin="layout" path="M -3.05556E-6 2.96296E-6 L -0.10451 -0.12199 " pathEditMode="relative" rAng="0" ptsTypes="AA">
                                      <p:cBhvr>
                                        <p:cTn id="15" dur="2000" fill="hold"/>
                                        <p:tgtEl>
                                          <p:spTgt spid="23"/>
                                        </p:tgtEl>
                                        <p:attrNameLst>
                                          <p:attrName>ppt_x</p:attrName>
                                          <p:attrName>ppt_y</p:attrName>
                                        </p:attrNameLst>
                                      </p:cBhvr>
                                      <p:rCtr x="-5226"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0905C362-3B54-478B-99C6-D088E27A8074}"/>
              </a:ext>
            </a:extLst>
          </p:cNvPr>
          <p:cNvPicPr>
            <a:picLocks noChangeAspect="1"/>
          </p:cNvPicPr>
          <p:nvPr/>
        </p:nvPicPr>
        <p:blipFill>
          <a:blip r:embed="rId3"/>
          <a:stretch>
            <a:fillRect/>
          </a:stretch>
        </p:blipFill>
        <p:spPr>
          <a:xfrm>
            <a:off x="2157066" y="1252105"/>
            <a:ext cx="6553724" cy="4941300"/>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 xmlns:a16="http://schemas.microsoft.com/office/drawing/2014/main" id="{4CB44E77-E3F5-492A-9982-AEE341B51E06}"/>
              </a:ext>
            </a:extLst>
          </p:cNvPr>
          <p:cNvPicPr>
            <a:picLocks noChangeAspect="1"/>
          </p:cNvPicPr>
          <p:nvPr/>
        </p:nvPicPr>
        <p:blipFill>
          <a:blip r:embed="rId4"/>
          <a:stretch>
            <a:fillRect/>
          </a:stretch>
        </p:blipFill>
        <p:spPr>
          <a:xfrm>
            <a:off x="2152099" y="1252105"/>
            <a:ext cx="6553725" cy="4941300"/>
          </a:xfrm>
          <a:prstGeom prst="rect">
            <a:avLst/>
          </a:prstGeom>
        </p:spPr>
      </p:pic>
      <p:pic>
        <p:nvPicPr>
          <p:cNvPr id="13" name="Picture 12">
            <a:extLst>
              <a:ext uri="{FF2B5EF4-FFF2-40B4-BE49-F238E27FC236}">
                <a16:creationId xmlns="" xmlns:a16="http://schemas.microsoft.com/office/drawing/2014/main" id="{7D52C905-0221-4235-B35C-3DCD69BF508B}"/>
              </a:ext>
            </a:extLst>
          </p:cNvPr>
          <p:cNvPicPr>
            <a:picLocks noChangeAspect="1"/>
          </p:cNvPicPr>
          <p:nvPr/>
        </p:nvPicPr>
        <p:blipFill>
          <a:blip r:embed="rId5"/>
          <a:stretch>
            <a:fillRect/>
          </a:stretch>
        </p:blipFill>
        <p:spPr>
          <a:xfrm>
            <a:off x="2157066" y="1252411"/>
            <a:ext cx="6553317" cy="4940993"/>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Composed</a:t>
            </a:r>
            <a:r>
              <a:rPr lang="de-DE" dirty="0"/>
              <a:t> Values Editor</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16</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4" name="Abgerundetes Rechteck 6">
            <a:extLst>
              <a:ext uri="{FF2B5EF4-FFF2-40B4-BE49-F238E27FC236}">
                <a16:creationId xmlns="" xmlns:a16="http://schemas.microsoft.com/office/drawing/2014/main" id="{0F36F56E-BD61-4A20-9F1C-1B6FFE699438}"/>
              </a:ext>
            </a:extLst>
          </p:cNvPr>
          <p:cNvSpPr/>
          <p:nvPr/>
        </p:nvSpPr>
        <p:spPr>
          <a:xfrm>
            <a:off x="87967" y="1468832"/>
            <a:ext cx="1936140" cy="2143393"/>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variables that are defined at the interface of both systems are the input power of the generator gear box </a:t>
            </a:r>
            <a:r>
              <a:rPr lang="en-US" sz="1100" i="1" dirty="0">
                <a:latin typeface="Arial" pitchFamily="34" charset="0"/>
                <a:cs typeface="Arial" pitchFamily="34" charset="0"/>
              </a:rPr>
              <a:t>GB1PWIn</a:t>
            </a:r>
            <a:r>
              <a:rPr lang="en-US" sz="1100" dirty="0">
                <a:latin typeface="Arial" pitchFamily="34" charset="0"/>
                <a:cs typeface="Arial" pitchFamily="34" charset="0"/>
              </a:rPr>
              <a:t> and the electric power offtake </a:t>
            </a:r>
            <a:r>
              <a:rPr lang="en-US" sz="1100" i="1" dirty="0">
                <a:latin typeface="Arial" pitchFamily="34" charset="0"/>
                <a:cs typeface="Arial" pitchFamily="34" charset="0"/>
              </a:rPr>
              <a:t>EPWXPT</a:t>
            </a:r>
            <a:r>
              <a:rPr lang="en-US" sz="1100" dirty="0">
                <a:latin typeface="Arial" pitchFamily="34" charset="0"/>
                <a:cs typeface="Arial" pitchFamily="34" charset="0"/>
              </a:rPr>
              <a:t> of the gas turbine. We define the ratio of these variables as composed value.</a:t>
            </a:r>
          </a:p>
        </p:txBody>
      </p:sp>
      <p:sp>
        <p:nvSpPr>
          <p:cNvPr id="17" name="AutoShape 9">
            <a:extLst>
              <a:ext uri="{FF2B5EF4-FFF2-40B4-BE49-F238E27FC236}">
                <a16:creationId xmlns="" xmlns:a16="http://schemas.microsoft.com/office/drawing/2014/main" id="{E81E65DC-C05C-4909-A20D-BEA0E966C7E8}"/>
              </a:ext>
            </a:extLst>
          </p:cNvPr>
          <p:cNvSpPr>
            <a:spLocks noChangeArrowheads="1"/>
          </p:cNvSpPr>
          <p:nvPr/>
        </p:nvSpPr>
        <p:spPr bwMode="auto">
          <a:xfrm>
            <a:off x="2588690" y="1016435"/>
            <a:ext cx="1983310" cy="664012"/>
          </a:xfrm>
          <a:prstGeom prst="wedgeRoundRectCallout">
            <a:avLst>
              <a:gd name="adj1" fmla="val -13938"/>
              <a:gd name="adj2" fmla="val 7378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electric power offtake </a:t>
            </a:r>
            <a:r>
              <a:rPr lang="en-US" sz="1100" i="1" dirty="0">
                <a:latin typeface="Arial" pitchFamily="34" charset="0"/>
                <a:cs typeface="Arial" pitchFamily="34" charset="0"/>
              </a:rPr>
              <a:t>EPWXPT</a:t>
            </a:r>
            <a:r>
              <a:rPr lang="en-US" sz="1100" dirty="0">
                <a:latin typeface="Arial" pitchFamily="34" charset="0"/>
                <a:cs typeface="Arial" pitchFamily="34" charset="0"/>
              </a:rPr>
              <a:t> is an input parameter</a:t>
            </a:r>
          </a:p>
        </p:txBody>
      </p:sp>
      <p:sp>
        <p:nvSpPr>
          <p:cNvPr id="24" name="Ellipse 7">
            <a:extLst>
              <a:ext uri="{FF2B5EF4-FFF2-40B4-BE49-F238E27FC236}">
                <a16:creationId xmlns="" xmlns:a16="http://schemas.microsoft.com/office/drawing/2014/main" id="{9AF09DCA-C694-4740-83A9-6BC00A6E8DCB}"/>
              </a:ext>
            </a:extLst>
          </p:cNvPr>
          <p:cNvSpPr/>
          <p:nvPr/>
        </p:nvSpPr>
        <p:spPr>
          <a:xfrm>
            <a:off x="5317256" y="1797357"/>
            <a:ext cx="3393534" cy="30086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Freeform 9">
            <a:extLst>
              <a:ext uri="{FF2B5EF4-FFF2-40B4-BE49-F238E27FC236}">
                <a16:creationId xmlns="" xmlns:a16="http://schemas.microsoft.com/office/drawing/2014/main" id="{094D3D73-9259-478F-B716-5F19A9E4C0D2}"/>
              </a:ext>
            </a:extLst>
          </p:cNvPr>
          <p:cNvSpPr>
            <a:spLocks/>
          </p:cNvSpPr>
          <p:nvPr/>
        </p:nvSpPr>
        <p:spPr bwMode="auto">
          <a:xfrm rot="20239365">
            <a:off x="4617243" y="277041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 name="AutoShape 9">
            <a:extLst>
              <a:ext uri="{FF2B5EF4-FFF2-40B4-BE49-F238E27FC236}">
                <a16:creationId xmlns="" xmlns:a16="http://schemas.microsoft.com/office/drawing/2014/main" id="{12891691-74D3-4813-9F3F-9FB57D643B53}"/>
              </a:ext>
            </a:extLst>
          </p:cNvPr>
          <p:cNvSpPr>
            <a:spLocks noChangeArrowheads="1"/>
          </p:cNvSpPr>
          <p:nvPr/>
        </p:nvSpPr>
        <p:spPr bwMode="auto">
          <a:xfrm>
            <a:off x="2883404" y="1029600"/>
            <a:ext cx="2184236" cy="664012"/>
          </a:xfrm>
          <a:prstGeom prst="wedgeRoundRectCallout">
            <a:avLst>
              <a:gd name="adj1" fmla="val -13938"/>
              <a:gd name="adj2" fmla="val 7378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gear box power </a:t>
            </a:r>
            <a:r>
              <a:rPr lang="en-US" sz="1100" i="1" dirty="0">
                <a:latin typeface="Arial" pitchFamily="34" charset="0"/>
                <a:cs typeface="Arial" pitchFamily="34" charset="0"/>
              </a:rPr>
              <a:t>GB1PWIn </a:t>
            </a:r>
            <a:r>
              <a:rPr lang="en-US" sz="1100" dirty="0">
                <a:latin typeface="Arial" pitchFamily="34" charset="0"/>
                <a:cs typeface="Arial" pitchFamily="34" charset="0"/>
              </a:rPr>
              <a:t>can be found as output parameter.</a:t>
            </a:r>
          </a:p>
        </p:txBody>
      </p:sp>
    </p:spTree>
    <p:extLst>
      <p:ext uri="{BB962C8B-B14F-4D97-AF65-F5344CB8AC3E}">
        <p14:creationId xmlns:p14="http://schemas.microsoft.com/office/powerpoint/2010/main" val="17723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par>
                          <p:cTn id="21" fill="hold">
                            <p:stCondLst>
                              <p:cond delay="0"/>
                            </p:stCondLst>
                            <p:childTnLst>
                              <p:par>
                                <p:cTn id="22" presetID="0" presetClass="path" presetSubtype="0" accel="50000" decel="50000" fill="hold" grpId="0" nodeType="afterEffect">
                                  <p:stCondLst>
                                    <p:cond delay="0"/>
                                  </p:stCondLst>
                                  <p:childTnLst>
                                    <p:animMotion origin="layout" path="M 3.61111E-6 -2.96296E-6 L -0.25868 -0.17407 " pathEditMode="relative" rAng="0" ptsTypes="AA">
                                      <p:cBhvr>
                                        <p:cTn id="23" dur="2000" fill="hold"/>
                                        <p:tgtEl>
                                          <p:spTgt spid="26"/>
                                        </p:tgtEl>
                                        <p:attrNameLst>
                                          <p:attrName>ppt_x</p:attrName>
                                          <p:attrName>ppt_y</p:attrName>
                                        </p:attrNameLst>
                                      </p:cBhvr>
                                      <p:rCtr x="-12934" y="-8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animBg="1"/>
      <p:bldP spid="26" grpId="0" animBg="1"/>
      <p:bldP spid="26" grpId="1"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968AFD9F-FF29-485E-B903-D5339F4556DF}"/>
              </a:ext>
            </a:extLst>
          </p:cNvPr>
          <p:cNvPicPr>
            <a:picLocks noChangeAspect="1"/>
          </p:cNvPicPr>
          <p:nvPr/>
        </p:nvPicPr>
        <p:blipFill>
          <a:blip r:embed="rId3"/>
          <a:stretch>
            <a:fillRect/>
          </a:stretch>
        </p:blipFill>
        <p:spPr>
          <a:xfrm>
            <a:off x="2157067" y="1252103"/>
            <a:ext cx="6553723"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17</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2" name="Ellipse 10">
            <a:extLst>
              <a:ext uri="{FF2B5EF4-FFF2-40B4-BE49-F238E27FC236}">
                <a16:creationId xmlns="" xmlns:a16="http://schemas.microsoft.com/office/drawing/2014/main" id="{19B36E65-FCFB-4AAB-B90A-73FCE0247929}"/>
              </a:ext>
            </a:extLst>
          </p:cNvPr>
          <p:cNvSpPr/>
          <p:nvPr/>
        </p:nvSpPr>
        <p:spPr>
          <a:xfrm>
            <a:off x="2541590" y="4180928"/>
            <a:ext cx="629576"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Abgerundetes Rechteck 19">
            <a:extLst>
              <a:ext uri="{FF2B5EF4-FFF2-40B4-BE49-F238E27FC236}">
                <a16:creationId xmlns="" xmlns:a16="http://schemas.microsoft.com/office/drawing/2014/main" id="{D0EE1536-7C8D-467E-B746-8AA1F3FDD3AC}"/>
              </a:ext>
            </a:extLst>
          </p:cNvPr>
          <p:cNvSpPr/>
          <p:nvPr/>
        </p:nvSpPr>
        <p:spPr>
          <a:xfrm>
            <a:off x="78857" y="3498660"/>
            <a:ext cx="192271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Now, we click on </a:t>
            </a:r>
            <a:r>
              <a:rPr lang="en-US" sz="1100" b="1" dirty="0">
                <a:latin typeface="Arial" pitchFamily="34" charset="0"/>
                <a:cs typeface="Arial" pitchFamily="34" charset="0"/>
              </a:rPr>
              <a:t>Iterations</a:t>
            </a:r>
            <a:r>
              <a:rPr lang="en-US" sz="1100" dirty="0">
                <a:latin typeface="Arial" pitchFamily="34" charset="0"/>
                <a:cs typeface="Arial" pitchFamily="34" charset="0"/>
              </a:rPr>
              <a:t>.</a:t>
            </a:r>
            <a:endParaRPr lang="en-US" sz="1100" b="1" dirty="0">
              <a:latin typeface="Arial" pitchFamily="34" charset="0"/>
              <a:cs typeface="Arial" pitchFamily="34" charset="0"/>
            </a:endParaRPr>
          </a:p>
        </p:txBody>
      </p:sp>
      <p:sp>
        <p:nvSpPr>
          <p:cNvPr id="14" name="Freeform 9">
            <a:extLst>
              <a:ext uri="{FF2B5EF4-FFF2-40B4-BE49-F238E27FC236}">
                <a16:creationId xmlns="" xmlns:a16="http://schemas.microsoft.com/office/drawing/2014/main" id="{BBEAE99F-01CF-4F82-A8A5-E2C3C04518FB}"/>
              </a:ext>
            </a:extLst>
          </p:cNvPr>
          <p:cNvSpPr>
            <a:spLocks/>
          </p:cNvSpPr>
          <p:nvPr/>
        </p:nvSpPr>
        <p:spPr bwMode="auto">
          <a:xfrm rot="20239365">
            <a:off x="2963541" y="5231508"/>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92019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2.77778E-6 7.40741E-7 L -0.01129 -0.11945 " pathEditMode="relative" rAng="0" ptsTypes="AA">
                                      <p:cBhvr>
                                        <p:cTn id="9" dur="2000" fill="hold"/>
                                        <p:tgtEl>
                                          <p:spTgt spid="14"/>
                                        </p:tgtEl>
                                        <p:attrNameLst>
                                          <p:attrName>ppt_x</p:attrName>
                                          <p:attrName>ppt_y</p:attrName>
                                        </p:attrNameLst>
                                      </p:cBhvr>
                                      <p:rCtr x="-573" y="-5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EF1E2CCA-237D-4276-B3C5-6B0206D25AA8}"/>
              </a:ext>
            </a:extLst>
          </p:cNvPr>
          <p:cNvPicPr>
            <a:picLocks noChangeAspect="1"/>
          </p:cNvPicPr>
          <p:nvPr/>
        </p:nvPicPr>
        <p:blipFill>
          <a:blip r:embed="rId3"/>
          <a:stretch>
            <a:fillRect/>
          </a:stretch>
        </p:blipFill>
        <p:spPr>
          <a:xfrm>
            <a:off x="2157067" y="1252101"/>
            <a:ext cx="6553728" cy="4941303"/>
          </a:xfrm>
          <a:prstGeom prst="rect">
            <a:avLst/>
          </a:prstGeom>
          <a:ln>
            <a:noFill/>
          </a:ln>
          <a:effectLst>
            <a:outerShdw blurRad="190500" algn="tl" rotWithShape="0">
              <a:srgbClr val="000000">
                <a:alpha val="70000"/>
              </a:srgbClr>
            </a:outerShdw>
          </a:effectLst>
        </p:spPr>
      </p:pic>
      <p:pic>
        <p:nvPicPr>
          <p:cNvPr id="16" name="Picture 15">
            <a:extLst>
              <a:ext uri="{FF2B5EF4-FFF2-40B4-BE49-F238E27FC236}">
                <a16:creationId xmlns="" xmlns:a16="http://schemas.microsoft.com/office/drawing/2014/main" id="{DCE8FAA8-CF8C-465A-BBC1-6E26FB5049E8}"/>
              </a:ext>
            </a:extLst>
          </p:cNvPr>
          <p:cNvPicPr>
            <a:picLocks noChangeAspect="1"/>
          </p:cNvPicPr>
          <p:nvPr/>
        </p:nvPicPr>
        <p:blipFill>
          <a:blip r:embed="rId4"/>
          <a:stretch>
            <a:fillRect/>
          </a:stretch>
        </p:blipFill>
        <p:spPr>
          <a:xfrm>
            <a:off x="2154765" y="1252105"/>
            <a:ext cx="6553722" cy="4941298"/>
          </a:xfrm>
          <a:prstGeom prst="rect">
            <a:avLst/>
          </a:prstGeom>
          <a:ln>
            <a:noFill/>
          </a:ln>
          <a:effectLst>
            <a:outerShdw blurRad="190500" algn="tl" rotWithShape="0">
              <a:srgbClr val="000000">
                <a:alpha val="70000"/>
              </a:srgbClr>
            </a:outerShdw>
          </a:effectLst>
        </p:spPr>
      </p:pic>
      <p:pic>
        <p:nvPicPr>
          <p:cNvPr id="24" name="Picture 23">
            <a:extLst>
              <a:ext uri="{FF2B5EF4-FFF2-40B4-BE49-F238E27FC236}">
                <a16:creationId xmlns="" xmlns:a16="http://schemas.microsoft.com/office/drawing/2014/main" id="{79A8D178-2195-40EE-85A2-E20505D25D07}"/>
              </a:ext>
            </a:extLst>
          </p:cNvPr>
          <p:cNvPicPr>
            <a:picLocks noChangeAspect="1"/>
          </p:cNvPicPr>
          <p:nvPr/>
        </p:nvPicPr>
        <p:blipFill>
          <a:blip r:embed="rId5"/>
          <a:stretch>
            <a:fillRect/>
          </a:stretch>
        </p:blipFill>
        <p:spPr>
          <a:xfrm>
            <a:off x="2157067" y="1252105"/>
            <a:ext cx="6553728" cy="4941302"/>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18</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Abgerundetes Rechteck 8">
            <a:extLst>
              <a:ext uri="{FF2B5EF4-FFF2-40B4-BE49-F238E27FC236}">
                <a16:creationId xmlns="" xmlns:a16="http://schemas.microsoft.com/office/drawing/2014/main" id="{D0BC0E5F-6534-4C6A-B360-05D4639ECF33}"/>
              </a:ext>
            </a:extLst>
          </p:cNvPr>
          <p:cNvSpPr/>
          <p:nvPr/>
        </p:nvSpPr>
        <p:spPr>
          <a:xfrm>
            <a:off x="65427" y="1522223"/>
            <a:ext cx="1936140" cy="160043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previously defined composed value can now be defined as target value for an iteration within the electric system. As variable we employ the </a:t>
            </a:r>
            <a:r>
              <a:rPr lang="en-US" sz="1100" i="1" dirty="0">
                <a:latin typeface="Arial" pitchFamily="34" charset="0"/>
                <a:cs typeface="Arial" pitchFamily="34" charset="0"/>
              </a:rPr>
              <a:t>Electric Motor Prescribed Torque</a:t>
            </a:r>
            <a:r>
              <a:rPr lang="en-US" sz="1100" dirty="0">
                <a:latin typeface="Arial" pitchFamily="34" charset="0"/>
                <a:cs typeface="Arial" pitchFamily="34" charset="0"/>
              </a:rPr>
              <a:t>.</a:t>
            </a:r>
          </a:p>
        </p:txBody>
      </p:sp>
      <p:sp>
        <p:nvSpPr>
          <p:cNvPr id="20" name="Ellipse 7">
            <a:extLst>
              <a:ext uri="{FF2B5EF4-FFF2-40B4-BE49-F238E27FC236}">
                <a16:creationId xmlns="" xmlns:a16="http://schemas.microsoft.com/office/drawing/2014/main" id="{F050CE9E-FE6C-47FD-A66B-64F3A3687542}"/>
              </a:ext>
            </a:extLst>
          </p:cNvPr>
          <p:cNvSpPr/>
          <p:nvPr/>
        </p:nvSpPr>
        <p:spPr>
          <a:xfrm>
            <a:off x="4347713" y="1813361"/>
            <a:ext cx="4042143" cy="37732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AutoShape 9">
            <a:extLst>
              <a:ext uri="{FF2B5EF4-FFF2-40B4-BE49-F238E27FC236}">
                <a16:creationId xmlns="" xmlns:a16="http://schemas.microsoft.com/office/drawing/2014/main" id="{BC049C5B-8632-4AD8-A863-C71B08B55110}"/>
              </a:ext>
            </a:extLst>
          </p:cNvPr>
          <p:cNvSpPr>
            <a:spLocks noChangeArrowheads="1"/>
          </p:cNvSpPr>
          <p:nvPr/>
        </p:nvSpPr>
        <p:spPr bwMode="auto">
          <a:xfrm>
            <a:off x="4909372" y="2322442"/>
            <a:ext cx="3349856" cy="1038582"/>
          </a:xfrm>
          <a:prstGeom prst="wedgeRoundRectCallout">
            <a:avLst>
              <a:gd name="adj1" fmla="val 17990"/>
              <a:gd name="adj2" fmla="val -61109"/>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Set the iteration as visible here and switch on the iteration. The electric motor torque will now be varied until the absolute value of the generator gear box power </a:t>
            </a:r>
            <a:r>
              <a:rPr lang="en-GB" sz="1100" dirty="0">
                <a:latin typeface="Arial" charset="0"/>
              </a:rPr>
              <a:t>is equal to the gas turbine shaft power offtake by the electric system.</a:t>
            </a:r>
            <a:endParaRPr lang="en-US" sz="1100" dirty="0">
              <a:latin typeface="Arial" pitchFamily="34" charset="0"/>
              <a:cs typeface="Arial" pitchFamily="34" charset="0"/>
            </a:endParaRPr>
          </a:p>
        </p:txBody>
      </p:sp>
      <p:sp>
        <p:nvSpPr>
          <p:cNvPr id="22" name="Freeform 9">
            <a:extLst>
              <a:ext uri="{FF2B5EF4-FFF2-40B4-BE49-F238E27FC236}">
                <a16:creationId xmlns="" xmlns:a16="http://schemas.microsoft.com/office/drawing/2014/main" id="{C1945690-1DE9-4124-BAD7-419FC072155B}"/>
              </a:ext>
            </a:extLst>
          </p:cNvPr>
          <p:cNvSpPr>
            <a:spLocks/>
          </p:cNvSpPr>
          <p:nvPr/>
        </p:nvSpPr>
        <p:spPr bwMode="auto">
          <a:xfrm rot="20239365">
            <a:off x="4617243" y="277041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AutoShape 9">
            <a:extLst>
              <a:ext uri="{FF2B5EF4-FFF2-40B4-BE49-F238E27FC236}">
                <a16:creationId xmlns="" xmlns:a16="http://schemas.microsoft.com/office/drawing/2014/main" id="{4B0278FE-4E1B-4814-A7D3-664010A5AC6E}"/>
              </a:ext>
            </a:extLst>
          </p:cNvPr>
          <p:cNvSpPr>
            <a:spLocks noChangeArrowheads="1"/>
          </p:cNvSpPr>
          <p:nvPr/>
        </p:nvSpPr>
        <p:spPr bwMode="auto">
          <a:xfrm>
            <a:off x="2941785" y="1117035"/>
            <a:ext cx="1744514" cy="664012"/>
          </a:xfrm>
          <a:prstGeom prst="wedgeRoundRectCallout">
            <a:avLst>
              <a:gd name="adj1" fmla="val -54288"/>
              <a:gd name="adj2" fmla="val 35685"/>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Select </a:t>
            </a:r>
            <a:r>
              <a:rPr lang="en-US" sz="1100" b="1" dirty="0">
                <a:latin typeface="Arial" charset="0"/>
              </a:rPr>
              <a:t>Targets</a:t>
            </a:r>
            <a:r>
              <a:rPr lang="en-US" sz="1100" dirty="0">
                <a:latin typeface="Arial" charset="0"/>
              </a:rPr>
              <a:t> to set the composed value as target of the iteration.</a:t>
            </a:r>
            <a:endParaRPr lang="en-US" sz="1100" dirty="0">
              <a:latin typeface="Arial" pitchFamily="34" charset="0"/>
              <a:cs typeface="Arial" pitchFamily="34" charset="0"/>
            </a:endParaRPr>
          </a:p>
        </p:txBody>
      </p:sp>
      <p:grpSp>
        <p:nvGrpSpPr>
          <p:cNvPr id="13" name="Gruppieren 12"/>
          <p:cNvGrpSpPr/>
          <p:nvPr/>
        </p:nvGrpSpPr>
        <p:grpSpPr>
          <a:xfrm>
            <a:off x="4738510" y="3622531"/>
            <a:ext cx="3572927" cy="2723169"/>
            <a:chOff x="110491" y="3470236"/>
            <a:chExt cx="3310475" cy="2723169"/>
          </a:xfrm>
        </p:grpSpPr>
        <p:sp>
          <p:nvSpPr>
            <p:cNvPr id="6" name="Rechteck 5"/>
            <p:cNvSpPr/>
            <p:nvPr/>
          </p:nvSpPr>
          <p:spPr>
            <a:xfrm>
              <a:off x="158867" y="3470236"/>
              <a:ext cx="3213725" cy="2723169"/>
            </a:xfrm>
            <a:prstGeom prst="rect">
              <a:avLst/>
            </a:prstGeom>
            <a:solidFill>
              <a:schemeClr val="bg1"/>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9" name="Rechteck 8"/>
            <p:cNvSpPr/>
            <p:nvPr/>
          </p:nvSpPr>
          <p:spPr>
            <a:xfrm>
              <a:off x="110491" y="3510881"/>
              <a:ext cx="3310475" cy="261610"/>
            </a:xfrm>
            <a:prstGeom prst="rect">
              <a:avLst/>
            </a:prstGeom>
          </p:spPr>
          <p:txBody>
            <a:bodyPr wrap="square">
              <a:spAutoFit/>
            </a:bodyPr>
            <a:lstStyle/>
            <a:p>
              <a:pPr algn="ctr"/>
              <a:r>
                <a:rPr lang="en-US" sz="1100" dirty="0">
                  <a:latin typeface="Arial" panose="020B0604020202020204" pitchFamily="34" charset="0"/>
                  <a:cs typeface="Arial" panose="020B0604020202020204" pitchFamily="34" charset="0"/>
                </a:rPr>
                <a:t>The electric motor sizes the electric propulsion system.</a:t>
              </a:r>
            </a:p>
          </p:txBody>
        </p:sp>
      </p:grpSp>
      <p:pic>
        <p:nvPicPr>
          <p:cNvPr id="32" name="Picture 31">
            <a:extLst>
              <a:ext uri="{FF2B5EF4-FFF2-40B4-BE49-F238E27FC236}">
                <a16:creationId xmlns="" xmlns:a16="http://schemas.microsoft.com/office/drawing/2014/main" id="{F63C24ED-8EF7-4456-978C-DC5E3C1CF6B3}"/>
              </a:ext>
            </a:extLst>
          </p:cNvPr>
          <p:cNvPicPr>
            <a:picLocks noChangeAspect="1"/>
          </p:cNvPicPr>
          <p:nvPr/>
        </p:nvPicPr>
        <p:blipFill>
          <a:blip r:embed="rId6"/>
          <a:stretch>
            <a:fillRect/>
          </a:stretch>
        </p:blipFill>
        <p:spPr>
          <a:xfrm>
            <a:off x="4909372" y="4007206"/>
            <a:ext cx="3213725" cy="2227564"/>
          </a:xfrm>
          <a:prstGeom prst="rect">
            <a:avLst/>
          </a:prstGeom>
        </p:spPr>
      </p:pic>
      <p:grpSp>
        <p:nvGrpSpPr>
          <p:cNvPr id="36" name="Gruppieren 35"/>
          <p:cNvGrpSpPr/>
          <p:nvPr/>
        </p:nvGrpSpPr>
        <p:grpSpPr>
          <a:xfrm>
            <a:off x="6359969" y="4315807"/>
            <a:ext cx="1763128" cy="1579419"/>
            <a:chOff x="1650670" y="4370119"/>
            <a:chExt cx="1490762" cy="1579419"/>
          </a:xfrm>
        </p:grpSpPr>
        <p:cxnSp>
          <p:nvCxnSpPr>
            <p:cNvPr id="27" name="Gerade Verbindung 26"/>
            <p:cNvCxnSpPr/>
            <p:nvPr/>
          </p:nvCxnSpPr>
          <p:spPr>
            <a:xfrm>
              <a:off x="1650670" y="5949538"/>
              <a:ext cx="149076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3141431" y="4370119"/>
              <a:ext cx="0" cy="15794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Gerade Verbindung mit Pfeil 32"/>
            <p:cNvCxnSpPr/>
            <p:nvPr/>
          </p:nvCxnSpPr>
          <p:spPr>
            <a:xfrm flipH="1" flipV="1">
              <a:off x="2396050" y="4370119"/>
              <a:ext cx="745382" cy="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sp>
        <p:nvSpPr>
          <p:cNvPr id="37" name="Textfeld 36"/>
          <p:cNvSpPr txBox="1"/>
          <p:nvPr/>
        </p:nvSpPr>
        <p:spPr>
          <a:xfrm>
            <a:off x="5598315" y="5723595"/>
            <a:ext cx="652775" cy="384721"/>
          </a:xfrm>
          <a:prstGeom prst="rect">
            <a:avLst/>
          </a:prstGeom>
          <a:noFill/>
        </p:spPr>
        <p:txBody>
          <a:bodyPr wrap="square" lIns="0" tIns="0" rIns="0" rtlCol="0">
            <a:spAutoFit/>
          </a:bodyPr>
          <a:lstStyle/>
          <a:p>
            <a:pPr algn="l">
              <a:spcAft>
                <a:spcPts val="600"/>
              </a:spcAft>
            </a:pPr>
            <a:r>
              <a:rPr lang="en-US" sz="1100" i="1" dirty="0">
                <a:latin typeface="Arial" panose="020B0604020202020204" pitchFamily="34" charset="0"/>
                <a:cs typeface="Arial" panose="020B0604020202020204" pitchFamily="34" charset="0"/>
              </a:rPr>
              <a:t>El. Mot. Torque</a:t>
            </a:r>
          </a:p>
        </p:txBody>
      </p:sp>
      <p:cxnSp>
        <p:nvCxnSpPr>
          <p:cNvPr id="39" name="Gerade Verbindung mit Pfeil 38"/>
          <p:cNvCxnSpPr/>
          <p:nvPr/>
        </p:nvCxnSpPr>
        <p:spPr>
          <a:xfrm flipV="1">
            <a:off x="6146213" y="5787560"/>
            <a:ext cx="0" cy="207749"/>
          </a:xfrm>
          <a:prstGeom prst="straightConnector1">
            <a:avLst/>
          </a:prstGeom>
          <a:ln w="19050">
            <a:solidFill>
              <a:schemeClr val="accent6">
                <a:lumMod val="10000"/>
              </a:schemeClr>
            </a:solidFill>
            <a:tailEnd type="arrow"/>
          </a:ln>
        </p:spPr>
        <p:style>
          <a:lnRef idx="1">
            <a:schemeClr val="accent1"/>
          </a:lnRef>
          <a:fillRef idx="0">
            <a:schemeClr val="accent1"/>
          </a:fillRef>
          <a:effectRef idx="0">
            <a:schemeClr val="accent1"/>
          </a:effectRef>
          <a:fontRef idx="minor">
            <a:schemeClr val="tx1"/>
          </a:fontRef>
        </p:style>
      </p:cxnSp>
      <p:sp>
        <p:nvSpPr>
          <p:cNvPr id="42" name="Textfeld 41"/>
          <p:cNvSpPr txBox="1"/>
          <p:nvPr/>
        </p:nvSpPr>
        <p:spPr>
          <a:xfrm>
            <a:off x="6305104" y="4109214"/>
            <a:ext cx="652775" cy="384721"/>
          </a:xfrm>
          <a:prstGeom prst="rect">
            <a:avLst/>
          </a:prstGeom>
          <a:noFill/>
        </p:spPr>
        <p:txBody>
          <a:bodyPr wrap="square" lIns="0" tIns="0" rIns="0" rtlCol="0">
            <a:spAutoFit/>
          </a:bodyPr>
          <a:lstStyle/>
          <a:p>
            <a:pPr algn="l">
              <a:spcAft>
                <a:spcPts val="600"/>
              </a:spcAft>
            </a:pPr>
            <a:r>
              <a:rPr lang="de-DE" sz="1100" i="1" dirty="0">
                <a:latin typeface="Arial" panose="020B0604020202020204" pitchFamily="34" charset="0"/>
                <a:cs typeface="Arial" panose="020B0604020202020204" pitchFamily="34" charset="0"/>
              </a:rPr>
              <a:t>Generator Power</a:t>
            </a:r>
            <a:endParaRPr lang="en-GB" sz="1100" i="1" dirty="0">
              <a:latin typeface="Arial" panose="020B0604020202020204" pitchFamily="34" charset="0"/>
              <a:cs typeface="Arial" panose="020B0604020202020204" pitchFamily="34" charset="0"/>
            </a:endParaRPr>
          </a:p>
        </p:txBody>
      </p:sp>
      <p:cxnSp>
        <p:nvCxnSpPr>
          <p:cNvPr id="45" name="Gerade Verbindung mit Pfeil 44"/>
          <p:cNvCxnSpPr/>
          <p:nvPr/>
        </p:nvCxnSpPr>
        <p:spPr>
          <a:xfrm flipV="1">
            <a:off x="7028473" y="4154723"/>
            <a:ext cx="0" cy="207749"/>
          </a:xfrm>
          <a:prstGeom prst="straightConnector1">
            <a:avLst/>
          </a:prstGeom>
          <a:ln w="19050">
            <a:solidFill>
              <a:schemeClr val="accent6">
                <a:lumMod val="1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892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par>
                          <p:cTn id="21" fill="hold">
                            <p:stCondLst>
                              <p:cond delay="0"/>
                            </p:stCondLst>
                            <p:childTnLst>
                              <p:par>
                                <p:cTn id="22" presetID="0" presetClass="path" presetSubtype="0" accel="50000" decel="50000" fill="hold" grpId="0" nodeType="afterEffect">
                                  <p:stCondLst>
                                    <p:cond delay="0"/>
                                  </p:stCondLst>
                                  <p:childTnLst>
                                    <p:animMotion origin="layout" path="M 3.61111E-6 -2.96296E-6 L -0.2566 -0.1787 " pathEditMode="relative" rAng="0" ptsTypes="AA">
                                      <p:cBhvr>
                                        <p:cTn id="23" dur="2000" fill="hold"/>
                                        <p:tgtEl>
                                          <p:spTgt spid="22"/>
                                        </p:tgtEl>
                                        <p:attrNameLst>
                                          <p:attrName>ppt_x</p:attrName>
                                          <p:attrName>ppt_y</p:attrName>
                                        </p:attrNameLst>
                                      </p:cBhvr>
                                      <p:rCtr x="-12830" y="-893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2" grpId="1"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5164C989-5938-407D-ADBC-916816C4BF00}"/>
              </a:ext>
            </a:extLst>
          </p:cNvPr>
          <p:cNvPicPr>
            <a:picLocks noChangeAspect="1"/>
          </p:cNvPicPr>
          <p:nvPr/>
        </p:nvPicPr>
        <p:blipFill>
          <a:blip r:embed="rId3"/>
          <a:stretch>
            <a:fillRect/>
          </a:stretch>
        </p:blipFill>
        <p:spPr>
          <a:xfrm>
            <a:off x="2157067" y="1252102"/>
            <a:ext cx="6553723"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de-DE" dirty="0" err="1"/>
              <a:t>Sizing</a:t>
            </a:r>
            <a:r>
              <a:rPr lang="de-DE" dirty="0"/>
              <a:t> </a:t>
            </a:r>
            <a:r>
              <a:rPr lang="de-DE" dirty="0" err="1"/>
              <a:t>for</a:t>
            </a:r>
            <a:r>
              <a:rPr lang="de-DE" dirty="0"/>
              <a:t> </a:t>
            </a:r>
            <a:r>
              <a:rPr lang="de-DE" dirty="0" err="1"/>
              <a:t>the</a:t>
            </a:r>
            <a:r>
              <a:rPr lang="de-DE" dirty="0"/>
              <a:t> same Design Points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19</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AutoShape 7">
            <a:extLst>
              <a:ext uri="{FF2B5EF4-FFF2-40B4-BE49-F238E27FC236}">
                <a16:creationId xmlns="" xmlns:a16="http://schemas.microsoft.com/office/drawing/2014/main" id="{4366F945-E116-4C3F-AE0E-44A0AECB4131}"/>
              </a:ext>
            </a:extLst>
          </p:cNvPr>
          <p:cNvSpPr>
            <a:spLocks noChangeArrowheads="1"/>
          </p:cNvSpPr>
          <p:nvPr/>
        </p:nvSpPr>
        <p:spPr bwMode="auto">
          <a:xfrm flipH="1">
            <a:off x="78857" y="1820251"/>
            <a:ext cx="1939194" cy="664012"/>
          </a:xfrm>
          <a:prstGeom prst="wedgeRoundRectCallout">
            <a:avLst>
              <a:gd name="adj1" fmla="val -66586"/>
              <a:gd name="adj2" fmla="val -4380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Calculate the </a:t>
            </a:r>
            <a:r>
              <a:rPr lang="en-US" sz="1100" b="1" dirty="0">
                <a:latin typeface="Arial" pitchFamily="34" charset="0"/>
                <a:cs typeface="Arial" pitchFamily="34" charset="0"/>
              </a:rPr>
              <a:t>Design Point</a:t>
            </a:r>
            <a:r>
              <a:rPr lang="en-US" sz="1100" dirty="0">
                <a:latin typeface="Arial" pitchFamily="34" charset="0"/>
                <a:cs typeface="Arial" pitchFamily="34" charset="0"/>
              </a:rPr>
              <a:t> again with iteration switched on.</a:t>
            </a:r>
          </a:p>
        </p:txBody>
      </p:sp>
      <p:sp>
        <p:nvSpPr>
          <p:cNvPr id="15" name="Freeform 9">
            <a:extLst>
              <a:ext uri="{FF2B5EF4-FFF2-40B4-BE49-F238E27FC236}">
                <a16:creationId xmlns="" xmlns:a16="http://schemas.microsoft.com/office/drawing/2014/main" id="{62C5AB91-9620-4FF2-BC67-73D87449EA0E}"/>
              </a:ext>
            </a:extLst>
          </p:cNvPr>
          <p:cNvSpPr>
            <a:spLocks/>
          </p:cNvSpPr>
          <p:nvPr/>
        </p:nvSpPr>
        <p:spPr bwMode="auto">
          <a:xfrm rot="20239365">
            <a:off x="3587294" y="2840903"/>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243410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3.61111E-6 3.7037E-7 L -0.05712 -0.1537 " pathEditMode="relative" rAng="0" ptsTypes="AA">
                                      <p:cBhvr>
                                        <p:cTn id="9" dur="2000" fill="hold"/>
                                        <p:tgtEl>
                                          <p:spTgt spid="15"/>
                                        </p:tgtEl>
                                        <p:attrNameLst>
                                          <p:attrName>ppt_x</p:attrName>
                                          <p:attrName>ppt_y</p:attrName>
                                        </p:attrNameLst>
                                      </p:cBhvr>
                                      <p:rCtr x="-2865" y="-76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 xmlns:a16="http://schemas.microsoft.com/office/drawing/2014/main" id="{9DE45D9D-4116-4357-B310-FF7C80FCD904}"/>
              </a:ext>
            </a:extLst>
          </p:cNvPr>
          <p:cNvPicPr>
            <a:picLocks noChangeAspect="1"/>
          </p:cNvPicPr>
          <p:nvPr/>
        </p:nvPicPr>
        <p:blipFill>
          <a:blip r:embed="rId2"/>
          <a:stretch>
            <a:fillRect/>
          </a:stretch>
        </p:blipFill>
        <p:spPr>
          <a:xfrm>
            <a:off x="2847977" y="3524905"/>
            <a:ext cx="3849606" cy="2668319"/>
          </a:xfrm>
          <a:prstGeom prst="rect">
            <a:avLst/>
          </a:prstGeom>
        </p:spPr>
      </p:pic>
      <p:sp>
        <p:nvSpPr>
          <p:cNvPr id="2" name="Title 1">
            <a:extLst>
              <a:ext uri="{FF2B5EF4-FFF2-40B4-BE49-F238E27FC236}">
                <a16:creationId xmlns="" xmlns:a16="http://schemas.microsoft.com/office/drawing/2014/main" id="{736F7F7A-EFE1-4244-8799-5127262C8C4F}"/>
              </a:ext>
            </a:extLst>
          </p:cNvPr>
          <p:cNvSpPr>
            <a:spLocks noGrp="1"/>
          </p:cNvSpPr>
          <p:nvPr>
            <p:ph type="title"/>
          </p:nvPr>
        </p:nvSpPr>
        <p:spPr/>
        <p:txBody>
          <a:bodyPr/>
          <a:lstStyle/>
          <a:p>
            <a:r>
              <a:rPr lang="en-US" dirty="0"/>
              <a:t>Introduction</a:t>
            </a:r>
            <a:endParaRPr lang="x-none" dirty="0"/>
          </a:p>
        </p:txBody>
      </p:sp>
      <p:sp>
        <p:nvSpPr>
          <p:cNvPr id="3" name="Date Placeholder 2">
            <a:extLst>
              <a:ext uri="{FF2B5EF4-FFF2-40B4-BE49-F238E27FC236}">
                <a16:creationId xmlns="" xmlns:a16="http://schemas.microsoft.com/office/drawing/2014/main" id="{ED303622-692D-4313-9D2C-76AB74336707}"/>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75758CC7-6CB6-4C87-8A0D-AF20672C01EE}"/>
              </a:ext>
            </a:extLst>
          </p:cNvPr>
          <p:cNvSpPr>
            <a:spLocks noGrp="1"/>
          </p:cNvSpPr>
          <p:nvPr>
            <p:ph type="sldNum" sz="quarter" idx="11"/>
          </p:nvPr>
        </p:nvSpPr>
        <p:spPr/>
        <p:txBody>
          <a:bodyPr/>
          <a:lstStyle/>
          <a:p>
            <a:fld id="{FC702470-8AE9-4E48-9C5F-817F252A268D}" type="slidenum">
              <a:rPr lang="de-DE" smtClean="0"/>
              <a:pPr/>
              <a:t>2</a:t>
            </a:fld>
            <a:endParaRPr lang="de-DE" dirty="0"/>
          </a:p>
        </p:txBody>
      </p:sp>
      <p:sp>
        <p:nvSpPr>
          <p:cNvPr id="5" name="Footer Placeholder 4">
            <a:extLst>
              <a:ext uri="{FF2B5EF4-FFF2-40B4-BE49-F238E27FC236}">
                <a16:creationId xmlns="" xmlns:a16="http://schemas.microsoft.com/office/drawing/2014/main" id="{4D148BD4-6EDE-4045-A372-0974EB5B8043}"/>
              </a:ext>
            </a:extLst>
          </p:cNvPr>
          <p:cNvSpPr>
            <a:spLocks noGrp="1"/>
          </p:cNvSpPr>
          <p:nvPr>
            <p:ph type="ftr" sz="quarter" idx="12"/>
          </p:nvPr>
        </p:nvSpPr>
        <p:spPr/>
        <p:txBody>
          <a:bodyPr/>
          <a:lstStyle/>
          <a:p>
            <a:r>
              <a:rPr lang="en-US" dirty="0"/>
              <a:t>Coupling a Series Electric Prop. System with a Gas Turbine</a:t>
            </a:r>
            <a:endParaRPr lang="en-US" b="1" dirty="0"/>
          </a:p>
        </p:txBody>
      </p:sp>
      <p:sp>
        <p:nvSpPr>
          <p:cNvPr id="6" name="Rechteck 3">
            <a:extLst>
              <a:ext uri="{FF2B5EF4-FFF2-40B4-BE49-F238E27FC236}">
                <a16:creationId xmlns="" xmlns:a16="http://schemas.microsoft.com/office/drawing/2014/main" id="{D009BE71-ED09-470E-AA2E-6797A9D44E0A}"/>
              </a:ext>
            </a:extLst>
          </p:cNvPr>
          <p:cNvSpPr>
            <a:spLocks noChangeAspect="1"/>
          </p:cNvSpPr>
          <p:nvPr/>
        </p:nvSpPr>
        <p:spPr>
          <a:xfrm>
            <a:off x="4436240" y="3524905"/>
            <a:ext cx="860071" cy="34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n>
                <a:solidFill>
                  <a:schemeClr val="tx1"/>
                </a:solidFill>
              </a:ln>
            </a:endParaRPr>
          </a:p>
        </p:txBody>
      </p:sp>
      <p:sp>
        <p:nvSpPr>
          <p:cNvPr id="7" name="Abgerundetes Rechteck 5">
            <a:extLst>
              <a:ext uri="{FF2B5EF4-FFF2-40B4-BE49-F238E27FC236}">
                <a16:creationId xmlns="" xmlns:a16="http://schemas.microsoft.com/office/drawing/2014/main" id="{94049C0C-A099-4199-A835-7B08542CAFD5}"/>
              </a:ext>
            </a:extLst>
          </p:cNvPr>
          <p:cNvSpPr/>
          <p:nvPr/>
        </p:nvSpPr>
        <p:spPr>
          <a:xfrm>
            <a:off x="64978" y="1533848"/>
            <a:ext cx="2437475" cy="122586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In Tutorial I and II we focused on the design and off-design calculations of the electric propulsion </a:t>
            </a:r>
            <a:r>
              <a:rPr lang="en-US" sz="1100" dirty="0" smtClean="0">
                <a:latin typeface="Arial" pitchFamily="34" charset="0"/>
                <a:cs typeface="Arial" pitchFamily="34" charset="0"/>
              </a:rPr>
              <a:t>systems </a:t>
            </a:r>
            <a:r>
              <a:rPr lang="en-GB" sz="1100" dirty="0" smtClean="0">
                <a:latin typeface="Arial" pitchFamily="34" charset="0"/>
                <a:cs typeface="Arial" pitchFamily="34" charset="0"/>
              </a:rPr>
              <a:t>not </a:t>
            </a:r>
            <a:r>
              <a:rPr lang="en-GB" sz="1100" dirty="0">
                <a:latin typeface="Arial" pitchFamily="34" charset="0"/>
                <a:cs typeface="Arial" pitchFamily="34" charset="0"/>
              </a:rPr>
              <a:t>yet considering the effects on the gas turbine cycle.</a:t>
            </a:r>
            <a:endParaRPr lang="en-US" sz="1100" dirty="0">
              <a:solidFill>
                <a:schemeClr val="tx1"/>
              </a:solidFill>
              <a:latin typeface="Arial" pitchFamily="34" charset="0"/>
              <a:cs typeface="Arial" pitchFamily="34" charset="0"/>
            </a:endParaRPr>
          </a:p>
        </p:txBody>
      </p:sp>
      <p:sp>
        <p:nvSpPr>
          <p:cNvPr id="9" name="Rechteck 8">
            <a:extLst>
              <a:ext uri="{FF2B5EF4-FFF2-40B4-BE49-F238E27FC236}">
                <a16:creationId xmlns="" xmlns:a16="http://schemas.microsoft.com/office/drawing/2014/main" id="{BE1AA984-0F25-4517-92A4-21A090B544CB}"/>
              </a:ext>
            </a:extLst>
          </p:cNvPr>
          <p:cNvSpPr/>
          <p:nvPr/>
        </p:nvSpPr>
        <p:spPr>
          <a:xfrm>
            <a:off x="2775926" y="3429000"/>
            <a:ext cx="4054666" cy="2846468"/>
          </a:xfrm>
          <a:prstGeom prst="rect">
            <a:avLst/>
          </a:prstGeom>
          <a:noFill/>
          <a:ln w="28575">
            <a:solidFill>
              <a:schemeClr val="accent4">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feld 10">
            <a:extLst>
              <a:ext uri="{FF2B5EF4-FFF2-40B4-BE49-F238E27FC236}">
                <a16:creationId xmlns="" xmlns:a16="http://schemas.microsoft.com/office/drawing/2014/main" id="{15E437F6-26B5-440E-8E84-B9F4CFDE411B}"/>
              </a:ext>
            </a:extLst>
          </p:cNvPr>
          <p:cNvSpPr txBox="1"/>
          <p:nvPr/>
        </p:nvSpPr>
        <p:spPr>
          <a:xfrm>
            <a:off x="4048216" y="3442479"/>
            <a:ext cx="2782376" cy="276999"/>
          </a:xfrm>
          <a:prstGeom prst="rect">
            <a:avLst/>
          </a:prstGeom>
          <a:noFill/>
        </p:spPr>
        <p:txBody>
          <a:bodyPr wrap="square" rtlCol="0">
            <a:spAutoFit/>
          </a:bodyPr>
          <a:lstStyle/>
          <a:p>
            <a:pPr algn="r"/>
            <a:r>
              <a:rPr lang="de-DE" sz="1200" b="1" dirty="0" err="1">
                <a:latin typeface="+mn-lt"/>
              </a:rPr>
              <a:t>Electric</a:t>
            </a:r>
            <a:r>
              <a:rPr lang="de-DE" sz="1200" b="1" dirty="0">
                <a:latin typeface="+mn-lt"/>
              </a:rPr>
              <a:t> System Tutorial I + II</a:t>
            </a:r>
            <a:endParaRPr lang="en-GB" sz="1200" b="1" dirty="0">
              <a:latin typeface="+mn-lt"/>
            </a:endParaRPr>
          </a:p>
        </p:txBody>
      </p:sp>
      <p:sp>
        <p:nvSpPr>
          <p:cNvPr id="11" name="Abgerundetes Rechteck 11">
            <a:extLst>
              <a:ext uri="{FF2B5EF4-FFF2-40B4-BE49-F238E27FC236}">
                <a16:creationId xmlns="" xmlns:a16="http://schemas.microsoft.com/office/drawing/2014/main" id="{5319793D-697A-4C99-A7C9-17B005B1D833}"/>
              </a:ext>
            </a:extLst>
          </p:cNvPr>
          <p:cNvSpPr/>
          <p:nvPr/>
        </p:nvSpPr>
        <p:spPr>
          <a:xfrm>
            <a:off x="62205" y="2877975"/>
            <a:ext cx="2440248" cy="160043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In this tutorial, we will design the gas turbine and electric propulsion system at a common system design point. Then, we will investigate the interaction between the gas turbine and electric propulsion system in off-design calculations.</a:t>
            </a:r>
            <a:endParaRPr lang="en-US" sz="1100" dirty="0">
              <a:latin typeface="Arial" pitchFamily="34" charset="0"/>
              <a:cs typeface="Arial" pitchFamily="34" charset="0"/>
            </a:endParaRPr>
          </a:p>
        </p:txBody>
      </p:sp>
      <p:grpSp>
        <p:nvGrpSpPr>
          <p:cNvPr id="12" name="Gruppieren 12">
            <a:extLst>
              <a:ext uri="{FF2B5EF4-FFF2-40B4-BE49-F238E27FC236}">
                <a16:creationId xmlns="" xmlns:a16="http://schemas.microsoft.com/office/drawing/2014/main" id="{890C33B2-51E1-4F50-9040-DC2E4E0E3945}"/>
              </a:ext>
            </a:extLst>
          </p:cNvPr>
          <p:cNvGrpSpPr>
            <a:grpSpLocks noChangeAspect="1"/>
          </p:cNvGrpSpPr>
          <p:nvPr/>
        </p:nvGrpSpPr>
        <p:grpSpPr>
          <a:xfrm>
            <a:off x="2697089" y="1229938"/>
            <a:ext cx="4188863" cy="5123728"/>
            <a:chOff x="5592663" y="2006918"/>
            <a:chExt cx="3320092" cy="4938565"/>
          </a:xfrm>
        </p:grpSpPr>
        <p:sp>
          <p:nvSpPr>
            <p:cNvPr id="13" name="Rechteck 13">
              <a:extLst>
                <a:ext uri="{FF2B5EF4-FFF2-40B4-BE49-F238E27FC236}">
                  <a16:creationId xmlns="" xmlns:a16="http://schemas.microsoft.com/office/drawing/2014/main" id="{005C7967-FD0E-4580-BE63-357FA4D34ED9}"/>
                </a:ext>
              </a:extLst>
            </p:cNvPr>
            <p:cNvSpPr/>
            <p:nvPr/>
          </p:nvSpPr>
          <p:spPr>
            <a:xfrm>
              <a:off x="5592663" y="2006918"/>
              <a:ext cx="3320092" cy="4938565"/>
            </a:xfrm>
            <a:prstGeom prst="rect">
              <a:avLst/>
            </a:prstGeom>
            <a:noFill/>
            <a:ln w="28575">
              <a:solidFill>
                <a:schemeClr val="accent4">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feld 14">
              <a:extLst>
                <a:ext uri="{FF2B5EF4-FFF2-40B4-BE49-F238E27FC236}">
                  <a16:creationId xmlns="" xmlns:a16="http://schemas.microsoft.com/office/drawing/2014/main" id="{0AC62BF0-918B-4B48-9B40-4B3DD00A381B}"/>
                </a:ext>
              </a:extLst>
            </p:cNvPr>
            <p:cNvSpPr txBox="1"/>
            <p:nvPr/>
          </p:nvSpPr>
          <p:spPr>
            <a:xfrm>
              <a:off x="6834668" y="2019019"/>
              <a:ext cx="2027231" cy="266989"/>
            </a:xfrm>
            <a:prstGeom prst="rect">
              <a:avLst/>
            </a:prstGeom>
            <a:noFill/>
          </p:spPr>
          <p:txBody>
            <a:bodyPr wrap="square" rtlCol="0">
              <a:spAutoFit/>
            </a:bodyPr>
            <a:lstStyle/>
            <a:p>
              <a:pPr algn="r"/>
              <a:r>
                <a:rPr lang="de-DE" sz="1200" b="1" dirty="0" err="1">
                  <a:latin typeface="+mn-lt"/>
                </a:rPr>
                <a:t>Electric</a:t>
              </a:r>
              <a:r>
                <a:rPr lang="de-DE" sz="1200" b="1" dirty="0"/>
                <a:t> </a:t>
              </a:r>
              <a:r>
                <a:rPr lang="de-DE" sz="1200" b="1" dirty="0">
                  <a:latin typeface="+mn-lt"/>
                </a:rPr>
                <a:t>System Tutorial III</a:t>
              </a:r>
              <a:endParaRPr lang="en-GB" sz="1200" b="1" dirty="0">
                <a:latin typeface="+mn-lt"/>
              </a:endParaRPr>
            </a:p>
          </p:txBody>
        </p:sp>
      </p:grpSp>
      <p:sp>
        <p:nvSpPr>
          <p:cNvPr id="18" name="Abgerundetes Rechteck 6">
            <a:extLst>
              <a:ext uri="{FF2B5EF4-FFF2-40B4-BE49-F238E27FC236}">
                <a16:creationId xmlns="" xmlns:a16="http://schemas.microsoft.com/office/drawing/2014/main" id="{A36D0309-500A-40BD-8E25-6044F1A84EBE}"/>
              </a:ext>
            </a:extLst>
          </p:cNvPr>
          <p:cNvSpPr/>
          <p:nvPr/>
        </p:nvSpPr>
        <p:spPr>
          <a:xfrm>
            <a:off x="7147439" y="1121169"/>
            <a:ext cx="1849418"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b="1" dirty="0">
                <a:latin typeface="Arial" pitchFamily="34" charset="0"/>
                <a:cs typeface="Arial" pitchFamily="34" charset="0"/>
              </a:rPr>
              <a:t>Hint: </a:t>
            </a:r>
            <a:r>
              <a:rPr lang="en-US" sz="1100" dirty="0">
                <a:latin typeface="Arial" pitchFamily="34" charset="0"/>
                <a:cs typeface="Arial" pitchFamily="34" charset="0"/>
              </a:rPr>
              <a:t>We recommend  to first complete </a:t>
            </a:r>
            <a:r>
              <a:rPr lang="en-US" sz="1100" i="1" dirty="0">
                <a:latin typeface="Arial" pitchFamily="34" charset="0"/>
                <a:cs typeface="Arial" pitchFamily="34" charset="0"/>
              </a:rPr>
              <a:t>Electric System Tutorial I + II</a:t>
            </a:r>
            <a:r>
              <a:rPr lang="en-US" sz="1100" dirty="0">
                <a:latin typeface="Arial" pitchFamily="34" charset="0"/>
                <a:cs typeface="Arial" pitchFamily="34" charset="0"/>
              </a:rPr>
              <a:t> before working on this tutorial.</a:t>
            </a:r>
            <a:endParaRPr lang="en-US" sz="1100" dirty="0">
              <a:solidFill>
                <a:schemeClr val="tx1"/>
              </a:solidFill>
              <a:latin typeface="Arial" pitchFamily="34" charset="0"/>
              <a:cs typeface="Arial" pitchFamily="34" charset="0"/>
            </a:endParaRPr>
          </a:p>
        </p:txBody>
      </p:sp>
      <p:pic>
        <p:nvPicPr>
          <p:cNvPr id="16" name="Picture 3" descr="P:\GasTurb\43_Git\GasTurb14_Arbeitsversion_JC\debug\Schematics_GT\2_tprop.wmf">
            <a:extLst>
              <a:ext uri="{FF2B5EF4-FFF2-40B4-BE49-F238E27FC236}">
                <a16:creationId xmlns="" xmlns:a16="http://schemas.microsoft.com/office/drawing/2014/main" id="{E525D6C5-5F86-4B07-8844-23FDB3C26C3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576" y="1389640"/>
            <a:ext cx="3407088" cy="2543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12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C275F6B7-84A1-4218-AA10-4158AFA5583E}"/>
              </a:ext>
            </a:extLst>
          </p:cNvPr>
          <p:cNvPicPr>
            <a:picLocks noChangeAspect="1"/>
          </p:cNvPicPr>
          <p:nvPr/>
        </p:nvPicPr>
        <p:blipFill>
          <a:blip r:embed="rId2"/>
          <a:stretch>
            <a:fillRect/>
          </a:stretch>
        </p:blipFill>
        <p:spPr>
          <a:xfrm>
            <a:off x="2155371" y="1252105"/>
            <a:ext cx="6555420" cy="494257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Output with coupled systems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20</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Freeform 9">
            <a:extLst>
              <a:ext uri="{FF2B5EF4-FFF2-40B4-BE49-F238E27FC236}">
                <a16:creationId xmlns="" xmlns:a16="http://schemas.microsoft.com/office/drawing/2014/main" id="{EF5F6F15-95F0-41CD-B63D-AB6A1801E033}"/>
              </a:ext>
            </a:extLst>
          </p:cNvPr>
          <p:cNvSpPr>
            <a:spLocks/>
          </p:cNvSpPr>
          <p:nvPr/>
        </p:nvSpPr>
        <p:spPr bwMode="auto">
          <a:xfrm rot="20239365">
            <a:off x="5075362" y="277041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bgerundetes Rechteck 7">
            <a:extLst>
              <a:ext uri="{FF2B5EF4-FFF2-40B4-BE49-F238E27FC236}">
                <a16:creationId xmlns="" xmlns:a16="http://schemas.microsoft.com/office/drawing/2014/main" id="{2E258AA5-FB1D-4CB8-AEEE-FF740BC02DC9}"/>
              </a:ext>
            </a:extLst>
          </p:cNvPr>
          <p:cNvSpPr/>
          <p:nvPr/>
        </p:nvSpPr>
        <p:spPr>
          <a:xfrm>
            <a:off x="77938" y="1641054"/>
            <a:ext cx="1936140" cy="851297"/>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gas turbine design point did not change. </a:t>
            </a:r>
            <a:r>
              <a:rPr lang="en-GB" sz="1100" dirty="0">
                <a:latin typeface="Arial" pitchFamily="34" charset="0"/>
                <a:cs typeface="Arial" pitchFamily="34" charset="0"/>
              </a:rPr>
              <a:t>The iteration only affects the electric propulsion system</a:t>
            </a:r>
            <a:endParaRPr lang="en-US" sz="1100" dirty="0">
              <a:latin typeface="Arial" pitchFamily="34" charset="0"/>
              <a:cs typeface="Arial" pitchFamily="34" charset="0"/>
            </a:endParaRPr>
          </a:p>
        </p:txBody>
      </p:sp>
      <p:sp>
        <p:nvSpPr>
          <p:cNvPr id="17" name="Abgerundetes Rechteck 8">
            <a:extLst>
              <a:ext uri="{FF2B5EF4-FFF2-40B4-BE49-F238E27FC236}">
                <a16:creationId xmlns="" xmlns:a16="http://schemas.microsoft.com/office/drawing/2014/main" id="{0143EDB4-0CE1-4761-8AE2-A7EF93C89CBD}"/>
              </a:ext>
            </a:extLst>
          </p:cNvPr>
          <p:cNvSpPr/>
          <p:nvPr/>
        </p:nvSpPr>
        <p:spPr>
          <a:xfrm>
            <a:off x="380983" y="4459299"/>
            <a:ext cx="193614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Click on </a:t>
            </a:r>
            <a:r>
              <a:rPr lang="en-US" sz="1100" b="1" dirty="0">
                <a:latin typeface="Arial" pitchFamily="34" charset="0"/>
                <a:cs typeface="Arial" pitchFamily="34" charset="0"/>
              </a:rPr>
              <a:t>Electric Propulsion System</a:t>
            </a:r>
            <a:r>
              <a:rPr lang="en-US" sz="1100" dirty="0">
                <a:latin typeface="Arial" pitchFamily="34" charset="0"/>
                <a:cs typeface="Arial" pitchFamily="34" charset="0"/>
              </a:rPr>
              <a:t>.</a:t>
            </a:r>
          </a:p>
        </p:txBody>
      </p:sp>
    </p:spTree>
    <p:extLst>
      <p:ext uri="{BB962C8B-B14F-4D97-AF65-F5344CB8AC3E}">
        <p14:creationId xmlns:p14="http://schemas.microsoft.com/office/powerpoint/2010/main" val="347943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grpId="0" nodeType="afterEffect">
                                  <p:stCondLst>
                                    <p:cond delay="0"/>
                                  </p:stCondLst>
                                  <p:childTnLst>
                                    <p:animMotion origin="layout" path="M 0 -2.96296E-6 L 0.17326 -0.15393 " pathEditMode="relative" rAng="0" ptsTypes="AA">
                                      <p:cBhvr>
                                        <p:cTn id="13" dur="2000" fill="hold"/>
                                        <p:tgtEl>
                                          <p:spTgt spid="15"/>
                                        </p:tgtEl>
                                        <p:attrNameLst>
                                          <p:attrName>ppt_x</p:attrName>
                                          <p:attrName>ppt_y</p:attrName>
                                        </p:attrNameLst>
                                      </p:cBhvr>
                                      <p:rCtr x="8663" y="-77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419" y="1252105"/>
            <a:ext cx="6553723" cy="49412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Output with coupled systems</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21</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2" name="Ellipse 7">
            <a:extLst>
              <a:ext uri="{FF2B5EF4-FFF2-40B4-BE49-F238E27FC236}">
                <a16:creationId xmlns="" xmlns:a16="http://schemas.microsoft.com/office/drawing/2014/main" id="{07F6D626-C0B2-46D6-8147-9047DAAE3851}"/>
              </a:ext>
            </a:extLst>
          </p:cNvPr>
          <p:cNvSpPr/>
          <p:nvPr/>
        </p:nvSpPr>
        <p:spPr>
          <a:xfrm>
            <a:off x="3461202" y="4582340"/>
            <a:ext cx="3530378"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Abgerundetes Rechteck 8">
            <a:extLst>
              <a:ext uri="{FF2B5EF4-FFF2-40B4-BE49-F238E27FC236}">
                <a16:creationId xmlns="" xmlns:a16="http://schemas.microsoft.com/office/drawing/2014/main" id="{A45690AC-240A-427E-AE9C-7DF8691D874B}"/>
              </a:ext>
            </a:extLst>
          </p:cNvPr>
          <p:cNvSpPr/>
          <p:nvPr/>
        </p:nvSpPr>
        <p:spPr>
          <a:xfrm>
            <a:off x="77938" y="1780285"/>
            <a:ext cx="1936140" cy="160043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electric motor torque is varied until the power of the generator gear box equals the electric power offtake of the gas turbine. Accordingly the generator gear box power is 200kW.</a:t>
            </a:r>
          </a:p>
        </p:txBody>
      </p:sp>
      <p:sp>
        <p:nvSpPr>
          <p:cNvPr id="14" name="Ellipse 11">
            <a:extLst>
              <a:ext uri="{FF2B5EF4-FFF2-40B4-BE49-F238E27FC236}">
                <a16:creationId xmlns="" xmlns:a16="http://schemas.microsoft.com/office/drawing/2014/main" id="{36415AD9-2EF7-47D3-B69E-D7009498BA7E}"/>
              </a:ext>
            </a:extLst>
          </p:cNvPr>
          <p:cNvSpPr/>
          <p:nvPr/>
        </p:nvSpPr>
        <p:spPr>
          <a:xfrm>
            <a:off x="5190152" y="4304877"/>
            <a:ext cx="779930" cy="145162"/>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Abgerundetes Rechteck 12">
            <a:extLst>
              <a:ext uri="{FF2B5EF4-FFF2-40B4-BE49-F238E27FC236}">
                <a16:creationId xmlns="" xmlns:a16="http://schemas.microsoft.com/office/drawing/2014/main" id="{FD4DF5D7-5227-4DEE-B05D-CAFE1711D71B}"/>
              </a:ext>
            </a:extLst>
          </p:cNvPr>
          <p:cNvSpPr/>
          <p:nvPr/>
        </p:nvSpPr>
        <p:spPr>
          <a:xfrm>
            <a:off x="623030" y="4959415"/>
            <a:ext cx="193614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Let us return to the main window again.</a:t>
            </a:r>
          </a:p>
        </p:txBody>
      </p:sp>
      <p:sp>
        <p:nvSpPr>
          <p:cNvPr id="19" name="Freeform 9">
            <a:extLst>
              <a:ext uri="{FF2B5EF4-FFF2-40B4-BE49-F238E27FC236}">
                <a16:creationId xmlns="" xmlns:a16="http://schemas.microsoft.com/office/drawing/2014/main" id="{B029F11D-1FE5-418B-83DA-7A3CF67AFD0F}"/>
              </a:ext>
            </a:extLst>
          </p:cNvPr>
          <p:cNvSpPr>
            <a:spLocks/>
          </p:cNvSpPr>
          <p:nvPr/>
        </p:nvSpPr>
        <p:spPr bwMode="auto">
          <a:xfrm rot="20239365">
            <a:off x="4617243" y="277041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271282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grpId="0" nodeType="afterEffect">
                                  <p:stCondLst>
                                    <p:cond delay="0"/>
                                  </p:stCondLst>
                                  <p:childTnLst>
                                    <p:animMotion origin="layout" path="M 3.61111E-6 -2.96296E-6 L -0.25556 -0.17268 " pathEditMode="relative" rAng="0" ptsTypes="AA">
                                      <p:cBhvr>
                                        <p:cTn id="13" dur="2000" fill="hold"/>
                                        <p:tgtEl>
                                          <p:spTgt spid="19"/>
                                        </p:tgtEl>
                                        <p:attrNameLst>
                                          <p:attrName>ppt_x</p:attrName>
                                          <p:attrName>ppt_y</p:attrName>
                                        </p:attrNameLst>
                                      </p:cBhvr>
                                      <p:rCtr x="-12778" y="-86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1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957972FF-38E2-4557-A097-CCD09AC51828}"/>
              </a:ext>
            </a:extLst>
          </p:cNvPr>
          <p:cNvPicPr>
            <a:picLocks noChangeAspect="1"/>
          </p:cNvPicPr>
          <p:nvPr/>
        </p:nvPicPr>
        <p:blipFill>
          <a:blip r:embed="rId2"/>
          <a:stretch>
            <a:fillRect/>
          </a:stretch>
        </p:blipFill>
        <p:spPr>
          <a:xfrm>
            <a:off x="2152420" y="1252104"/>
            <a:ext cx="6553722" cy="4941298"/>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Electric Propulsion System Off-Design</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22</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Ellipse 11">
            <a:extLst>
              <a:ext uri="{FF2B5EF4-FFF2-40B4-BE49-F238E27FC236}">
                <a16:creationId xmlns="" xmlns:a16="http://schemas.microsoft.com/office/drawing/2014/main" id="{82429228-20E9-4060-9EF0-0BC9176F1FA6}"/>
              </a:ext>
            </a:extLst>
          </p:cNvPr>
          <p:cNvSpPr/>
          <p:nvPr/>
        </p:nvSpPr>
        <p:spPr>
          <a:xfrm>
            <a:off x="2030741" y="3789151"/>
            <a:ext cx="1749259" cy="8742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Abgerundetes Rechteck 12">
            <a:extLst>
              <a:ext uri="{FF2B5EF4-FFF2-40B4-BE49-F238E27FC236}">
                <a16:creationId xmlns="" xmlns:a16="http://schemas.microsoft.com/office/drawing/2014/main" id="{FF8B9F69-C623-4F03-8FB9-596272DDC0D4}"/>
              </a:ext>
            </a:extLst>
          </p:cNvPr>
          <p:cNvSpPr/>
          <p:nvPr/>
        </p:nvSpPr>
        <p:spPr>
          <a:xfrm>
            <a:off x="77938" y="1334521"/>
            <a:ext cx="193614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Let us start an off-design calculation now.</a:t>
            </a:r>
          </a:p>
        </p:txBody>
      </p:sp>
      <p:sp>
        <p:nvSpPr>
          <p:cNvPr id="17" name="Ellipse 13">
            <a:extLst>
              <a:ext uri="{FF2B5EF4-FFF2-40B4-BE49-F238E27FC236}">
                <a16:creationId xmlns="" xmlns:a16="http://schemas.microsoft.com/office/drawing/2014/main" id="{7C2F0411-EABC-4203-835A-B693AA7C0BDF}"/>
              </a:ext>
            </a:extLst>
          </p:cNvPr>
          <p:cNvSpPr/>
          <p:nvPr/>
        </p:nvSpPr>
        <p:spPr>
          <a:xfrm>
            <a:off x="2028920" y="2914943"/>
            <a:ext cx="1749259" cy="8742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 name="Abgerundetes Rechteck 14">
            <a:extLst>
              <a:ext uri="{FF2B5EF4-FFF2-40B4-BE49-F238E27FC236}">
                <a16:creationId xmlns="" xmlns:a16="http://schemas.microsoft.com/office/drawing/2014/main" id="{CED54A9B-E98C-4F88-A1B2-ECD8A696702C}"/>
              </a:ext>
            </a:extLst>
          </p:cNvPr>
          <p:cNvSpPr/>
          <p:nvPr/>
        </p:nvSpPr>
        <p:spPr>
          <a:xfrm>
            <a:off x="77938" y="1952397"/>
            <a:ext cx="193614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Select as </a:t>
            </a:r>
            <a:r>
              <a:rPr lang="en-US" sz="1100" b="1" dirty="0">
                <a:latin typeface="Arial" pitchFamily="34" charset="0"/>
                <a:cs typeface="Arial" pitchFamily="34" charset="0"/>
              </a:rPr>
              <a:t>Scope</a:t>
            </a:r>
          </a:p>
          <a:p>
            <a:pPr algn="ctr">
              <a:defRPr/>
            </a:pPr>
            <a:r>
              <a:rPr lang="en-US" sz="1100" b="1" dirty="0">
                <a:latin typeface="Arial" pitchFamily="34" charset="0"/>
                <a:cs typeface="Arial" pitchFamily="34" charset="0"/>
              </a:rPr>
              <a:t>Performance </a:t>
            </a:r>
            <a:r>
              <a:rPr lang="en-US" sz="1100" dirty="0">
                <a:latin typeface="Arial" pitchFamily="34" charset="0"/>
                <a:cs typeface="Arial" pitchFamily="34" charset="0"/>
              </a:rPr>
              <a:t>and then click </a:t>
            </a:r>
            <a:r>
              <a:rPr lang="en-US" sz="1100" b="1" dirty="0">
                <a:latin typeface="Arial" pitchFamily="34" charset="0"/>
                <a:cs typeface="Arial" pitchFamily="34" charset="0"/>
              </a:rPr>
              <a:t>Off Design</a:t>
            </a:r>
          </a:p>
        </p:txBody>
      </p:sp>
      <p:sp>
        <p:nvSpPr>
          <p:cNvPr id="21" name="Abgerundetes Rechteck 15">
            <a:extLst>
              <a:ext uri="{FF2B5EF4-FFF2-40B4-BE49-F238E27FC236}">
                <a16:creationId xmlns="" xmlns:a16="http://schemas.microsoft.com/office/drawing/2014/main" id="{EF524D41-7B7D-4538-A86F-D367941ECC3C}"/>
              </a:ext>
            </a:extLst>
          </p:cNvPr>
          <p:cNvSpPr/>
          <p:nvPr/>
        </p:nvSpPr>
        <p:spPr>
          <a:xfrm>
            <a:off x="77938" y="2736827"/>
            <a:ext cx="193614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A click on </a:t>
            </a:r>
            <a:r>
              <a:rPr lang="en-US" sz="1100" b="1" dirty="0">
                <a:latin typeface="Arial" pitchFamily="34" charset="0"/>
                <a:cs typeface="Arial" pitchFamily="34" charset="0"/>
              </a:rPr>
              <a:t>Standard Maps</a:t>
            </a:r>
            <a:r>
              <a:rPr lang="en-US" sz="1100" dirty="0">
                <a:latin typeface="Arial" pitchFamily="34" charset="0"/>
                <a:cs typeface="Arial" pitchFamily="34" charset="0"/>
              </a:rPr>
              <a:t> begins the off-design calculation.</a:t>
            </a:r>
          </a:p>
        </p:txBody>
      </p:sp>
    </p:spTree>
    <p:extLst>
      <p:ext uri="{BB962C8B-B14F-4D97-AF65-F5344CB8AC3E}">
        <p14:creationId xmlns:p14="http://schemas.microsoft.com/office/powerpoint/2010/main" val="55478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AE924428-86C5-4B17-9DE0-D05BA0AEC6E1}"/>
              </a:ext>
            </a:extLst>
          </p:cNvPr>
          <p:cNvPicPr>
            <a:picLocks noChangeAspect="1"/>
          </p:cNvPicPr>
          <p:nvPr/>
        </p:nvPicPr>
        <p:blipFill>
          <a:blip r:embed="rId2"/>
          <a:stretch>
            <a:fillRect/>
          </a:stretch>
        </p:blipFill>
        <p:spPr>
          <a:xfrm>
            <a:off x="2158621" y="1252104"/>
            <a:ext cx="6553724"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Off-Design Input Data Page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23</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AutoShape 7">
            <a:extLst>
              <a:ext uri="{FF2B5EF4-FFF2-40B4-BE49-F238E27FC236}">
                <a16:creationId xmlns="" xmlns:a16="http://schemas.microsoft.com/office/drawing/2014/main" id="{80C68171-ED5A-45B8-B08B-EB1D627AB867}"/>
              </a:ext>
            </a:extLst>
          </p:cNvPr>
          <p:cNvSpPr>
            <a:spLocks noChangeArrowheads="1"/>
          </p:cNvSpPr>
          <p:nvPr/>
        </p:nvSpPr>
        <p:spPr bwMode="auto">
          <a:xfrm flipH="1">
            <a:off x="77938" y="1780285"/>
            <a:ext cx="1936140" cy="1225868"/>
          </a:xfrm>
          <a:prstGeom prst="wedgeRoundRectCallout">
            <a:avLst>
              <a:gd name="adj1" fmla="val -59283"/>
              <a:gd name="adj2" fmla="val -39848"/>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100" dirty="0">
                <a:latin typeface="Arial" pitchFamily="34" charset="0"/>
                <a:cs typeface="Arial" pitchFamily="34" charset="0"/>
              </a:rPr>
              <a:t>Clicking the run button right away without changing any input parameters will calculate an Off Design Point that equals the Design Point.</a:t>
            </a:r>
            <a:endParaRPr lang="en-US" sz="1100" b="1" dirty="0">
              <a:latin typeface="Arial" pitchFamily="34" charset="0"/>
              <a:cs typeface="Arial" pitchFamily="34" charset="0"/>
            </a:endParaRPr>
          </a:p>
        </p:txBody>
      </p:sp>
    </p:spTree>
    <p:extLst>
      <p:ext uri="{BB962C8B-B14F-4D97-AF65-F5344CB8AC3E}">
        <p14:creationId xmlns:p14="http://schemas.microsoft.com/office/powerpoint/2010/main" val="3600816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9332EE7E-F4E3-4B7F-BD4D-AE35B8888563}"/>
              </a:ext>
            </a:extLst>
          </p:cNvPr>
          <p:cNvPicPr>
            <a:picLocks noChangeAspect="1"/>
          </p:cNvPicPr>
          <p:nvPr/>
        </p:nvPicPr>
        <p:blipFill>
          <a:blip r:embed="rId2"/>
          <a:stretch>
            <a:fillRect/>
          </a:stretch>
        </p:blipFill>
        <p:spPr>
          <a:xfrm>
            <a:off x="2158621" y="1252103"/>
            <a:ext cx="6553723" cy="4941299"/>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Off-Design Point Summary</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24</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0" name="Abgerundetes Rechteck 8">
            <a:extLst>
              <a:ext uri="{FF2B5EF4-FFF2-40B4-BE49-F238E27FC236}">
                <a16:creationId xmlns="" xmlns:a16="http://schemas.microsoft.com/office/drawing/2014/main" id="{F4B64E95-15E7-4C3A-998F-73B1D721D5CB}"/>
              </a:ext>
            </a:extLst>
          </p:cNvPr>
          <p:cNvSpPr/>
          <p:nvPr/>
        </p:nvSpPr>
        <p:spPr>
          <a:xfrm>
            <a:off x="77938" y="1597756"/>
            <a:ext cx="1936140" cy="851297"/>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The content of this summary page is identical to that of the cycle design point.</a:t>
            </a:r>
          </a:p>
        </p:txBody>
      </p:sp>
      <p:sp>
        <p:nvSpPr>
          <p:cNvPr id="11" name="Ellipse 9">
            <a:extLst>
              <a:ext uri="{FF2B5EF4-FFF2-40B4-BE49-F238E27FC236}">
                <a16:creationId xmlns="" xmlns:a16="http://schemas.microsoft.com/office/drawing/2014/main" id="{D784B97E-D7E1-4A3E-A364-F38EE9E2768A}"/>
              </a:ext>
            </a:extLst>
          </p:cNvPr>
          <p:cNvSpPr/>
          <p:nvPr/>
        </p:nvSpPr>
        <p:spPr>
          <a:xfrm>
            <a:off x="3341452" y="5319320"/>
            <a:ext cx="3917763" cy="38818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Abgerundetes Rechteck 10">
            <a:extLst>
              <a:ext uri="{FF2B5EF4-FFF2-40B4-BE49-F238E27FC236}">
                <a16:creationId xmlns="" xmlns:a16="http://schemas.microsoft.com/office/drawing/2014/main" id="{18096C53-AEE0-4F3E-AE28-0480D52B3C7D}"/>
              </a:ext>
            </a:extLst>
          </p:cNvPr>
          <p:cNvSpPr/>
          <p:nvPr/>
        </p:nvSpPr>
        <p:spPr>
          <a:xfrm>
            <a:off x="502259" y="4849403"/>
            <a:ext cx="2637755"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The electric propulsion system is now connected to the gas turbine.</a:t>
            </a:r>
          </a:p>
        </p:txBody>
      </p:sp>
      <p:sp>
        <p:nvSpPr>
          <p:cNvPr id="13" name="Freeform 9">
            <a:extLst>
              <a:ext uri="{FF2B5EF4-FFF2-40B4-BE49-F238E27FC236}">
                <a16:creationId xmlns="" xmlns:a16="http://schemas.microsoft.com/office/drawing/2014/main" id="{33AE1464-F498-4077-B264-58CFE820476F}"/>
              </a:ext>
            </a:extLst>
          </p:cNvPr>
          <p:cNvSpPr>
            <a:spLocks/>
          </p:cNvSpPr>
          <p:nvPr/>
        </p:nvSpPr>
        <p:spPr bwMode="auto">
          <a:xfrm rot="20239365">
            <a:off x="7484848" y="2756409"/>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100702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0"/>
                            </p:stCondLst>
                            <p:childTnLst>
                              <p:par>
                                <p:cTn id="14" presetID="0" presetClass="path" presetSubtype="0" accel="50000" decel="50000" fill="hold" grpId="0" nodeType="afterEffect">
                                  <p:stCondLst>
                                    <p:cond delay="0"/>
                                  </p:stCondLst>
                                  <p:childTnLst>
                                    <p:animMotion origin="layout" path="M -1.66667E-6 3.7037E-7 L -0.05052 -0.14769 " pathEditMode="relative" rAng="0" ptsTypes="AA">
                                      <p:cBhvr>
                                        <p:cTn id="15" dur="2000" fill="hold"/>
                                        <p:tgtEl>
                                          <p:spTgt spid="13"/>
                                        </p:tgtEl>
                                        <p:attrNameLst>
                                          <p:attrName>ppt_x</p:attrName>
                                          <p:attrName>ppt_y</p:attrName>
                                        </p:attrNameLst>
                                      </p:cBhvr>
                                      <p:rCtr x="-2535" y="-73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17035827-2F1E-4321-801A-0335B776428F}"/>
              </a:ext>
            </a:extLst>
          </p:cNvPr>
          <p:cNvPicPr>
            <a:picLocks noChangeAspect="1"/>
          </p:cNvPicPr>
          <p:nvPr/>
        </p:nvPicPr>
        <p:blipFill>
          <a:blip r:embed="rId2"/>
          <a:stretch>
            <a:fillRect/>
          </a:stretch>
        </p:blipFill>
        <p:spPr>
          <a:xfrm>
            <a:off x="2158620" y="1252103"/>
            <a:ext cx="6553723" cy="4941299"/>
          </a:xfrm>
          <a:prstGeom prst="rect">
            <a:avLst/>
          </a:prstGeom>
          <a:ln>
            <a:noFill/>
          </a:ln>
          <a:effectLst>
            <a:outerShdw blurRad="190500" algn="tl" rotWithShape="0">
              <a:srgbClr val="000000">
                <a:alpha val="70000"/>
              </a:srgbClr>
            </a:outerShdw>
          </a:effectLst>
        </p:spPr>
      </p:pic>
      <p:sp>
        <p:nvSpPr>
          <p:cNvPr id="15" name="Abgerundetes Rechteck 7">
            <a:extLst>
              <a:ext uri="{FF2B5EF4-FFF2-40B4-BE49-F238E27FC236}">
                <a16:creationId xmlns="" xmlns:a16="http://schemas.microsoft.com/office/drawing/2014/main" id="{A6C8832F-6569-4BE1-91AA-8210222E2BB3}"/>
              </a:ext>
            </a:extLst>
          </p:cNvPr>
          <p:cNvSpPr/>
          <p:nvPr/>
        </p:nvSpPr>
        <p:spPr>
          <a:xfrm>
            <a:off x="77938" y="1437666"/>
            <a:ext cx="193614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The electric propulsion system operates at its design point as well. The results in the summary </a:t>
            </a:r>
            <a:r>
              <a:rPr lang="en-GB" sz="1100" dirty="0">
                <a:latin typeface="Arial" pitchFamily="34" charset="0"/>
                <a:cs typeface="Arial" pitchFamily="34" charset="0"/>
              </a:rPr>
              <a:t>are the same as in Design.</a:t>
            </a:r>
            <a:endParaRPr lang="en-US" sz="1100" dirty="0">
              <a:latin typeface="Arial" pitchFamily="34" charset="0"/>
              <a:cs typeface="Arial" pitchFamily="34" charset="0"/>
            </a:endParaRPr>
          </a:p>
        </p:txBody>
      </p:sp>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Off-Design Point Summary</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25</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4" name="Freeform 9">
            <a:extLst>
              <a:ext uri="{FF2B5EF4-FFF2-40B4-BE49-F238E27FC236}">
                <a16:creationId xmlns="" xmlns:a16="http://schemas.microsoft.com/office/drawing/2014/main" id="{05B9322C-929A-4477-A1CD-7CC61411CDE3}"/>
              </a:ext>
            </a:extLst>
          </p:cNvPr>
          <p:cNvSpPr>
            <a:spLocks/>
          </p:cNvSpPr>
          <p:nvPr/>
        </p:nvSpPr>
        <p:spPr bwMode="auto">
          <a:xfrm rot="20239365">
            <a:off x="2883664" y="2508346"/>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bgerundetes Rechteck 8">
            <a:extLst>
              <a:ext uri="{FF2B5EF4-FFF2-40B4-BE49-F238E27FC236}">
                <a16:creationId xmlns="" xmlns:a16="http://schemas.microsoft.com/office/drawing/2014/main" id="{6C5459F5-31E4-45D2-832F-22A5A502B44D}"/>
              </a:ext>
            </a:extLst>
          </p:cNvPr>
          <p:cNvSpPr/>
          <p:nvPr/>
        </p:nvSpPr>
        <p:spPr>
          <a:xfrm>
            <a:off x="409022" y="4482014"/>
            <a:ext cx="193614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Let us return to the input data page.</a:t>
            </a:r>
          </a:p>
        </p:txBody>
      </p:sp>
    </p:spTree>
    <p:extLst>
      <p:ext uri="{BB962C8B-B14F-4D97-AF65-F5344CB8AC3E}">
        <p14:creationId xmlns:p14="http://schemas.microsoft.com/office/powerpoint/2010/main" val="34352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3.05556E-6 1.48148E-6 L -0.06632 -0.13125 " pathEditMode="relative" rAng="0" ptsTypes="AA">
                                      <p:cBhvr>
                                        <p:cTn id="9" dur="2000" fill="hold"/>
                                        <p:tgtEl>
                                          <p:spTgt spid="14"/>
                                        </p:tgtEl>
                                        <p:attrNameLst>
                                          <p:attrName>ppt_x</p:attrName>
                                          <p:attrName>ppt_y</p:attrName>
                                        </p:attrNameLst>
                                      </p:cBhvr>
                                      <p:rCtr x="-3316" y="-65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2189CF47-E396-4807-941D-3A801099DCED}"/>
              </a:ext>
            </a:extLst>
          </p:cNvPr>
          <p:cNvPicPr>
            <a:picLocks noChangeAspect="1"/>
          </p:cNvPicPr>
          <p:nvPr/>
        </p:nvPicPr>
        <p:blipFill>
          <a:blip r:embed="rId2"/>
          <a:stretch>
            <a:fillRect/>
          </a:stretch>
        </p:blipFill>
        <p:spPr>
          <a:xfrm>
            <a:off x="2158620" y="1252104"/>
            <a:ext cx="6553723" cy="4941299"/>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26</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4" name="Freeform 9">
            <a:extLst>
              <a:ext uri="{FF2B5EF4-FFF2-40B4-BE49-F238E27FC236}">
                <a16:creationId xmlns="" xmlns:a16="http://schemas.microsoft.com/office/drawing/2014/main" id="{05B9322C-929A-4477-A1CD-7CC61411CDE3}"/>
              </a:ext>
            </a:extLst>
          </p:cNvPr>
          <p:cNvSpPr>
            <a:spLocks/>
          </p:cNvSpPr>
          <p:nvPr/>
        </p:nvSpPr>
        <p:spPr bwMode="auto">
          <a:xfrm rot="20239365">
            <a:off x="2883664" y="2508346"/>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 name="AutoShape 7">
            <a:extLst>
              <a:ext uri="{FF2B5EF4-FFF2-40B4-BE49-F238E27FC236}">
                <a16:creationId xmlns="" xmlns:a16="http://schemas.microsoft.com/office/drawing/2014/main" id="{1633F91D-4417-4A5C-82BE-CC84992F0D29}"/>
              </a:ext>
            </a:extLst>
          </p:cNvPr>
          <p:cNvSpPr>
            <a:spLocks noChangeArrowheads="1"/>
          </p:cNvSpPr>
          <p:nvPr/>
        </p:nvSpPr>
        <p:spPr bwMode="auto">
          <a:xfrm flipH="1">
            <a:off x="77938" y="1753610"/>
            <a:ext cx="1936140" cy="476726"/>
          </a:xfrm>
          <a:prstGeom prst="wedgeRoundRectCallout">
            <a:avLst>
              <a:gd name="adj1" fmla="val -66586"/>
              <a:gd name="adj2" fmla="val -4380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charset="0"/>
              </a:rPr>
              <a:t>Click to start the calculation of the </a:t>
            </a:r>
            <a:r>
              <a:rPr lang="en-US" sz="1100" b="1" dirty="0">
                <a:latin typeface="Arial" charset="0"/>
              </a:rPr>
              <a:t>Operating Line.</a:t>
            </a:r>
          </a:p>
        </p:txBody>
      </p:sp>
      <p:sp>
        <p:nvSpPr>
          <p:cNvPr id="13" name="Abgerundetes Rechteck 7">
            <a:extLst>
              <a:ext uri="{FF2B5EF4-FFF2-40B4-BE49-F238E27FC236}">
                <a16:creationId xmlns="" xmlns:a16="http://schemas.microsoft.com/office/drawing/2014/main" id="{8A21412D-96C8-44AE-A2FC-1E2609EF209C}"/>
              </a:ext>
            </a:extLst>
          </p:cNvPr>
          <p:cNvSpPr/>
          <p:nvPr/>
        </p:nvSpPr>
        <p:spPr>
          <a:xfrm>
            <a:off x="77938" y="2400980"/>
            <a:ext cx="193614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GB" sz="1100" dirty="0">
                <a:latin typeface="Arial" pitchFamily="34" charset="0"/>
                <a:cs typeface="Arial" pitchFamily="34" charset="0"/>
              </a:rPr>
              <a:t>Let us now investigate the overall system operating </a:t>
            </a:r>
            <a:r>
              <a:rPr lang="en-GB" sz="1100" dirty="0" err="1">
                <a:latin typeface="Arial" pitchFamily="34" charset="0"/>
                <a:cs typeface="Arial" pitchFamily="34" charset="0"/>
              </a:rPr>
              <a:t>behavior</a:t>
            </a:r>
            <a:r>
              <a:rPr lang="en-GB" sz="1100" dirty="0">
                <a:latin typeface="Arial" pitchFamily="34" charset="0"/>
                <a:cs typeface="Arial" pitchFamily="34" charset="0"/>
              </a:rPr>
              <a:t>. We begin with calculating an operating line of the gas turbine.</a:t>
            </a:r>
            <a:endParaRPr lang="en-US" sz="1100" dirty="0">
              <a:latin typeface="Arial" pitchFamily="34" charset="0"/>
              <a:cs typeface="Arial" pitchFamily="34" charset="0"/>
            </a:endParaRPr>
          </a:p>
        </p:txBody>
      </p:sp>
    </p:spTree>
    <p:extLst>
      <p:ext uri="{BB962C8B-B14F-4D97-AF65-F5344CB8AC3E}">
        <p14:creationId xmlns:p14="http://schemas.microsoft.com/office/powerpoint/2010/main" val="243481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3.05556E-6 1.48148E-6 L -0.01128 -0.10463 " pathEditMode="relative" rAng="0" ptsTypes="AA">
                                      <p:cBhvr>
                                        <p:cTn id="9" dur="2000" fill="hold"/>
                                        <p:tgtEl>
                                          <p:spTgt spid="14"/>
                                        </p:tgtEl>
                                        <p:attrNameLst>
                                          <p:attrName>ppt_x</p:attrName>
                                          <p:attrName>ppt_y</p:attrName>
                                        </p:attrNameLst>
                                      </p:cBhvr>
                                      <p:rCtr x="-573" y="-5231"/>
                                    </p:animMotion>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2EFE81C3-C27F-4114-9B8F-B37150291F5C}"/>
              </a:ext>
            </a:extLst>
          </p:cNvPr>
          <p:cNvPicPr>
            <a:picLocks noChangeAspect="1"/>
          </p:cNvPicPr>
          <p:nvPr/>
        </p:nvPicPr>
        <p:blipFill>
          <a:blip r:embed="rId2"/>
          <a:stretch>
            <a:fillRect/>
          </a:stretch>
        </p:blipFill>
        <p:spPr>
          <a:xfrm>
            <a:off x="2158621" y="1252104"/>
            <a:ext cx="6553724" cy="4941300"/>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27</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AutoShape 7">
            <a:extLst>
              <a:ext uri="{FF2B5EF4-FFF2-40B4-BE49-F238E27FC236}">
                <a16:creationId xmlns="" xmlns:a16="http://schemas.microsoft.com/office/drawing/2014/main" id="{76CE0E6F-4DB6-4F18-9A60-36FEBB0BAD05}"/>
              </a:ext>
            </a:extLst>
          </p:cNvPr>
          <p:cNvSpPr>
            <a:spLocks noChangeArrowheads="1"/>
          </p:cNvSpPr>
          <p:nvPr/>
        </p:nvSpPr>
        <p:spPr bwMode="auto">
          <a:xfrm>
            <a:off x="3937008" y="2190697"/>
            <a:ext cx="2768163" cy="289441"/>
          </a:xfrm>
          <a:prstGeom prst="wedgeRoundRectCallout">
            <a:avLst>
              <a:gd name="adj1" fmla="val -87530"/>
              <a:gd name="adj2" fmla="val 65678"/>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Use </a:t>
            </a:r>
            <a:r>
              <a:rPr lang="en-US" sz="1100" b="1" dirty="0">
                <a:latin typeface="Arial" pitchFamily="34" charset="0"/>
                <a:cs typeface="Arial" pitchFamily="34" charset="0"/>
              </a:rPr>
              <a:t>15 Points </a:t>
            </a:r>
            <a:r>
              <a:rPr lang="en-US" sz="1100" dirty="0">
                <a:latin typeface="Arial" pitchFamily="34" charset="0"/>
                <a:cs typeface="Arial" pitchFamily="34" charset="0"/>
              </a:rPr>
              <a:t>for the operating line.</a:t>
            </a:r>
          </a:p>
        </p:txBody>
      </p:sp>
      <p:sp>
        <p:nvSpPr>
          <p:cNvPr id="16" name="Freeform 16">
            <a:extLst>
              <a:ext uri="{FF2B5EF4-FFF2-40B4-BE49-F238E27FC236}">
                <a16:creationId xmlns="" xmlns:a16="http://schemas.microsoft.com/office/drawing/2014/main" id="{BBA894B9-6082-4A59-9403-09806A3CC6F6}"/>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Abgerundetes Rechteck 10">
            <a:extLst>
              <a:ext uri="{FF2B5EF4-FFF2-40B4-BE49-F238E27FC236}">
                <a16:creationId xmlns="" xmlns:a16="http://schemas.microsoft.com/office/drawing/2014/main" id="{03FA65F5-0228-4CFF-BBAE-FCF3FC0FA3F7}"/>
              </a:ext>
            </a:extLst>
          </p:cNvPr>
          <p:cNvSpPr/>
          <p:nvPr/>
        </p:nvSpPr>
        <p:spPr>
          <a:xfrm>
            <a:off x="3937008" y="2691280"/>
            <a:ext cx="2768163" cy="851297"/>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As usual, the operating line will be calculated by reducing the </a:t>
            </a:r>
            <a:r>
              <a:rPr lang="en-US" sz="1100" i="1" dirty="0">
                <a:latin typeface="Arial" pitchFamily="34" charset="0"/>
                <a:cs typeface="Arial" pitchFamily="34" charset="0"/>
              </a:rPr>
              <a:t>relative Gas Generator Spool Speed</a:t>
            </a:r>
            <a:r>
              <a:rPr lang="en-US" sz="1100" dirty="0">
                <a:latin typeface="Arial" pitchFamily="34" charset="0"/>
                <a:cs typeface="Arial" pitchFamily="34" charset="0"/>
              </a:rPr>
              <a:t> of the gas turbine.</a:t>
            </a:r>
            <a:endParaRPr lang="en-US" sz="1100" dirty="0">
              <a:solidFill>
                <a:srgbClr val="FF0000"/>
              </a:solidFill>
              <a:latin typeface="Arial" pitchFamily="34" charset="0"/>
              <a:cs typeface="Arial" pitchFamily="34" charset="0"/>
            </a:endParaRPr>
          </a:p>
        </p:txBody>
      </p:sp>
      <p:sp>
        <p:nvSpPr>
          <p:cNvPr id="18" name="Abgerundetes Rechteck 9">
            <a:extLst>
              <a:ext uri="{FF2B5EF4-FFF2-40B4-BE49-F238E27FC236}">
                <a16:creationId xmlns="" xmlns:a16="http://schemas.microsoft.com/office/drawing/2014/main" id="{4C9774E9-1F3B-412E-9782-F182918FAE0C}"/>
              </a:ext>
            </a:extLst>
          </p:cNvPr>
          <p:cNvSpPr/>
          <p:nvPr/>
        </p:nvSpPr>
        <p:spPr>
          <a:xfrm>
            <a:off x="6533937" y="4115596"/>
            <a:ext cx="1981629"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Click </a:t>
            </a:r>
            <a:r>
              <a:rPr lang="en-US" sz="1100" b="1" dirty="0">
                <a:latin typeface="Arial" pitchFamily="34" charset="0"/>
                <a:cs typeface="Arial" pitchFamily="34" charset="0"/>
              </a:rPr>
              <a:t>Yes</a:t>
            </a:r>
            <a:r>
              <a:rPr lang="en-US" sz="1100" dirty="0">
                <a:latin typeface="Arial" pitchFamily="34" charset="0"/>
                <a:cs typeface="Arial" pitchFamily="34" charset="0"/>
              </a:rPr>
              <a:t>, to calculate another operating line.</a:t>
            </a:r>
            <a:endParaRPr lang="en-US" sz="1100" dirty="0">
              <a:solidFill>
                <a:srgbClr val="FF0000"/>
              </a:solidFill>
              <a:latin typeface="Arial" pitchFamily="34" charset="0"/>
              <a:cs typeface="Arial" pitchFamily="34" charset="0"/>
            </a:endParaRPr>
          </a:p>
        </p:txBody>
      </p:sp>
      <p:grpSp>
        <p:nvGrpSpPr>
          <p:cNvPr id="19" name="Gruppieren 7">
            <a:extLst>
              <a:ext uri="{FF2B5EF4-FFF2-40B4-BE49-F238E27FC236}">
                <a16:creationId xmlns="" xmlns:a16="http://schemas.microsoft.com/office/drawing/2014/main" id="{9D9373EF-9108-41CC-9364-8F2AAD82E365}"/>
              </a:ext>
            </a:extLst>
          </p:cNvPr>
          <p:cNvGrpSpPr/>
          <p:nvPr/>
        </p:nvGrpSpPr>
        <p:grpSpPr>
          <a:xfrm>
            <a:off x="4756825" y="3813007"/>
            <a:ext cx="1572090" cy="1095248"/>
            <a:chOff x="4756825" y="3813007"/>
            <a:chExt cx="1572090" cy="1095248"/>
          </a:xfrm>
        </p:grpSpPr>
        <p:pic>
          <p:nvPicPr>
            <p:cNvPr id="20" name="Picture 2">
              <a:extLst>
                <a:ext uri="{FF2B5EF4-FFF2-40B4-BE49-F238E27FC236}">
                  <a16:creationId xmlns="" xmlns:a16="http://schemas.microsoft.com/office/drawing/2014/main" id="{6E26E8F1-C352-455E-ADF4-6139287B56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6825" y="3813007"/>
              <a:ext cx="1572090" cy="109524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a:extLst>
                <a:ext uri="{FF2B5EF4-FFF2-40B4-BE49-F238E27FC236}">
                  <a16:creationId xmlns="" xmlns:a16="http://schemas.microsoft.com/office/drawing/2014/main" id="{2797E51A-9BF8-4F5A-AD78-0B83CA4D877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555"/>
            <a:stretch/>
          </p:blipFill>
          <p:spPr bwMode="auto">
            <a:xfrm>
              <a:off x="4951199" y="4632960"/>
              <a:ext cx="1270307" cy="235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9549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grpId="0" nodeType="afterEffect">
                                  <p:stCondLst>
                                    <p:cond delay="0"/>
                                  </p:stCondLst>
                                  <p:childTnLst>
                                    <p:animMotion origin="layout" path="M 1.94444E-6 -1.11111E-6 L -0.11649 -0.24838 " pathEditMode="relative" rAng="0" ptsTypes="AA">
                                      <p:cBhvr>
                                        <p:cTn id="13" dur="2000" fill="hold"/>
                                        <p:tgtEl>
                                          <p:spTgt spid="16"/>
                                        </p:tgtEl>
                                        <p:attrNameLst>
                                          <p:attrName>ppt_x</p:attrName>
                                          <p:attrName>ppt_y</p:attrName>
                                        </p:attrNameLst>
                                      </p:cBhvr>
                                      <p:rCtr x="-5833" y="-12431"/>
                                    </p:animMotion>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5EDCBFFE-6D8C-420F-99F6-9009074458EE}"/>
              </a:ext>
            </a:extLst>
          </p:cNvPr>
          <p:cNvPicPr>
            <a:picLocks noChangeAspect="1"/>
          </p:cNvPicPr>
          <p:nvPr/>
        </p:nvPicPr>
        <p:blipFill>
          <a:blip r:embed="rId2"/>
          <a:stretch>
            <a:fillRect/>
          </a:stretch>
        </p:blipFill>
        <p:spPr>
          <a:xfrm>
            <a:off x="2158621" y="1252103"/>
            <a:ext cx="6553722" cy="4941298"/>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 xmlns:a16="http://schemas.microsoft.com/office/drawing/2014/main" id="{163C3B63-2A41-42CE-A02D-C009738822D6}"/>
              </a:ext>
            </a:extLst>
          </p:cNvPr>
          <p:cNvPicPr>
            <a:picLocks noChangeAspect="1"/>
          </p:cNvPicPr>
          <p:nvPr/>
        </p:nvPicPr>
        <p:blipFill>
          <a:blip r:embed="rId3"/>
          <a:stretch>
            <a:fillRect/>
          </a:stretch>
        </p:blipFill>
        <p:spPr>
          <a:xfrm>
            <a:off x="2158621" y="1248704"/>
            <a:ext cx="6553722" cy="4941298"/>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28</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22" name="Abgerundetes Rechteck 9">
            <a:extLst>
              <a:ext uri="{FF2B5EF4-FFF2-40B4-BE49-F238E27FC236}">
                <a16:creationId xmlns="" xmlns:a16="http://schemas.microsoft.com/office/drawing/2014/main" id="{939B9DD4-3850-4B9A-A026-C66265E7A99E}"/>
              </a:ext>
            </a:extLst>
          </p:cNvPr>
          <p:cNvSpPr/>
          <p:nvPr/>
        </p:nvSpPr>
        <p:spPr>
          <a:xfrm>
            <a:off x="75414" y="1385553"/>
            <a:ext cx="1981629" cy="1413153"/>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We will calculate the second operating line without the connection of an electric propulsion system. This can be done by setting the </a:t>
            </a:r>
            <a:r>
              <a:rPr lang="en-US" sz="1100" i="1" dirty="0">
                <a:latin typeface="Arial" pitchFamily="34" charset="0"/>
                <a:cs typeface="Arial" pitchFamily="34" charset="0"/>
              </a:rPr>
              <a:t>Electric PT Spool PWX </a:t>
            </a:r>
            <a:r>
              <a:rPr lang="en-US" sz="1100" dirty="0">
                <a:latin typeface="Arial" pitchFamily="34" charset="0"/>
                <a:cs typeface="Arial" pitchFamily="34" charset="0"/>
              </a:rPr>
              <a:t>to 0kW.</a:t>
            </a:r>
            <a:endParaRPr lang="en-US" sz="1100" dirty="0">
              <a:solidFill>
                <a:srgbClr val="FF0000"/>
              </a:solidFill>
              <a:latin typeface="Arial" pitchFamily="34" charset="0"/>
              <a:cs typeface="Arial" pitchFamily="34" charset="0"/>
            </a:endParaRPr>
          </a:p>
        </p:txBody>
      </p:sp>
      <p:sp>
        <p:nvSpPr>
          <p:cNvPr id="23" name="Abgerundetes Rechteck 7">
            <a:extLst>
              <a:ext uri="{FF2B5EF4-FFF2-40B4-BE49-F238E27FC236}">
                <a16:creationId xmlns="" xmlns:a16="http://schemas.microsoft.com/office/drawing/2014/main" id="{8F11775E-180A-473D-80C5-009BA8BE600A}"/>
              </a:ext>
            </a:extLst>
          </p:cNvPr>
          <p:cNvSpPr/>
          <p:nvPr/>
        </p:nvSpPr>
        <p:spPr>
          <a:xfrm>
            <a:off x="6390260" y="5222192"/>
            <a:ext cx="2268983"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Set the </a:t>
            </a:r>
            <a:r>
              <a:rPr lang="en-US" sz="1100" i="1" dirty="0">
                <a:latin typeface="Arial" pitchFamily="34" charset="0"/>
                <a:cs typeface="Arial" pitchFamily="34" charset="0"/>
              </a:rPr>
              <a:t>Electric PT spool PWX</a:t>
            </a:r>
            <a:r>
              <a:rPr lang="en-US" sz="1100" dirty="0">
                <a:latin typeface="Arial" pitchFamily="34" charset="0"/>
                <a:cs typeface="Arial" pitchFamily="34" charset="0"/>
              </a:rPr>
              <a:t> to </a:t>
            </a:r>
            <a:r>
              <a:rPr lang="en-US" sz="1100" b="1" dirty="0">
                <a:latin typeface="Arial" pitchFamily="34" charset="0"/>
                <a:cs typeface="Arial" pitchFamily="34" charset="0"/>
              </a:rPr>
              <a:t>0</a:t>
            </a:r>
            <a:r>
              <a:rPr lang="en-US" sz="1100" dirty="0">
                <a:latin typeface="Arial" pitchFamily="34" charset="0"/>
                <a:cs typeface="Arial" pitchFamily="34" charset="0"/>
              </a:rPr>
              <a:t> for the second line, so that for this operating line, the electric propulsion system is not connected to the gas turbine.</a:t>
            </a:r>
            <a:endParaRPr lang="en-US" sz="1100" dirty="0">
              <a:solidFill>
                <a:srgbClr val="FF0000"/>
              </a:solidFill>
              <a:latin typeface="Arial" pitchFamily="34" charset="0"/>
              <a:cs typeface="Arial" pitchFamily="34" charset="0"/>
            </a:endParaRPr>
          </a:p>
        </p:txBody>
      </p:sp>
      <p:sp>
        <p:nvSpPr>
          <p:cNvPr id="24" name="Ellipse 8">
            <a:extLst>
              <a:ext uri="{FF2B5EF4-FFF2-40B4-BE49-F238E27FC236}">
                <a16:creationId xmlns="" xmlns:a16="http://schemas.microsoft.com/office/drawing/2014/main" id="{9A8FD37B-5A22-447A-B207-84720DA8D85E}"/>
              </a:ext>
            </a:extLst>
          </p:cNvPr>
          <p:cNvSpPr/>
          <p:nvPr/>
        </p:nvSpPr>
        <p:spPr>
          <a:xfrm>
            <a:off x="2918665" y="5692956"/>
            <a:ext cx="3306669" cy="206483"/>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Freeform 16">
            <a:extLst>
              <a:ext uri="{FF2B5EF4-FFF2-40B4-BE49-F238E27FC236}">
                <a16:creationId xmlns="" xmlns:a16="http://schemas.microsoft.com/office/drawing/2014/main" id="{BC26EB47-EDF1-460D-B235-A4619F8BFC87}"/>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344954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par>
                          <p:cTn id="15" fill="hold">
                            <p:stCondLst>
                              <p:cond delay="0"/>
                            </p:stCondLst>
                            <p:childTnLst>
                              <p:par>
                                <p:cTn id="16" presetID="0" presetClass="path" presetSubtype="0" accel="50000" decel="50000" fill="hold" grpId="0" nodeType="afterEffect">
                                  <p:stCondLst>
                                    <p:cond delay="0"/>
                                  </p:stCondLst>
                                  <p:childTnLst>
                                    <p:animMotion origin="layout" path="M 1.94444E-6 -1.11111E-6 L -0.13941 -0.24375 " pathEditMode="relative" rAng="0" ptsTypes="AA">
                                      <p:cBhvr>
                                        <p:cTn id="17" dur="2000" fill="hold"/>
                                        <p:tgtEl>
                                          <p:spTgt spid="25"/>
                                        </p:tgtEl>
                                        <p:attrNameLst>
                                          <p:attrName>ppt_x</p:attrName>
                                          <p:attrName>ppt_y</p:attrName>
                                        </p:attrNameLst>
                                      </p:cBhvr>
                                      <p:rCtr x="-6979" y="-121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084EF7EF-5B8E-4905-87FE-C7CC7B8B3C22}"/>
              </a:ext>
            </a:extLst>
          </p:cNvPr>
          <p:cNvPicPr>
            <a:picLocks noChangeAspect="1"/>
          </p:cNvPicPr>
          <p:nvPr/>
        </p:nvPicPr>
        <p:blipFill>
          <a:blip r:embed="rId2"/>
          <a:stretch>
            <a:fillRect/>
          </a:stretch>
        </p:blipFill>
        <p:spPr>
          <a:xfrm>
            <a:off x="2162894" y="1252103"/>
            <a:ext cx="6553718" cy="4941295"/>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29</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Freeform 16">
            <a:extLst>
              <a:ext uri="{FF2B5EF4-FFF2-40B4-BE49-F238E27FC236}">
                <a16:creationId xmlns="" xmlns:a16="http://schemas.microsoft.com/office/drawing/2014/main" id="{F31F47FB-C138-49D0-B597-BD7D53F6C1A8}"/>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bgerundetes Rechteck 8">
            <a:extLst>
              <a:ext uri="{FF2B5EF4-FFF2-40B4-BE49-F238E27FC236}">
                <a16:creationId xmlns="" xmlns:a16="http://schemas.microsoft.com/office/drawing/2014/main" id="{E9BA2BC8-795C-4D56-9E2A-EDFF8E7C8743}"/>
              </a:ext>
            </a:extLst>
          </p:cNvPr>
          <p:cNvSpPr/>
          <p:nvPr/>
        </p:nvSpPr>
        <p:spPr>
          <a:xfrm>
            <a:off x="75414" y="1385553"/>
            <a:ext cx="1926077"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GB" sz="1100" dirty="0">
                <a:latin typeface="Arial" pitchFamily="34" charset="0"/>
                <a:cs typeface="Arial" pitchFamily="34" charset="0"/>
              </a:rPr>
              <a:t>Click on </a:t>
            </a:r>
            <a:r>
              <a:rPr lang="en-GB" sz="1100" b="1" dirty="0">
                <a:latin typeface="Arial" pitchFamily="34" charset="0"/>
                <a:cs typeface="Arial" pitchFamily="34" charset="0"/>
              </a:rPr>
              <a:t>Compr</a:t>
            </a:r>
            <a:r>
              <a:rPr lang="en-GB" sz="1100" dirty="0">
                <a:latin typeface="Arial" pitchFamily="34" charset="0"/>
                <a:cs typeface="Arial" pitchFamily="34" charset="0"/>
              </a:rPr>
              <a:t> to view the operating line in the compressor map.</a:t>
            </a:r>
            <a:endParaRPr lang="en-US" sz="11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84855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1.94444E-6 -1.11111E-6 L -0.01129 -0.2493 " pathEditMode="relative" rAng="0" ptsTypes="AA">
                                      <p:cBhvr>
                                        <p:cTn id="9" dur="2000" fill="hold"/>
                                        <p:tgtEl>
                                          <p:spTgt spid="15"/>
                                        </p:tgtEl>
                                        <p:attrNameLst>
                                          <p:attrName>ppt_x</p:attrName>
                                          <p:attrName>ppt_y</p:attrName>
                                        </p:attrNameLst>
                                      </p:cBhvr>
                                      <p:rCtr x="-573" y="-1247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9094" y="1232482"/>
            <a:ext cx="6514906" cy="399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 xmlns:a16="http://schemas.microsoft.com/office/drawing/2014/main" id="{675A93A9-E8A1-4A95-9D3A-63B47B42F7AA}"/>
              </a:ext>
            </a:extLst>
          </p:cNvPr>
          <p:cNvSpPr>
            <a:spLocks noGrp="1"/>
          </p:cNvSpPr>
          <p:nvPr>
            <p:ph type="title"/>
          </p:nvPr>
        </p:nvSpPr>
        <p:spPr/>
        <p:txBody>
          <a:bodyPr/>
          <a:lstStyle/>
          <a:p>
            <a:r>
              <a:rPr lang="en-US" dirty="0"/>
              <a:t>Introduction</a:t>
            </a:r>
          </a:p>
        </p:txBody>
      </p:sp>
      <p:sp>
        <p:nvSpPr>
          <p:cNvPr id="3" name="Date Placeholder 2">
            <a:extLst>
              <a:ext uri="{FF2B5EF4-FFF2-40B4-BE49-F238E27FC236}">
                <a16:creationId xmlns="" xmlns:a16="http://schemas.microsoft.com/office/drawing/2014/main" id="{8F18EEC9-32C0-40F6-835F-35A123599705}"/>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97C3E55-96D3-4755-803D-482B853188CD}"/>
              </a:ext>
            </a:extLst>
          </p:cNvPr>
          <p:cNvSpPr>
            <a:spLocks noGrp="1"/>
          </p:cNvSpPr>
          <p:nvPr>
            <p:ph type="sldNum" sz="quarter" idx="11"/>
          </p:nvPr>
        </p:nvSpPr>
        <p:spPr/>
        <p:txBody>
          <a:bodyPr/>
          <a:lstStyle/>
          <a:p>
            <a:fld id="{FC702470-8AE9-4E48-9C5F-817F252A268D}" type="slidenum">
              <a:rPr lang="de-DE" smtClean="0"/>
              <a:pPr/>
              <a:t>3</a:t>
            </a:fld>
            <a:endParaRPr lang="de-DE"/>
          </a:p>
        </p:txBody>
      </p:sp>
      <p:sp>
        <p:nvSpPr>
          <p:cNvPr id="5" name="Footer Placeholder 4">
            <a:extLst>
              <a:ext uri="{FF2B5EF4-FFF2-40B4-BE49-F238E27FC236}">
                <a16:creationId xmlns="" xmlns:a16="http://schemas.microsoft.com/office/drawing/2014/main" id="{7E3A6229-0D20-472C-9BA5-49F844A720B6}"/>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6" name="AutoShape 7">
            <a:extLst>
              <a:ext uri="{FF2B5EF4-FFF2-40B4-BE49-F238E27FC236}">
                <a16:creationId xmlns="" xmlns:a16="http://schemas.microsoft.com/office/drawing/2014/main" id="{479835A0-EDE5-4631-8ACA-DB21F6B68706}"/>
              </a:ext>
            </a:extLst>
          </p:cNvPr>
          <p:cNvSpPr>
            <a:spLocks noChangeArrowheads="1"/>
          </p:cNvSpPr>
          <p:nvPr/>
        </p:nvSpPr>
        <p:spPr bwMode="auto">
          <a:xfrm>
            <a:off x="0" y="1482747"/>
            <a:ext cx="2556769" cy="1413153"/>
          </a:xfrm>
          <a:prstGeom prst="wedgeRoundRectCallout">
            <a:avLst>
              <a:gd name="adj1" fmla="val -16094"/>
              <a:gd name="adj2" fmla="val 4279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100" dirty="0">
                <a:latin typeface="Arial" pitchFamily="34" charset="0"/>
                <a:cs typeface="Arial" pitchFamily="34" charset="0"/>
              </a:rPr>
              <a:t>Generally, the </a:t>
            </a:r>
            <a:r>
              <a:rPr lang="en-GB" sz="1100" b="1" dirty="0">
                <a:latin typeface="Arial" pitchFamily="34" charset="0"/>
                <a:cs typeface="Arial" pitchFamily="34" charset="0"/>
              </a:rPr>
              <a:t>electric propulsion system is designed independently of the gas turbine</a:t>
            </a:r>
            <a:r>
              <a:rPr lang="en-GB" sz="1100" dirty="0">
                <a:latin typeface="Arial" pitchFamily="34" charset="0"/>
                <a:cs typeface="Arial" pitchFamily="34" charset="0"/>
              </a:rPr>
              <a:t>, which enables sizing the two systems at </a:t>
            </a:r>
            <a:r>
              <a:rPr lang="en-GB" sz="1100" b="1" dirty="0">
                <a:latin typeface="Arial" pitchFamily="34" charset="0"/>
                <a:cs typeface="Arial" pitchFamily="34" charset="0"/>
              </a:rPr>
              <a:t>individual design points</a:t>
            </a:r>
            <a:r>
              <a:rPr lang="en-GB" sz="1100" dirty="0">
                <a:latin typeface="Arial" pitchFamily="34" charset="0"/>
                <a:cs typeface="Arial" pitchFamily="34" charset="0"/>
              </a:rPr>
              <a:t>. (This was explained in Tutorial I)</a:t>
            </a:r>
            <a:endParaRPr lang="en-US" sz="1100" dirty="0">
              <a:latin typeface="Arial" pitchFamily="34" charset="0"/>
              <a:cs typeface="Arial" pitchFamily="34" charset="0"/>
            </a:endParaRPr>
          </a:p>
        </p:txBody>
      </p:sp>
      <p:sp>
        <p:nvSpPr>
          <p:cNvPr id="7" name="AutoShape 7">
            <a:extLst>
              <a:ext uri="{FF2B5EF4-FFF2-40B4-BE49-F238E27FC236}">
                <a16:creationId xmlns="" xmlns:a16="http://schemas.microsoft.com/office/drawing/2014/main" id="{24A04EEB-0C73-406A-8A3E-5113AB0CAB5A}"/>
              </a:ext>
            </a:extLst>
          </p:cNvPr>
          <p:cNvSpPr>
            <a:spLocks noChangeArrowheads="1"/>
          </p:cNvSpPr>
          <p:nvPr/>
        </p:nvSpPr>
        <p:spPr bwMode="auto">
          <a:xfrm>
            <a:off x="0" y="3356944"/>
            <a:ext cx="2556769" cy="1975009"/>
          </a:xfrm>
          <a:prstGeom prst="wedgeRoundRectCallout">
            <a:avLst>
              <a:gd name="adj1" fmla="val -16094"/>
              <a:gd name="adj2" fmla="val 4279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anose="020B0604020202020204" pitchFamily="34" charset="0"/>
                <a:cs typeface="Arial" panose="020B0604020202020204" pitchFamily="34" charset="0"/>
              </a:rPr>
              <a:t>In off-design mode, the electric propulsion system and the gas turbine are </a:t>
            </a:r>
            <a:r>
              <a:rPr lang="en-US" sz="1100" b="1" dirty="0">
                <a:latin typeface="Arial" panose="020B0604020202020204" pitchFamily="34" charset="0"/>
                <a:cs typeface="Arial" panose="020B0604020202020204" pitchFamily="34" charset="0"/>
              </a:rPr>
              <a:t>mechanically coupled</a:t>
            </a:r>
            <a:r>
              <a:rPr lang="en-US" sz="1100" dirty="0">
                <a:latin typeface="Arial" panose="020B0604020202020204" pitchFamily="34" charset="0"/>
                <a:cs typeface="Arial" panose="020B0604020202020204" pitchFamily="34" charset="0"/>
              </a:rPr>
              <a:t>. Both are part of </a:t>
            </a:r>
            <a:r>
              <a:rPr lang="en-US" sz="1100" b="1" dirty="0">
                <a:latin typeface="Arial" panose="020B0604020202020204" pitchFamily="34" charset="0"/>
                <a:cs typeface="Arial" panose="020B0604020202020204" pitchFamily="34" charset="0"/>
              </a:rPr>
              <a:t>one overall system</a:t>
            </a:r>
            <a:r>
              <a:rPr lang="en-US" sz="1100" dirty="0">
                <a:latin typeface="Arial" panose="020B0604020202020204" pitchFamily="34" charset="0"/>
                <a:cs typeface="Arial" panose="020B0604020202020204" pitchFamily="34" charset="0"/>
              </a:rPr>
              <a:t> with mutual dependencies: The gas turbine power offtake by the electric system equals the power input of the electric propulsion system; the interface spool speeds are equal.</a:t>
            </a:r>
          </a:p>
        </p:txBody>
      </p:sp>
      <p:sp>
        <p:nvSpPr>
          <p:cNvPr id="8" name="Abgerundetes Rechteck 11">
            <a:extLst>
              <a:ext uri="{FF2B5EF4-FFF2-40B4-BE49-F238E27FC236}">
                <a16:creationId xmlns="" xmlns:a16="http://schemas.microsoft.com/office/drawing/2014/main" id="{3C2E57C5-5E3E-4819-9916-7F558B514AB4}"/>
              </a:ext>
            </a:extLst>
          </p:cNvPr>
          <p:cNvSpPr/>
          <p:nvPr/>
        </p:nvSpPr>
        <p:spPr>
          <a:xfrm>
            <a:off x="2390880" y="5332204"/>
            <a:ext cx="4778186"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Note: While the gas turbine and electric system can be designed independently, care should be taken to make them compatible in terms of shaft power transfer and interface spool speed. In this tutorial we will size the systems for the same point of the design mission, so that compatibility in off-design is easily achieved.</a:t>
            </a:r>
            <a:endParaRPr lang="en-US" sz="1100" dirty="0">
              <a:latin typeface="Arial" pitchFamily="34" charset="0"/>
              <a:cs typeface="Arial" pitchFamily="34" charset="0"/>
            </a:endParaRPr>
          </a:p>
        </p:txBody>
      </p:sp>
    </p:spTree>
    <p:extLst>
      <p:ext uri="{BB962C8B-B14F-4D97-AF65-F5344CB8AC3E}">
        <p14:creationId xmlns:p14="http://schemas.microsoft.com/office/powerpoint/2010/main" val="3480197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BD9B0881-394A-487D-B648-EE30F0C7A9EF}"/>
              </a:ext>
            </a:extLst>
          </p:cNvPr>
          <p:cNvPicPr>
            <a:picLocks noChangeAspect="1"/>
          </p:cNvPicPr>
          <p:nvPr/>
        </p:nvPicPr>
        <p:blipFill>
          <a:blip r:embed="rId2"/>
          <a:stretch>
            <a:fillRect/>
          </a:stretch>
        </p:blipFill>
        <p:spPr>
          <a:xfrm>
            <a:off x="2162894" y="1252102"/>
            <a:ext cx="6553717" cy="4941294"/>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30</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AutoShape 7">
            <a:extLst>
              <a:ext uri="{FF2B5EF4-FFF2-40B4-BE49-F238E27FC236}">
                <a16:creationId xmlns="" xmlns:a16="http://schemas.microsoft.com/office/drawing/2014/main" id="{205DA503-CDFE-42E2-8311-C79FE6061320}"/>
              </a:ext>
            </a:extLst>
          </p:cNvPr>
          <p:cNvSpPr>
            <a:spLocks noChangeArrowheads="1"/>
          </p:cNvSpPr>
          <p:nvPr/>
        </p:nvSpPr>
        <p:spPr bwMode="auto">
          <a:xfrm>
            <a:off x="3826115" y="2203132"/>
            <a:ext cx="2854900" cy="1225868"/>
          </a:xfrm>
          <a:prstGeom prst="wedgeRoundRectCallout">
            <a:avLst>
              <a:gd name="adj1" fmla="val 39692"/>
              <a:gd name="adj2" fmla="val 8202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The operating lines with and without electric power offtake are equal. The operating line of the compressor is not influenced by the electric power offtake, as the power offtake is defined on the PT spool of the turboprop engine.</a:t>
            </a:r>
          </a:p>
        </p:txBody>
      </p:sp>
      <p:sp>
        <p:nvSpPr>
          <p:cNvPr id="12" name="AutoShape 7">
            <a:extLst>
              <a:ext uri="{FF2B5EF4-FFF2-40B4-BE49-F238E27FC236}">
                <a16:creationId xmlns="" xmlns:a16="http://schemas.microsoft.com/office/drawing/2014/main" id="{3C4A79FD-16E5-4E25-8582-F57C7B3619AA}"/>
              </a:ext>
            </a:extLst>
          </p:cNvPr>
          <p:cNvSpPr>
            <a:spLocks noChangeArrowheads="1"/>
          </p:cNvSpPr>
          <p:nvPr/>
        </p:nvSpPr>
        <p:spPr bwMode="auto">
          <a:xfrm>
            <a:off x="2398665" y="4960491"/>
            <a:ext cx="2854900" cy="851297"/>
          </a:xfrm>
          <a:prstGeom prst="wedgeRoundRectCallout">
            <a:avLst>
              <a:gd name="adj1" fmla="val 40373"/>
              <a:gd name="adj2" fmla="val -6319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However, the operating points with low relative spool speed do not converge, when the gas turbine is connected to the electric propulsion system.</a:t>
            </a:r>
          </a:p>
        </p:txBody>
      </p:sp>
      <p:sp>
        <p:nvSpPr>
          <p:cNvPr id="13" name="Ellipse 13">
            <a:extLst>
              <a:ext uri="{FF2B5EF4-FFF2-40B4-BE49-F238E27FC236}">
                <a16:creationId xmlns="" xmlns:a16="http://schemas.microsoft.com/office/drawing/2014/main" id="{FA8A7047-4A2D-40B6-9B48-959912695B95}"/>
              </a:ext>
            </a:extLst>
          </p:cNvPr>
          <p:cNvSpPr/>
          <p:nvPr/>
        </p:nvSpPr>
        <p:spPr>
          <a:xfrm>
            <a:off x="4912468" y="4144911"/>
            <a:ext cx="1409776" cy="773179"/>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Freeform 16">
            <a:extLst>
              <a:ext uri="{FF2B5EF4-FFF2-40B4-BE49-F238E27FC236}">
                <a16:creationId xmlns="" xmlns:a16="http://schemas.microsoft.com/office/drawing/2014/main" id="{FAF8AA23-3443-4FC1-8F6B-7615A3C66FC0}"/>
              </a:ext>
            </a:extLst>
          </p:cNvPr>
          <p:cNvSpPr>
            <a:spLocks/>
          </p:cNvSpPr>
          <p:nvPr/>
        </p:nvSpPr>
        <p:spPr bwMode="auto">
          <a:xfrm rot="20239365">
            <a:off x="4035426" y="35955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AutoShape 9">
            <a:extLst>
              <a:ext uri="{FF2B5EF4-FFF2-40B4-BE49-F238E27FC236}">
                <a16:creationId xmlns="" xmlns:a16="http://schemas.microsoft.com/office/drawing/2014/main" id="{26C6F949-64C1-4C88-86CA-50B7B6CC620B}"/>
              </a:ext>
            </a:extLst>
          </p:cNvPr>
          <p:cNvSpPr>
            <a:spLocks noChangeArrowheads="1"/>
          </p:cNvSpPr>
          <p:nvPr/>
        </p:nvSpPr>
        <p:spPr bwMode="auto">
          <a:xfrm>
            <a:off x="5880408" y="1569903"/>
            <a:ext cx="2201395" cy="476726"/>
          </a:xfrm>
          <a:prstGeom prst="wedgeRoundRectCallout">
            <a:avLst>
              <a:gd name="adj1" fmla="val 18353"/>
              <a:gd name="adj2" fmla="val -40505"/>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Select the </a:t>
            </a:r>
            <a:r>
              <a:rPr lang="en-US" sz="1100" b="1" dirty="0">
                <a:latin typeface="Arial" charset="0"/>
              </a:rPr>
              <a:t>Electric Propulsion System</a:t>
            </a:r>
            <a:r>
              <a:rPr lang="en-US" sz="1100" dirty="0">
                <a:latin typeface="Arial" charset="0"/>
              </a:rPr>
              <a:t> tab.</a:t>
            </a:r>
          </a:p>
        </p:txBody>
      </p:sp>
    </p:spTree>
    <p:extLst>
      <p:ext uri="{BB962C8B-B14F-4D97-AF65-F5344CB8AC3E}">
        <p14:creationId xmlns:p14="http://schemas.microsoft.com/office/powerpoint/2010/main" val="227972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par>
                          <p:cTn id="17" fill="hold">
                            <p:stCondLst>
                              <p:cond delay="0"/>
                            </p:stCondLst>
                            <p:childTnLst>
                              <p:par>
                                <p:cTn id="18" presetID="0" presetClass="path" presetSubtype="0" accel="50000" decel="50000" fill="hold" grpId="0" nodeType="afterEffect">
                                  <p:stCondLst>
                                    <p:cond delay="0"/>
                                  </p:stCondLst>
                                  <p:childTnLst>
                                    <p:animMotion origin="layout" path="M -4.72222E-6 -3.33333E-6 L 0.09098 -0.26852 " pathEditMode="relative" rAng="0" ptsTypes="AA">
                                      <p:cBhvr>
                                        <p:cTn id="19" dur="2000" fill="hold"/>
                                        <p:tgtEl>
                                          <p:spTgt spid="14"/>
                                        </p:tgtEl>
                                        <p:attrNameLst>
                                          <p:attrName>ppt_x</p:attrName>
                                          <p:attrName>ppt_y</p:attrName>
                                        </p:attrNameLst>
                                      </p:cBhvr>
                                      <p:rCtr x="4549" y="-1342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7A60FA6E-B2A1-46E5-9BA8-747282C2B4C6}"/>
              </a:ext>
            </a:extLst>
          </p:cNvPr>
          <p:cNvPicPr>
            <a:picLocks noChangeAspect="1"/>
          </p:cNvPicPr>
          <p:nvPr/>
        </p:nvPicPr>
        <p:blipFill>
          <a:blip r:embed="rId2"/>
          <a:stretch>
            <a:fillRect/>
          </a:stretch>
        </p:blipFill>
        <p:spPr>
          <a:xfrm>
            <a:off x="2162894" y="1252102"/>
            <a:ext cx="6553717" cy="4941295"/>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31</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5" name="Freeform 16">
            <a:extLst>
              <a:ext uri="{FF2B5EF4-FFF2-40B4-BE49-F238E27FC236}">
                <a16:creationId xmlns="" xmlns:a16="http://schemas.microsoft.com/office/drawing/2014/main" id="{EA1EBFDE-6997-4571-8443-FF3A3B41033A}"/>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utoShape 9">
            <a:extLst>
              <a:ext uri="{FF2B5EF4-FFF2-40B4-BE49-F238E27FC236}">
                <a16:creationId xmlns="" xmlns:a16="http://schemas.microsoft.com/office/drawing/2014/main" id="{16ED96B3-B2B3-42CA-B92E-530EDA441D7C}"/>
              </a:ext>
            </a:extLst>
          </p:cNvPr>
          <p:cNvSpPr>
            <a:spLocks noChangeArrowheads="1"/>
          </p:cNvSpPr>
          <p:nvPr/>
        </p:nvSpPr>
        <p:spPr bwMode="auto">
          <a:xfrm>
            <a:off x="6478948" y="1592130"/>
            <a:ext cx="2091607" cy="664012"/>
          </a:xfrm>
          <a:prstGeom prst="wedgeRoundRectCallout">
            <a:avLst>
              <a:gd name="adj1" fmla="val 18353"/>
              <a:gd name="adj2" fmla="val -40505"/>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Click on </a:t>
            </a:r>
            <a:r>
              <a:rPr lang="en-US" sz="1100" b="1" dirty="0">
                <a:latin typeface="Arial" charset="0"/>
              </a:rPr>
              <a:t>Y=f(x)</a:t>
            </a:r>
            <a:r>
              <a:rPr lang="en-US" sz="1100" dirty="0">
                <a:latin typeface="Arial" charset="0"/>
              </a:rPr>
              <a:t> to search for the reason for the convergence problems.</a:t>
            </a:r>
          </a:p>
        </p:txBody>
      </p:sp>
      <p:sp>
        <p:nvSpPr>
          <p:cNvPr id="18" name="AutoShape 7">
            <a:extLst>
              <a:ext uri="{FF2B5EF4-FFF2-40B4-BE49-F238E27FC236}">
                <a16:creationId xmlns="" xmlns:a16="http://schemas.microsoft.com/office/drawing/2014/main" id="{C88FF0BD-9210-4583-AB69-7C842DC1739C}"/>
              </a:ext>
            </a:extLst>
          </p:cNvPr>
          <p:cNvSpPr>
            <a:spLocks noChangeArrowheads="1"/>
          </p:cNvSpPr>
          <p:nvPr/>
        </p:nvSpPr>
        <p:spPr bwMode="auto">
          <a:xfrm>
            <a:off x="6140670" y="4273109"/>
            <a:ext cx="2768163" cy="1038582"/>
          </a:xfrm>
          <a:prstGeom prst="wedgeRoundRectCallout">
            <a:avLst>
              <a:gd name="adj1" fmla="val -67633"/>
              <a:gd name="adj2" fmla="val 12828"/>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As the electric power offtake is constant at 200kW and the PT spool speed is set constant, the operating point of the generator </a:t>
            </a:r>
            <a:r>
              <a:rPr lang="en-GB" sz="1100" dirty="0">
                <a:latin typeface="Arial" pitchFamily="34" charset="0"/>
                <a:cs typeface="Arial" pitchFamily="34" charset="0"/>
              </a:rPr>
              <a:t>remains unchanged when varying GG spool speeds.</a:t>
            </a:r>
            <a:endParaRPr lang="en-US" sz="1100" dirty="0">
              <a:latin typeface="Arial" pitchFamily="34" charset="0"/>
              <a:cs typeface="Arial" pitchFamily="34" charset="0"/>
            </a:endParaRPr>
          </a:p>
        </p:txBody>
      </p:sp>
      <p:sp>
        <p:nvSpPr>
          <p:cNvPr id="12" name="AutoShape 7">
            <a:extLst>
              <a:ext uri="{FF2B5EF4-FFF2-40B4-BE49-F238E27FC236}">
                <a16:creationId xmlns="" xmlns:a16="http://schemas.microsoft.com/office/drawing/2014/main" id="{59969C6C-AD56-4B49-81FA-ADD03C4CE546}"/>
              </a:ext>
            </a:extLst>
          </p:cNvPr>
          <p:cNvSpPr>
            <a:spLocks noChangeArrowheads="1"/>
          </p:cNvSpPr>
          <p:nvPr/>
        </p:nvSpPr>
        <p:spPr bwMode="auto">
          <a:xfrm>
            <a:off x="5725918" y="2884688"/>
            <a:ext cx="2768163" cy="664012"/>
          </a:xfrm>
          <a:prstGeom prst="wedgeRoundRectCallout">
            <a:avLst>
              <a:gd name="adj1" fmla="val -53131"/>
              <a:gd name="adj2" fmla="val -6764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When the electric power offtake of the gas turbine is zero, the torque of the generator becomes zero.</a:t>
            </a:r>
          </a:p>
        </p:txBody>
      </p:sp>
    </p:spTree>
    <p:extLst>
      <p:ext uri="{BB962C8B-B14F-4D97-AF65-F5344CB8AC3E}">
        <p14:creationId xmlns:p14="http://schemas.microsoft.com/office/powerpoint/2010/main" val="3750791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grpId="0" nodeType="afterEffect">
                                  <p:stCondLst>
                                    <p:cond delay="0"/>
                                  </p:stCondLst>
                                  <p:childTnLst>
                                    <p:animMotion origin="layout" path="M 1.94444E-6 -1.11111E-6 L 0.20712 -0.24653 " pathEditMode="relative" rAng="0" ptsTypes="AA">
                                      <p:cBhvr>
                                        <p:cTn id="13" dur="2000" fill="hold"/>
                                        <p:tgtEl>
                                          <p:spTgt spid="15"/>
                                        </p:tgtEl>
                                        <p:attrNameLst>
                                          <p:attrName>ppt_x</p:attrName>
                                          <p:attrName>ppt_y</p:attrName>
                                        </p:attrNameLst>
                                      </p:cBhvr>
                                      <p:rCtr x="10347" y="-123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0A8DF704-DE88-44E7-84FC-74E81D326CFB}"/>
              </a:ext>
            </a:extLst>
          </p:cNvPr>
          <p:cNvPicPr>
            <a:picLocks noChangeAspect="1"/>
          </p:cNvPicPr>
          <p:nvPr/>
        </p:nvPicPr>
        <p:blipFill>
          <a:blip r:embed="rId2"/>
          <a:stretch>
            <a:fillRect/>
          </a:stretch>
        </p:blipFill>
        <p:spPr>
          <a:xfrm>
            <a:off x="2162893" y="1252102"/>
            <a:ext cx="6553717" cy="4941294"/>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32</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2" name="AutoShape 9">
            <a:extLst>
              <a:ext uri="{FF2B5EF4-FFF2-40B4-BE49-F238E27FC236}">
                <a16:creationId xmlns="" xmlns:a16="http://schemas.microsoft.com/office/drawing/2014/main" id="{C99AA153-2179-4A35-827C-BF6DB4A8CF80}"/>
              </a:ext>
            </a:extLst>
          </p:cNvPr>
          <p:cNvSpPr>
            <a:spLocks noChangeArrowheads="1"/>
          </p:cNvSpPr>
          <p:nvPr/>
        </p:nvSpPr>
        <p:spPr bwMode="auto">
          <a:xfrm>
            <a:off x="1543596" y="4641880"/>
            <a:ext cx="4183213" cy="476726"/>
          </a:xfrm>
          <a:prstGeom prst="wedgeRoundRectCallout">
            <a:avLst>
              <a:gd name="adj1" fmla="val 18353"/>
              <a:gd name="adj2" fmla="val -40505"/>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Employ the values as visible in the screenshot by dragging them to the corresponding box. Then click </a:t>
            </a:r>
            <a:r>
              <a:rPr lang="en-US" sz="1100" b="1" dirty="0">
                <a:latin typeface="Arial" charset="0"/>
              </a:rPr>
              <a:t>Draw y=f(x)</a:t>
            </a:r>
            <a:r>
              <a:rPr lang="en-US" sz="1100" dirty="0">
                <a:latin typeface="Arial" charset="0"/>
              </a:rPr>
              <a:t>.</a:t>
            </a:r>
          </a:p>
        </p:txBody>
      </p:sp>
    </p:spTree>
    <p:extLst>
      <p:ext uri="{BB962C8B-B14F-4D97-AF65-F5344CB8AC3E}">
        <p14:creationId xmlns:p14="http://schemas.microsoft.com/office/powerpoint/2010/main" val="1921087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C045A371-64AC-4A53-BCBB-B30E4B7518BD}"/>
              </a:ext>
            </a:extLst>
          </p:cNvPr>
          <p:cNvPicPr>
            <a:picLocks noChangeAspect="1"/>
          </p:cNvPicPr>
          <p:nvPr/>
        </p:nvPicPr>
        <p:blipFill>
          <a:blip r:embed="rId2"/>
          <a:stretch>
            <a:fillRect/>
          </a:stretch>
        </p:blipFill>
        <p:spPr>
          <a:xfrm>
            <a:off x="2160522" y="1254410"/>
            <a:ext cx="6553716" cy="4938985"/>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33</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0" name="Abgerundetes Rechteck 9">
            <a:extLst>
              <a:ext uri="{FF2B5EF4-FFF2-40B4-BE49-F238E27FC236}">
                <a16:creationId xmlns="" xmlns:a16="http://schemas.microsoft.com/office/drawing/2014/main" id="{98E70027-D20B-42EC-8ED5-36D61BE32878}"/>
              </a:ext>
            </a:extLst>
          </p:cNvPr>
          <p:cNvSpPr/>
          <p:nvPr/>
        </p:nvSpPr>
        <p:spPr>
          <a:xfrm>
            <a:off x="0" y="979132"/>
            <a:ext cx="2123728" cy="367968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GB" sz="1100" dirty="0">
                <a:latin typeface="Arial" pitchFamily="34" charset="0"/>
                <a:cs typeface="Arial" pitchFamily="34" charset="0"/>
              </a:rPr>
              <a:t>Here we see why the operating points with low rel. GG Spool Speed and coupled electric propulsion system do not converge: the power turbine is unable to constantly provide 200kW to the electric propulsion system below certain GG spool speeds. This can be mitigated by implementing a better operating strategy, e.g. adjusting GG spool speed depending on shaft power demand, or setting the electric propulsion system power demand based on the gas turbine operating point.</a:t>
            </a:r>
            <a:endParaRPr lang="en-US" sz="1100" dirty="0">
              <a:latin typeface="Arial" pitchFamily="34" charset="0"/>
              <a:cs typeface="Arial" pitchFamily="34" charset="0"/>
            </a:endParaRPr>
          </a:p>
        </p:txBody>
      </p:sp>
      <p:sp>
        <p:nvSpPr>
          <p:cNvPr id="11" name="Freeform 16">
            <a:extLst>
              <a:ext uri="{FF2B5EF4-FFF2-40B4-BE49-F238E27FC236}">
                <a16:creationId xmlns="" xmlns:a16="http://schemas.microsoft.com/office/drawing/2014/main" id="{63513A2F-DAA9-43A6-9B77-9DFB8F4DD0EF}"/>
              </a:ext>
            </a:extLst>
          </p:cNvPr>
          <p:cNvSpPr>
            <a:spLocks/>
          </p:cNvSpPr>
          <p:nvPr/>
        </p:nvSpPr>
        <p:spPr bwMode="auto">
          <a:xfrm rot="20239365">
            <a:off x="3259367" y="326238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 name="Abgerundetes Rechteck 10">
            <a:extLst>
              <a:ext uri="{FF2B5EF4-FFF2-40B4-BE49-F238E27FC236}">
                <a16:creationId xmlns="" xmlns:a16="http://schemas.microsoft.com/office/drawing/2014/main" id="{D244E224-E04B-4BDC-80D5-FD5C83E5C712}"/>
              </a:ext>
            </a:extLst>
          </p:cNvPr>
          <p:cNvSpPr/>
          <p:nvPr/>
        </p:nvSpPr>
        <p:spPr>
          <a:xfrm>
            <a:off x="730035" y="4875273"/>
            <a:ext cx="191062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Let us return to the input data page.</a:t>
            </a:r>
          </a:p>
        </p:txBody>
      </p:sp>
      <p:cxnSp>
        <p:nvCxnSpPr>
          <p:cNvPr id="7" name="Gerade Verbindung 6"/>
          <p:cNvCxnSpPr/>
          <p:nvPr/>
        </p:nvCxnSpPr>
        <p:spPr>
          <a:xfrm>
            <a:off x="4264391" y="4941168"/>
            <a:ext cx="3168796"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5647522" y="4578464"/>
            <a:ext cx="0" cy="48409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AutoShape 7">
            <a:extLst>
              <a:ext uri="{FF2B5EF4-FFF2-40B4-BE49-F238E27FC236}">
                <a16:creationId xmlns="" xmlns:a16="http://schemas.microsoft.com/office/drawing/2014/main" id="{C88FF0BD-9210-4583-AB69-7C842DC1739C}"/>
              </a:ext>
            </a:extLst>
          </p:cNvPr>
          <p:cNvSpPr>
            <a:spLocks noChangeArrowheads="1"/>
          </p:cNvSpPr>
          <p:nvPr/>
        </p:nvSpPr>
        <p:spPr bwMode="auto">
          <a:xfrm>
            <a:off x="5753329" y="5062558"/>
            <a:ext cx="2272550" cy="289441"/>
          </a:xfrm>
          <a:prstGeom prst="wedgeRoundRectCallout">
            <a:avLst>
              <a:gd name="adj1" fmla="val -52488"/>
              <a:gd name="adj2" fmla="val -10810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200kW Electric Power Offtake  </a:t>
            </a:r>
          </a:p>
        </p:txBody>
      </p:sp>
      <p:cxnSp>
        <p:nvCxnSpPr>
          <p:cNvPr id="22" name="Gerade Verbindung mit Pfeil 21"/>
          <p:cNvCxnSpPr/>
          <p:nvPr/>
        </p:nvCxnSpPr>
        <p:spPr>
          <a:xfrm>
            <a:off x="6123772" y="4246770"/>
            <a:ext cx="0" cy="41215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p:cNvCxnSpPr/>
          <p:nvPr/>
        </p:nvCxnSpPr>
        <p:spPr>
          <a:xfrm>
            <a:off x="6585607" y="3877649"/>
            <a:ext cx="0" cy="41215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a:off x="7050919" y="3491981"/>
            <a:ext cx="0" cy="41215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7524752" y="3126337"/>
            <a:ext cx="0" cy="41215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27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par>
                          <p:cTn id="27" fill="hold">
                            <p:stCondLst>
                              <p:cond delay="0"/>
                            </p:stCondLst>
                            <p:childTnLst>
                              <p:par>
                                <p:cTn id="28" presetID="0" presetClass="path" presetSubtype="0" accel="50000" decel="50000" fill="hold" grpId="0" nodeType="afterEffect">
                                  <p:stCondLst>
                                    <p:cond delay="0"/>
                                  </p:stCondLst>
                                  <p:childTnLst>
                                    <p:animMotion origin="layout" path="M 1.11111E-6 -2.22222E-6 L -0.10556 -0.24421 " pathEditMode="relative" rAng="0" ptsTypes="AA">
                                      <p:cBhvr>
                                        <p:cTn id="29" dur="2000" fill="hold"/>
                                        <p:tgtEl>
                                          <p:spTgt spid="11"/>
                                        </p:tgtEl>
                                        <p:attrNameLst>
                                          <p:attrName>ppt_x</p:attrName>
                                          <p:attrName>ppt_y</p:attrName>
                                        </p:attrNameLst>
                                      </p:cBhvr>
                                      <p:rCtr x="-5278" y="-122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2B24E391-C719-4886-B936-66EDA3990B90}"/>
              </a:ext>
            </a:extLst>
          </p:cNvPr>
          <p:cNvPicPr>
            <a:picLocks noChangeAspect="1"/>
          </p:cNvPicPr>
          <p:nvPr/>
        </p:nvPicPr>
        <p:blipFill>
          <a:blip r:embed="rId2"/>
          <a:stretch>
            <a:fillRect/>
          </a:stretch>
        </p:blipFill>
        <p:spPr>
          <a:xfrm>
            <a:off x="2159389" y="1252102"/>
            <a:ext cx="6553715" cy="4941293"/>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34</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4" name="Abgerundetes Rechteck 10">
            <a:extLst>
              <a:ext uri="{FF2B5EF4-FFF2-40B4-BE49-F238E27FC236}">
                <a16:creationId xmlns="" xmlns:a16="http://schemas.microsoft.com/office/drawing/2014/main" id="{ACF8A5F6-C0B3-4A00-85B8-5AFD927E67A7}"/>
              </a:ext>
            </a:extLst>
          </p:cNvPr>
          <p:cNvSpPr/>
          <p:nvPr/>
        </p:nvSpPr>
        <p:spPr>
          <a:xfrm>
            <a:off x="83142" y="1378961"/>
            <a:ext cx="1922710" cy="160043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Let us implement the following operating strategy: A fixed share of gas turbine shaft power shall be diverted to the electric propulsion system, the rest drives the turboprop.</a:t>
            </a:r>
            <a:endParaRPr lang="en-US" sz="1100" dirty="0">
              <a:latin typeface="Arial" pitchFamily="34" charset="0"/>
              <a:cs typeface="Arial" pitchFamily="34" charset="0"/>
            </a:endParaRPr>
          </a:p>
        </p:txBody>
      </p:sp>
      <p:sp>
        <p:nvSpPr>
          <p:cNvPr id="15" name="Ellipse 12">
            <a:extLst>
              <a:ext uri="{FF2B5EF4-FFF2-40B4-BE49-F238E27FC236}">
                <a16:creationId xmlns="" xmlns:a16="http://schemas.microsoft.com/office/drawing/2014/main" id="{B97DFBA4-5AF1-42B0-821D-69E581022F7C}"/>
              </a:ext>
            </a:extLst>
          </p:cNvPr>
          <p:cNvSpPr/>
          <p:nvPr/>
        </p:nvSpPr>
        <p:spPr>
          <a:xfrm>
            <a:off x="2162893" y="4441615"/>
            <a:ext cx="629576"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Abgerundetes Rechteck 11">
            <a:extLst>
              <a:ext uri="{FF2B5EF4-FFF2-40B4-BE49-F238E27FC236}">
                <a16:creationId xmlns="" xmlns:a16="http://schemas.microsoft.com/office/drawing/2014/main" id="{15D98A62-3CCF-4C17-BA62-01EB747A8A08}"/>
              </a:ext>
            </a:extLst>
          </p:cNvPr>
          <p:cNvSpPr/>
          <p:nvPr/>
        </p:nvSpPr>
        <p:spPr>
          <a:xfrm>
            <a:off x="84894" y="3028462"/>
            <a:ext cx="192271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We will use an iteration to achieve this. First, let us first define the power share as a composed value.</a:t>
            </a:r>
            <a:endParaRPr lang="en-US" sz="1100" dirty="0">
              <a:latin typeface="Arial" pitchFamily="34" charset="0"/>
              <a:cs typeface="Arial" pitchFamily="34" charset="0"/>
            </a:endParaRPr>
          </a:p>
        </p:txBody>
      </p:sp>
      <p:sp>
        <p:nvSpPr>
          <p:cNvPr id="17" name="Abgerundetes Rechteck 9">
            <a:extLst>
              <a:ext uri="{FF2B5EF4-FFF2-40B4-BE49-F238E27FC236}">
                <a16:creationId xmlns="" xmlns:a16="http://schemas.microsoft.com/office/drawing/2014/main" id="{EAE363A5-9F26-4A48-BA37-6757FB2DAD67}"/>
              </a:ext>
            </a:extLst>
          </p:cNvPr>
          <p:cNvSpPr/>
          <p:nvPr/>
        </p:nvSpPr>
        <p:spPr>
          <a:xfrm>
            <a:off x="331201" y="4743397"/>
            <a:ext cx="1922710" cy="289441"/>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Click on </a:t>
            </a:r>
            <a:r>
              <a:rPr lang="en-US" sz="1100" b="1" dirty="0">
                <a:latin typeface="Arial" pitchFamily="34" charset="0"/>
                <a:cs typeface="Arial" pitchFamily="34" charset="0"/>
              </a:rPr>
              <a:t>Formulas</a:t>
            </a:r>
            <a:r>
              <a:rPr lang="en-US" sz="1100" dirty="0">
                <a:latin typeface="Arial" pitchFamily="34" charset="0"/>
                <a:cs typeface="Arial" pitchFamily="34" charset="0"/>
              </a:rPr>
              <a:t>.</a:t>
            </a:r>
          </a:p>
        </p:txBody>
      </p:sp>
      <p:sp>
        <p:nvSpPr>
          <p:cNvPr id="18" name="Freeform 16">
            <a:extLst>
              <a:ext uri="{FF2B5EF4-FFF2-40B4-BE49-F238E27FC236}">
                <a16:creationId xmlns="" xmlns:a16="http://schemas.microsoft.com/office/drawing/2014/main" id="{D22BD335-943A-4DE5-A2E4-50BD2F16FCA0}"/>
              </a:ext>
            </a:extLst>
          </p:cNvPr>
          <p:cNvSpPr>
            <a:spLocks/>
          </p:cNvSpPr>
          <p:nvPr/>
        </p:nvSpPr>
        <p:spPr bwMode="auto">
          <a:xfrm rot="20239365">
            <a:off x="4134856" y="5314916"/>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292394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par>
                          <p:cTn id="17" fill="hold">
                            <p:stCondLst>
                              <p:cond delay="0"/>
                            </p:stCondLst>
                            <p:childTnLst>
                              <p:par>
                                <p:cTn id="18" presetID="0" presetClass="path" presetSubtype="0" accel="50000" decel="50000" fill="hold" grpId="0" nodeType="afterEffect">
                                  <p:stCondLst>
                                    <p:cond delay="0"/>
                                  </p:stCondLst>
                                  <p:childTnLst>
                                    <p:animMotion origin="layout" path="M -2.22222E-6 2.22222E-6 L -0.18646 -0.09861 " pathEditMode="relative" rAng="0" ptsTypes="AA">
                                      <p:cBhvr>
                                        <p:cTn id="19" dur="2000" fill="hold"/>
                                        <p:tgtEl>
                                          <p:spTgt spid="18"/>
                                        </p:tgtEl>
                                        <p:attrNameLst>
                                          <p:attrName>ppt_x</p:attrName>
                                          <p:attrName>ppt_y</p:attrName>
                                        </p:attrNameLst>
                                      </p:cBhvr>
                                      <p:rCtr x="-9323" y="-4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8"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C8F3C4BA-622A-43A3-BE0C-846DE1A789A0}"/>
              </a:ext>
            </a:extLst>
          </p:cNvPr>
          <p:cNvPicPr>
            <a:picLocks noChangeAspect="1"/>
          </p:cNvPicPr>
          <p:nvPr/>
        </p:nvPicPr>
        <p:blipFill>
          <a:blip r:embed="rId2"/>
          <a:stretch>
            <a:fillRect/>
          </a:stretch>
        </p:blipFill>
        <p:spPr>
          <a:xfrm>
            <a:off x="2162893" y="1261846"/>
            <a:ext cx="6551965" cy="4939973"/>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 xmlns:a16="http://schemas.microsoft.com/office/drawing/2014/main" id="{6C33BF34-9870-45AB-AF8B-2211D00256F2}"/>
              </a:ext>
            </a:extLst>
          </p:cNvPr>
          <p:cNvPicPr>
            <a:picLocks noChangeAspect="1"/>
          </p:cNvPicPr>
          <p:nvPr/>
        </p:nvPicPr>
        <p:blipFill>
          <a:blip r:embed="rId3"/>
          <a:stretch>
            <a:fillRect/>
          </a:stretch>
        </p:blipFill>
        <p:spPr>
          <a:xfrm>
            <a:off x="2162893" y="1252101"/>
            <a:ext cx="6551965" cy="4939973"/>
          </a:xfrm>
          <a:prstGeom prst="rect">
            <a:avLst/>
          </a:prstGeom>
        </p:spPr>
      </p:pic>
      <p:pic>
        <p:nvPicPr>
          <p:cNvPr id="16" name="Picture 15">
            <a:extLst>
              <a:ext uri="{FF2B5EF4-FFF2-40B4-BE49-F238E27FC236}">
                <a16:creationId xmlns="" xmlns:a16="http://schemas.microsoft.com/office/drawing/2014/main" id="{857D164C-092A-4155-93A3-E9289B611AB0}"/>
              </a:ext>
            </a:extLst>
          </p:cNvPr>
          <p:cNvPicPr>
            <a:picLocks noChangeAspect="1"/>
          </p:cNvPicPr>
          <p:nvPr/>
        </p:nvPicPr>
        <p:blipFill>
          <a:blip r:embed="rId4"/>
          <a:stretch>
            <a:fillRect/>
          </a:stretch>
        </p:blipFill>
        <p:spPr>
          <a:xfrm>
            <a:off x="2162893" y="1254541"/>
            <a:ext cx="6548728" cy="4937533"/>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Composed Values Editor</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35</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9" name="Abgerundetes Rechteck 6">
            <a:extLst>
              <a:ext uri="{FF2B5EF4-FFF2-40B4-BE49-F238E27FC236}">
                <a16:creationId xmlns="" xmlns:a16="http://schemas.microsoft.com/office/drawing/2014/main" id="{5516DF72-0011-4B64-AA8B-875574D761B9}"/>
              </a:ext>
            </a:extLst>
          </p:cNvPr>
          <p:cNvSpPr/>
          <p:nvPr/>
        </p:nvSpPr>
        <p:spPr>
          <a:xfrm>
            <a:off x="87967" y="1461257"/>
            <a:ext cx="193614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Define the ratio of the electric power offtake </a:t>
            </a:r>
            <a:r>
              <a:rPr lang="en-US" sz="1100" i="1" dirty="0">
                <a:latin typeface="Arial" pitchFamily="34" charset="0"/>
                <a:cs typeface="Arial" pitchFamily="34" charset="0"/>
              </a:rPr>
              <a:t>EPWXPT</a:t>
            </a:r>
            <a:r>
              <a:rPr lang="en-US" sz="1100" dirty="0">
                <a:latin typeface="Arial" pitchFamily="34" charset="0"/>
                <a:cs typeface="Arial" pitchFamily="34" charset="0"/>
              </a:rPr>
              <a:t>  to the delivered shaft power </a:t>
            </a:r>
            <a:r>
              <a:rPr lang="en-US" sz="1100" i="1" dirty="0">
                <a:latin typeface="Arial" pitchFamily="34" charset="0"/>
                <a:cs typeface="Arial" pitchFamily="34" charset="0"/>
              </a:rPr>
              <a:t>PWSD</a:t>
            </a:r>
            <a:r>
              <a:rPr lang="en-US" sz="1100" dirty="0">
                <a:latin typeface="Arial" pitchFamily="34" charset="0"/>
                <a:cs typeface="Arial" pitchFamily="34" charset="0"/>
              </a:rPr>
              <a:t> as composed value.</a:t>
            </a:r>
          </a:p>
        </p:txBody>
      </p:sp>
      <p:sp>
        <p:nvSpPr>
          <p:cNvPr id="20" name="Ellipse 7">
            <a:extLst>
              <a:ext uri="{FF2B5EF4-FFF2-40B4-BE49-F238E27FC236}">
                <a16:creationId xmlns="" xmlns:a16="http://schemas.microsoft.com/office/drawing/2014/main" id="{9B659E8E-D9F7-431D-A630-8DBBCD54C0CD}"/>
              </a:ext>
            </a:extLst>
          </p:cNvPr>
          <p:cNvSpPr/>
          <p:nvPr/>
        </p:nvSpPr>
        <p:spPr>
          <a:xfrm>
            <a:off x="5232378" y="1830114"/>
            <a:ext cx="3497457" cy="30086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Freeform 16">
            <a:extLst>
              <a:ext uri="{FF2B5EF4-FFF2-40B4-BE49-F238E27FC236}">
                <a16:creationId xmlns="" xmlns:a16="http://schemas.microsoft.com/office/drawing/2014/main" id="{39307D67-3070-4127-A9C2-F9DB91A475CC}"/>
              </a:ext>
            </a:extLst>
          </p:cNvPr>
          <p:cNvSpPr>
            <a:spLocks/>
          </p:cNvSpPr>
          <p:nvPr/>
        </p:nvSpPr>
        <p:spPr bwMode="auto">
          <a:xfrm rot="20239365">
            <a:off x="3259367" y="3262380"/>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 name="AutoShape 9">
            <a:extLst>
              <a:ext uri="{FF2B5EF4-FFF2-40B4-BE49-F238E27FC236}">
                <a16:creationId xmlns="" xmlns:a16="http://schemas.microsoft.com/office/drawing/2014/main" id="{8B039667-C99B-47DB-8C59-2ABF38197CC5}"/>
              </a:ext>
            </a:extLst>
          </p:cNvPr>
          <p:cNvSpPr>
            <a:spLocks noChangeArrowheads="1"/>
          </p:cNvSpPr>
          <p:nvPr/>
        </p:nvSpPr>
        <p:spPr bwMode="auto">
          <a:xfrm>
            <a:off x="5888988" y="2356927"/>
            <a:ext cx="2184236" cy="476726"/>
          </a:xfrm>
          <a:prstGeom prst="wedgeRoundRectCallout">
            <a:avLst>
              <a:gd name="adj1" fmla="val 21883"/>
              <a:gd name="adj2" fmla="val -78479"/>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Define the composed value as visible here.</a:t>
            </a:r>
          </a:p>
        </p:txBody>
      </p:sp>
      <p:sp>
        <p:nvSpPr>
          <p:cNvPr id="22" name="AutoShape 9">
            <a:extLst>
              <a:ext uri="{FF2B5EF4-FFF2-40B4-BE49-F238E27FC236}">
                <a16:creationId xmlns="" xmlns:a16="http://schemas.microsoft.com/office/drawing/2014/main" id="{4D275FFA-388B-421C-B84C-895520D26DB4}"/>
              </a:ext>
            </a:extLst>
          </p:cNvPr>
          <p:cNvSpPr>
            <a:spLocks noChangeArrowheads="1"/>
          </p:cNvSpPr>
          <p:nvPr/>
        </p:nvSpPr>
        <p:spPr bwMode="auto">
          <a:xfrm>
            <a:off x="2534159" y="1285399"/>
            <a:ext cx="1983310" cy="476726"/>
          </a:xfrm>
          <a:prstGeom prst="wedgeRoundRectCallout">
            <a:avLst>
              <a:gd name="adj1" fmla="val -13938"/>
              <a:gd name="adj2" fmla="val 7378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electric power offtake is an input parameter.</a:t>
            </a:r>
          </a:p>
        </p:txBody>
      </p:sp>
      <p:sp>
        <p:nvSpPr>
          <p:cNvPr id="23" name="AutoShape 9">
            <a:extLst>
              <a:ext uri="{FF2B5EF4-FFF2-40B4-BE49-F238E27FC236}">
                <a16:creationId xmlns="" xmlns:a16="http://schemas.microsoft.com/office/drawing/2014/main" id="{A195E099-A8E0-4603-BD2A-41D486FC56EE}"/>
              </a:ext>
            </a:extLst>
          </p:cNvPr>
          <p:cNvSpPr>
            <a:spLocks noChangeArrowheads="1"/>
          </p:cNvSpPr>
          <p:nvPr/>
        </p:nvSpPr>
        <p:spPr bwMode="auto">
          <a:xfrm>
            <a:off x="2856144" y="1261847"/>
            <a:ext cx="2184236" cy="664012"/>
          </a:xfrm>
          <a:prstGeom prst="wedgeRoundRectCallout">
            <a:avLst>
              <a:gd name="adj1" fmla="val -13938"/>
              <a:gd name="adj2" fmla="val 7378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delivered shaft power can be found among the output parameter.</a:t>
            </a:r>
          </a:p>
        </p:txBody>
      </p:sp>
    </p:spTree>
    <p:extLst>
      <p:ext uri="{BB962C8B-B14F-4D97-AF65-F5344CB8AC3E}">
        <p14:creationId xmlns:p14="http://schemas.microsoft.com/office/powerpoint/2010/main" val="428108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par>
                          <p:cTn id="25" fill="hold">
                            <p:stCondLst>
                              <p:cond delay="0"/>
                            </p:stCondLst>
                            <p:childTnLst>
                              <p:par>
                                <p:cTn id="26" presetID="0" presetClass="path" presetSubtype="0" accel="50000" decel="50000" fill="hold" grpId="0" nodeType="afterEffect">
                                  <p:stCondLst>
                                    <p:cond delay="0"/>
                                  </p:stCondLst>
                                  <p:childTnLst>
                                    <p:animMotion origin="layout" path="M 1.11111E-6 -2.22222E-6 L -0.10608 -0.23912 " pathEditMode="relative" rAng="0" ptsTypes="AA">
                                      <p:cBhvr>
                                        <p:cTn id="27" dur="2000" fill="hold"/>
                                        <p:tgtEl>
                                          <p:spTgt spid="21"/>
                                        </p:tgtEl>
                                        <p:attrNameLst>
                                          <p:attrName>ppt_x</p:attrName>
                                          <p:attrName>ppt_y</p:attrName>
                                        </p:attrNameLst>
                                      </p:cBhvr>
                                      <p:rCtr x="-5313" y="-1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1" grpId="1" animBg="1"/>
      <p:bldP spid="24" grpId="0" animBg="1"/>
      <p:bldP spid="22"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1D08BC34-D265-4867-AFC7-0CCED9AA11E6}"/>
              </a:ext>
            </a:extLst>
          </p:cNvPr>
          <p:cNvPicPr>
            <a:picLocks noChangeAspect="1"/>
          </p:cNvPicPr>
          <p:nvPr/>
        </p:nvPicPr>
        <p:blipFill>
          <a:blip r:embed="rId2"/>
          <a:stretch>
            <a:fillRect/>
          </a:stretch>
        </p:blipFill>
        <p:spPr>
          <a:xfrm>
            <a:off x="2159389" y="1252102"/>
            <a:ext cx="6553715" cy="4941293"/>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36</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3" name="Ellipse 12">
            <a:extLst>
              <a:ext uri="{FF2B5EF4-FFF2-40B4-BE49-F238E27FC236}">
                <a16:creationId xmlns="" xmlns:a16="http://schemas.microsoft.com/office/drawing/2014/main" id="{81954CF4-DC41-4B63-AC78-B5ED85EF6C12}"/>
              </a:ext>
            </a:extLst>
          </p:cNvPr>
          <p:cNvSpPr/>
          <p:nvPr/>
        </p:nvSpPr>
        <p:spPr>
          <a:xfrm>
            <a:off x="2578105" y="4474916"/>
            <a:ext cx="629576"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Abgerundetes Rechteck 11">
            <a:extLst>
              <a:ext uri="{FF2B5EF4-FFF2-40B4-BE49-F238E27FC236}">
                <a16:creationId xmlns="" xmlns:a16="http://schemas.microsoft.com/office/drawing/2014/main" id="{4F46148B-30EB-499E-94B4-289AF688D7B5}"/>
              </a:ext>
            </a:extLst>
          </p:cNvPr>
          <p:cNvSpPr/>
          <p:nvPr/>
        </p:nvSpPr>
        <p:spPr>
          <a:xfrm>
            <a:off x="83142" y="4001066"/>
            <a:ext cx="192271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Now, for defining an iteration, click on </a:t>
            </a:r>
            <a:r>
              <a:rPr lang="en-US" sz="1100" b="1" dirty="0">
                <a:latin typeface="Arial" pitchFamily="34" charset="0"/>
                <a:cs typeface="Arial" pitchFamily="34" charset="0"/>
              </a:rPr>
              <a:t>Iterations</a:t>
            </a:r>
            <a:r>
              <a:rPr lang="en-US" sz="1100" dirty="0">
                <a:latin typeface="Arial" pitchFamily="34" charset="0"/>
                <a:cs typeface="Arial" pitchFamily="34" charset="0"/>
              </a:rPr>
              <a:t>.</a:t>
            </a:r>
          </a:p>
        </p:txBody>
      </p:sp>
      <p:sp>
        <p:nvSpPr>
          <p:cNvPr id="20" name="Freeform 16">
            <a:extLst>
              <a:ext uri="{FF2B5EF4-FFF2-40B4-BE49-F238E27FC236}">
                <a16:creationId xmlns="" xmlns:a16="http://schemas.microsoft.com/office/drawing/2014/main" id="{98A9C114-09C9-424C-9E79-3EFDC4C87AB8}"/>
              </a:ext>
            </a:extLst>
          </p:cNvPr>
          <p:cNvSpPr>
            <a:spLocks/>
          </p:cNvSpPr>
          <p:nvPr/>
        </p:nvSpPr>
        <p:spPr bwMode="auto">
          <a:xfrm rot="20239365">
            <a:off x="4217998" y="5593738"/>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235920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0 1.48148E-6 L -0.15226 -0.1507 " pathEditMode="relative" rAng="0" ptsTypes="AA">
                                      <p:cBhvr>
                                        <p:cTn id="9" dur="2000" fill="hold"/>
                                        <p:tgtEl>
                                          <p:spTgt spid="20"/>
                                        </p:tgtEl>
                                        <p:attrNameLst>
                                          <p:attrName>ppt_x</p:attrName>
                                          <p:attrName>ppt_y</p:attrName>
                                        </p:attrNameLst>
                                      </p:cBhvr>
                                      <p:rCtr x="-7622" y="-75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47A71A73-B266-419E-BE9F-BDC729D84DE2}"/>
              </a:ext>
            </a:extLst>
          </p:cNvPr>
          <p:cNvPicPr>
            <a:picLocks noChangeAspect="1"/>
          </p:cNvPicPr>
          <p:nvPr/>
        </p:nvPicPr>
        <p:blipFill>
          <a:blip r:embed="rId2"/>
          <a:stretch>
            <a:fillRect/>
          </a:stretch>
        </p:blipFill>
        <p:spPr>
          <a:xfrm>
            <a:off x="2162891" y="1252100"/>
            <a:ext cx="6553716" cy="4941294"/>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 xmlns:a16="http://schemas.microsoft.com/office/drawing/2014/main" id="{87B6E0F9-C9AC-461B-A49D-7A9A321FF04C}"/>
              </a:ext>
            </a:extLst>
          </p:cNvPr>
          <p:cNvPicPr>
            <a:picLocks noChangeAspect="1"/>
          </p:cNvPicPr>
          <p:nvPr/>
        </p:nvPicPr>
        <p:blipFill>
          <a:blip r:embed="rId3"/>
          <a:stretch>
            <a:fillRect/>
          </a:stretch>
        </p:blipFill>
        <p:spPr>
          <a:xfrm>
            <a:off x="2168494" y="1252102"/>
            <a:ext cx="6553714" cy="4941292"/>
          </a:xfrm>
          <a:prstGeom prst="rect">
            <a:avLst/>
          </a:prstGeom>
        </p:spPr>
      </p:pic>
      <p:pic>
        <p:nvPicPr>
          <p:cNvPr id="14" name="Picture 13">
            <a:extLst>
              <a:ext uri="{FF2B5EF4-FFF2-40B4-BE49-F238E27FC236}">
                <a16:creationId xmlns="" xmlns:a16="http://schemas.microsoft.com/office/drawing/2014/main" id="{EDDAE991-6EAE-4E93-9EE5-811E75331285}"/>
              </a:ext>
            </a:extLst>
          </p:cNvPr>
          <p:cNvPicPr>
            <a:picLocks noChangeAspect="1"/>
          </p:cNvPicPr>
          <p:nvPr/>
        </p:nvPicPr>
        <p:blipFill>
          <a:blip r:embed="rId4"/>
          <a:stretch>
            <a:fillRect/>
          </a:stretch>
        </p:blipFill>
        <p:spPr>
          <a:xfrm>
            <a:off x="2168494" y="1252102"/>
            <a:ext cx="6553714" cy="4941292"/>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Iteration Input Editor</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dirty="0"/>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37</a:t>
            </a:fld>
            <a:endParaRPr lang="de-DE" dirty="0"/>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6" name="AutoShape 9">
            <a:extLst>
              <a:ext uri="{FF2B5EF4-FFF2-40B4-BE49-F238E27FC236}">
                <a16:creationId xmlns="" xmlns:a16="http://schemas.microsoft.com/office/drawing/2014/main" id="{C90DC60D-D716-4046-846C-2412CA42C8AF}"/>
              </a:ext>
            </a:extLst>
          </p:cNvPr>
          <p:cNvSpPr>
            <a:spLocks noChangeArrowheads="1"/>
          </p:cNvSpPr>
          <p:nvPr/>
        </p:nvSpPr>
        <p:spPr bwMode="auto">
          <a:xfrm>
            <a:off x="3631812" y="3066454"/>
            <a:ext cx="1590676" cy="664012"/>
          </a:xfrm>
          <a:prstGeom prst="wedgeRoundRectCallout">
            <a:avLst>
              <a:gd name="adj1" fmla="val -68098"/>
              <a:gd name="adj2" fmla="val -23262"/>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Set </a:t>
            </a:r>
            <a:r>
              <a:rPr lang="en-US" sz="1100" i="1" dirty="0">
                <a:latin typeface="Arial" pitchFamily="34" charset="0"/>
                <a:cs typeface="Arial" pitchFamily="34" charset="0"/>
              </a:rPr>
              <a:t>Elec. PT Spool PWX</a:t>
            </a:r>
            <a:r>
              <a:rPr lang="en-US" sz="1100" dirty="0">
                <a:latin typeface="Arial" pitchFamily="34" charset="0"/>
                <a:cs typeface="Arial" pitchFamily="34" charset="0"/>
              </a:rPr>
              <a:t> as iteration variable.</a:t>
            </a:r>
            <a:endParaRPr lang="en-GB" sz="1100" dirty="0">
              <a:latin typeface="Arial" pitchFamily="34" charset="0"/>
              <a:cs typeface="Arial" pitchFamily="34" charset="0"/>
            </a:endParaRPr>
          </a:p>
        </p:txBody>
      </p:sp>
      <p:sp>
        <p:nvSpPr>
          <p:cNvPr id="17" name="Ellipse 7">
            <a:extLst>
              <a:ext uri="{FF2B5EF4-FFF2-40B4-BE49-F238E27FC236}">
                <a16:creationId xmlns="" xmlns:a16="http://schemas.microsoft.com/office/drawing/2014/main" id="{95F87718-C573-4E4E-BE41-BE157AA47EF6}"/>
              </a:ext>
            </a:extLst>
          </p:cNvPr>
          <p:cNvSpPr/>
          <p:nvPr/>
        </p:nvSpPr>
        <p:spPr>
          <a:xfrm>
            <a:off x="4410000" y="1820754"/>
            <a:ext cx="4192438" cy="43960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Abgerundetes Rechteck 8">
            <a:extLst>
              <a:ext uri="{FF2B5EF4-FFF2-40B4-BE49-F238E27FC236}">
                <a16:creationId xmlns="" xmlns:a16="http://schemas.microsoft.com/office/drawing/2014/main" id="{54BA53BF-68EC-45DD-A453-E0A4BF164C85}"/>
              </a:ext>
            </a:extLst>
          </p:cNvPr>
          <p:cNvSpPr/>
          <p:nvPr/>
        </p:nvSpPr>
        <p:spPr>
          <a:xfrm>
            <a:off x="87967" y="1581443"/>
            <a:ext cx="1936140" cy="1957745"/>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The composed value can now be defined as target value for an iteration. </a:t>
            </a:r>
            <a:r>
              <a:rPr lang="en-GB" sz="1100" dirty="0">
                <a:latin typeface="Arial" pitchFamily="34" charset="0"/>
                <a:cs typeface="Arial" pitchFamily="34" charset="0"/>
              </a:rPr>
              <a:t>With this iteration switched on, the relative power offtake will be constant. This should avoid power offtakes exceeding the available shaft power.</a:t>
            </a:r>
            <a:endParaRPr lang="en-US" sz="1100" dirty="0">
              <a:latin typeface="Arial" pitchFamily="34" charset="0"/>
              <a:cs typeface="Arial" pitchFamily="34" charset="0"/>
            </a:endParaRPr>
          </a:p>
        </p:txBody>
      </p:sp>
      <p:sp>
        <p:nvSpPr>
          <p:cNvPr id="21" name="AutoShape 9">
            <a:extLst>
              <a:ext uri="{FF2B5EF4-FFF2-40B4-BE49-F238E27FC236}">
                <a16:creationId xmlns="" xmlns:a16="http://schemas.microsoft.com/office/drawing/2014/main" id="{8E985068-7FEA-46D3-A0E6-AE0A48CF7539}"/>
              </a:ext>
            </a:extLst>
          </p:cNvPr>
          <p:cNvSpPr>
            <a:spLocks noChangeArrowheads="1"/>
          </p:cNvSpPr>
          <p:nvPr/>
        </p:nvSpPr>
        <p:spPr bwMode="auto">
          <a:xfrm>
            <a:off x="5070077" y="2402442"/>
            <a:ext cx="1911030" cy="664012"/>
          </a:xfrm>
          <a:prstGeom prst="wedgeRoundRectCallout">
            <a:avLst>
              <a:gd name="adj1" fmla="val 18002"/>
              <a:gd name="adj2" fmla="val -67975"/>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Set the iteration as visible here and switch on the iteration.</a:t>
            </a:r>
            <a:endParaRPr lang="en-US" sz="1100" dirty="0">
              <a:latin typeface="Arial" pitchFamily="34" charset="0"/>
              <a:cs typeface="Arial" pitchFamily="34" charset="0"/>
            </a:endParaRPr>
          </a:p>
        </p:txBody>
      </p:sp>
      <p:sp>
        <p:nvSpPr>
          <p:cNvPr id="22" name="AutoShape 9">
            <a:extLst>
              <a:ext uri="{FF2B5EF4-FFF2-40B4-BE49-F238E27FC236}">
                <a16:creationId xmlns="" xmlns:a16="http://schemas.microsoft.com/office/drawing/2014/main" id="{0821B03D-EE42-45BD-B96C-CC484351EB94}"/>
              </a:ext>
            </a:extLst>
          </p:cNvPr>
          <p:cNvSpPr>
            <a:spLocks noChangeArrowheads="1"/>
          </p:cNvSpPr>
          <p:nvPr/>
        </p:nvSpPr>
        <p:spPr bwMode="auto">
          <a:xfrm>
            <a:off x="3631814" y="2885369"/>
            <a:ext cx="1590676" cy="664012"/>
          </a:xfrm>
          <a:prstGeom prst="wedgeRoundRectCallout">
            <a:avLst>
              <a:gd name="adj1" fmla="val -72246"/>
              <a:gd name="adj2" fmla="val -1900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Select the composed value as target value of the iteration.</a:t>
            </a:r>
            <a:endParaRPr lang="en-GB" sz="1100" dirty="0">
              <a:latin typeface="Arial" pitchFamily="34" charset="0"/>
              <a:cs typeface="Arial" pitchFamily="34" charset="0"/>
            </a:endParaRPr>
          </a:p>
        </p:txBody>
      </p:sp>
      <p:sp>
        <p:nvSpPr>
          <p:cNvPr id="23" name="AutoShape 9">
            <a:extLst>
              <a:ext uri="{FF2B5EF4-FFF2-40B4-BE49-F238E27FC236}">
                <a16:creationId xmlns="" xmlns:a16="http://schemas.microsoft.com/office/drawing/2014/main" id="{EA06BBEE-2F2E-4905-9DA5-CB43D0A11E46}"/>
              </a:ext>
            </a:extLst>
          </p:cNvPr>
          <p:cNvSpPr>
            <a:spLocks noChangeArrowheads="1"/>
          </p:cNvSpPr>
          <p:nvPr/>
        </p:nvSpPr>
        <p:spPr bwMode="auto">
          <a:xfrm>
            <a:off x="6944363" y="2819062"/>
            <a:ext cx="1911030" cy="1225868"/>
          </a:xfrm>
          <a:prstGeom prst="wedgeRoundRectCallout">
            <a:avLst>
              <a:gd name="adj1" fmla="val 17015"/>
              <a:gd name="adj2" fmla="val -98498"/>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By iterating to EPWXPT/PWSD = 0,272 the ratio of power taken from the PT spool is equal to the design point in every operating point.</a:t>
            </a:r>
            <a:endParaRPr lang="en-US" sz="1100" dirty="0">
              <a:latin typeface="Arial" pitchFamily="34" charset="0"/>
              <a:cs typeface="Arial" pitchFamily="34" charset="0"/>
            </a:endParaRPr>
          </a:p>
        </p:txBody>
      </p:sp>
    </p:spTree>
    <p:extLst>
      <p:ext uri="{BB962C8B-B14F-4D97-AF65-F5344CB8AC3E}">
        <p14:creationId xmlns:p14="http://schemas.microsoft.com/office/powerpoint/2010/main" val="397494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21" grpId="0" animBg="1"/>
      <p:bldP spid="2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E13B1567-CA21-4A14-98D6-F5175EAE91DD}"/>
              </a:ext>
            </a:extLst>
          </p:cNvPr>
          <p:cNvPicPr>
            <a:picLocks noChangeAspect="1"/>
          </p:cNvPicPr>
          <p:nvPr/>
        </p:nvPicPr>
        <p:blipFill>
          <a:blip r:embed="rId2"/>
          <a:stretch>
            <a:fillRect/>
          </a:stretch>
        </p:blipFill>
        <p:spPr>
          <a:xfrm>
            <a:off x="2161140" y="1252101"/>
            <a:ext cx="6553715" cy="4941293"/>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38</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0" name="AutoShape 7">
            <a:extLst>
              <a:ext uri="{FF2B5EF4-FFF2-40B4-BE49-F238E27FC236}">
                <a16:creationId xmlns="" xmlns:a16="http://schemas.microsoft.com/office/drawing/2014/main" id="{E8DBC861-6750-4589-9791-4DD2F8814456}"/>
              </a:ext>
            </a:extLst>
          </p:cNvPr>
          <p:cNvSpPr>
            <a:spLocks noChangeArrowheads="1"/>
          </p:cNvSpPr>
          <p:nvPr/>
        </p:nvSpPr>
        <p:spPr bwMode="auto">
          <a:xfrm flipH="1">
            <a:off x="83142" y="1756329"/>
            <a:ext cx="1939194" cy="664012"/>
          </a:xfrm>
          <a:prstGeom prst="wedgeRoundRectCallout">
            <a:avLst>
              <a:gd name="adj1" fmla="val -66586"/>
              <a:gd name="adj2" fmla="val -4380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Calculate the </a:t>
            </a:r>
            <a:r>
              <a:rPr lang="en-US" sz="1100" b="1" dirty="0">
                <a:latin typeface="Arial" pitchFamily="34" charset="0"/>
                <a:cs typeface="Arial" pitchFamily="34" charset="0"/>
              </a:rPr>
              <a:t>Operating Line</a:t>
            </a:r>
            <a:r>
              <a:rPr lang="en-US" sz="1100" dirty="0">
                <a:latin typeface="Arial" pitchFamily="34" charset="0"/>
                <a:cs typeface="Arial" pitchFamily="34" charset="0"/>
              </a:rPr>
              <a:t> again with the iteration switched on.</a:t>
            </a:r>
          </a:p>
        </p:txBody>
      </p:sp>
      <p:sp>
        <p:nvSpPr>
          <p:cNvPr id="11" name="Freeform 9">
            <a:extLst>
              <a:ext uri="{FF2B5EF4-FFF2-40B4-BE49-F238E27FC236}">
                <a16:creationId xmlns="" xmlns:a16="http://schemas.microsoft.com/office/drawing/2014/main" id="{0E741773-9A77-4101-8309-D78EE430C4D8}"/>
              </a:ext>
            </a:extLst>
          </p:cNvPr>
          <p:cNvSpPr>
            <a:spLocks/>
          </p:cNvSpPr>
          <p:nvPr/>
        </p:nvSpPr>
        <p:spPr bwMode="auto">
          <a:xfrm rot="20239365">
            <a:off x="3521867" y="2502726"/>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5159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4.72222E-6 -4.07407E-6 L -0.06892 -0.1081 " pathEditMode="relative" rAng="0" ptsTypes="AA">
                                      <p:cBhvr>
                                        <p:cTn id="9" dur="2000" fill="hold"/>
                                        <p:tgtEl>
                                          <p:spTgt spid="11"/>
                                        </p:tgtEl>
                                        <p:attrNameLst>
                                          <p:attrName>ppt_x</p:attrName>
                                          <p:attrName>ppt_y</p:attrName>
                                        </p:attrNameLst>
                                      </p:cBhvr>
                                      <p:rCtr x="-3455" y="-54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2DD5EB1C-0B1D-487C-BAC3-CDA9BABDA33D}"/>
              </a:ext>
            </a:extLst>
          </p:cNvPr>
          <p:cNvPicPr>
            <a:picLocks noChangeAspect="1"/>
          </p:cNvPicPr>
          <p:nvPr/>
        </p:nvPicPr>
        <p:blipFill>
          <a:blip r:embed="rId2"/>
          <a:stretch>
            <a:fillRect/>
          </a:stretch>
        </p:blipFill>
        <p:spPr>
          <a:xfrm>
            <a:off x="2158621" y="1252104"/>
            <a:ext cx="6553724" cy="4941300"/>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39</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3" name="AutoShape 7">
            <a:extLst>
              <a:ext uri="{FF2B5EF4-FFF2-40B4-BE49-F238E27FC236}">
                <a16:creationId xmlns="" xmlns:a16="http://schemas.microsoft.com/office/drawing/2014/main" id="{E50A0954-B0AD-4B17-96A5-8CB24948166A}"/>
              </a:ext>
            </a:extLst>
          </p:cNvPr>
          <p:cNvSpPr>
            <a:spLocks noChangeArrowheads="1"/>
          </p:cNvSpPr>
          <p:nvPr/>
        </p:nvSpPr>
        <p:spPr bwMode="auto">
          <a:xfrm>
            <a:off x="2808600" y="3795761"/>
            <a:ext cx="1831494" cy="289441"/>
          </a:xfrm>
          <a:prstGeom prst="wedgeRoundRectCallout">
            <a:avLst>
              <a:gd name="adj1" fmla="val -29888"/>
              <a:gd name="adj2" fmla="val 15647"/>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defRPr/>
            </a:pPr>
            <a:r>
              <a:rPr lang="en-US" sz="1100" dirty="0">
                <a:latin typeface="Arial" pitchFamily="34" charset="0"/>
                <a:cs typeface="Arial" pitchFamily="34" charset="0"/>
              </a:rPr>
              <a:t>Click on </a:t>
            </a:r>
            <a:r>
              <a:rPr lang="en-US" sz="1100" b="1" dirty="0">
                <a:latin typeface="Arial" pitchFamily="34" charset="0"/>
                <a:cs typeface="Arial" pitchFamily="34" charset="0"/>
              </a:rPr>
              <a:t>Operating Line</a:t>
            </a:r>
            <a:r>
              <a:rPr lang="en-US" sz="1100" dirty="0">
                <a:latin typeface="Arial" pitchFamily="34" charset="0"/>
                <a:cs typeface="Arial" pitchFamily="34" charset="0"/>
              </a:rPr>
              <a:t>.</a:t>
            </a:r>
          </a:p>
        </p:txBody>
      </p:sp>
      <p:sp>
        <p:nvSpPr>
          <p:cNvPr id="14" name="Freeform 16">
            <a:extLst>
              <a:ext uri="{FF2B5EF4-FFF2-40B4-BE49-F238E27FC236}">
                <a16:creationId xmlns="" xmlns:a16="http://schemas.microsoft.com/office/drawing/2014/main" id="{7F567EF3-8410-4CB8-9409-F0B718ACDBA6}"/>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59061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grpId="0" nodeType="afterEffect">
                                  <p:stCondLst>
                                    <p:cond delay="0"/>
                                  </p:stCondLst>
                                  <p:childTnLst>
                                    <p:animMotion origin="layout" path="M 1.94444E-6 -1.11111E-6 L -0.11563 -0.24236 " pathEditMode="relative" rAng="0" ptsTypes="AA">
                                      <p:cBhvr>
                                        <p:cTn id="13" dur="2000" fill="hold"/>
                                        <p:tgtEl>
                                          <p:spTgt spid="14"/>
                                        </p:tgtEl>
                                        <p:attrNameLst>
                                          <p:attrName>ppt_x</p:attrName>
                                          <p:attrName>ppt_y</p:attrName>
                                        </p:attrNameLst>
                                      </p:cBhvr>
                                      <p:rCtr x="-5781" y="-121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56D7A0A0-5873-4937-BEFE-F399E4BC0EB4}"/>
              </a:ext>
            </a:extLst>
          </p:cNvPr>
          <p:cNvPicPr>
            <a:picLocks noChangeAspect="1"/>
          </p:cNvPicPr>
          <p:nvPr/>
        </p:nvPicPr>
        <p:blipFill>
          <a:blip r:embed="rId2"/>
          <a:stretch>
            <a:fillRect/>
          </a:stretch>
        </p:blipFill>
        <p:spPr>
          <a:xfrm>
            <a:off x="2161184" y="1247201"/>
            <a:ext cx="6553723" cy="4946207"/>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 xmlns:a16="http://schemas.microsoft.com/office/drawing/2014/main" id="{27A55928-F47D-418D-BB56-9A8F676C9A9E}"/>
              </a:ext>
            </a:extLst>
          </p:cNvPr>
          <p:cNvPicPr>
            <a:picLocks noChangeAspect="1"/>
          </p:cNvPicPr>
          <p:nvPr/>
        </p:nvPicPr>
        <p:blipFill>
          <a:blip r:embed="rId3"/>
          <a:stretch>
            <a:fillRect/>
          </a:stretch>
        </p:blipFill>
        <p:spPr>
          <a:xfrm>
            <a:off x="2161183" y="1252108"/>
            <a:ext cx="6553723" cy="4946206"/>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GasTurb 14 Main Window</a:t>
            </a:r>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4</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3" name="Ellipse 7">
            <a:extLst>
              <a:ext uri="{FF2B5EF4-FFF2-40B4-BE49-F238E27FC236}">
                <a16:creationId xmlns="" xmlns:a16="http://schemas.microsoft.com/office/drawing/2014/main" id="{8536A9FB-A159-4D59-A3C0-7F06B7463DE1}"/>
              </a:ext>
            </a:extLst>
          </p:cNvPr>
          <p:cNvSpPr/>
          <p:nvPr/>
        </p:nvSpPr>
        <p:spPr>
          <a:xfrm>
            <a:off x="6165130" y="2285025"/>
            <a:ext cx="1234911" cy="833107"/>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Ellipse 6">
            <a:extLst>
              <a:ext uri="{FF2B5EF4-FFF2-40B4-BE49-F238E27FC236}">
                <a16:creationId xmlns="" xmlns:a16="http://schemas.microsoft.com/office/drawing/2014/main" id="{E292A86E-B9E9-4D6F-8A0E-1FEBE414167D}"/>
              </a:ext>
            </a:extLst>
          </p:cNvPr>
          <p:cNvSpPr/>
          <p:nvPr/>
        </p:nvSpPr>
        <p:spPr>
          <a:xfrm>
            <a:off x="7267296" y="3157008"/>
            <a:ext cx="1234911" cy="833107"/>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bgerundetes Rechteck 10">
            <a:extLst>
              <a:ext uri="{FF2B5EF4-FFF2-40B4-BE49-F238E27FC236}">
                <a16:creationId xmlns="" xmlns:a16="http://schemas.microsoft.com/office/drawing/2014/main" id="{382D1A3E-5EB7-4536-AAAE-DFC54173F981}"/>
              </a:ext>
            </a:extLst>
          </p:cNvPr>
          <p:cNvSpPr/>
          <p:nvPr/>
        </p:nvSpPr>
        <p:spPr>
          <a:xfrm>
            <a:off x="3828330" y="2898123"/>
            <a:ext cx="233680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solidFill>
                  <a:schemeClr val="tx1"/>
                </a:solidFill>
                <a:latin typeface="Arial" pitchFamily="34" charset="0"/>
                <a:cs typeface="Arial" pitchFamily="34" charset="0"/>
              </a:rPr>
              <a:t>Now choose an electric propulsion system by selecting </a:t>
            </a:r>
            <a:r>
              <a:rPr lang="en-US" sz="1100" b="1" dirty="0">
                <a:solidFill>
                  <a:schemeClr val="tx1"/>
                </a:solidFill>
                <a:latin typeface="Arial" pitchFamily="34" charset="0"/>
                <a:cs typeface="Arial" pitchFamily="34" charset="0"/>
              </a:rPr>
              <a:t>Add Electric Prop. System</a:t>
            </a:r>
            <a:r>
              <a:rPr lang="en-US" sz="1100" dirty="0">
                <a:solidFill>
                  <a:schemeClr val="tx1"/>
                </a:solidFill>
                <a:latin typeface="Arial" pitchFamily="34" charset="0"/>
                <a:cs typeface="Arial" pitchFamily="34" charset="0"/>
              </a:rPr>
              <a:t>…</a:t>
            </a:r>
          </a:p>
        </p:txBody>
      </p:sp>
      <p:sp>
        <p:nvSpPr>
          <p:cNvPr id="16" name="Abgerundetes Rechteck 12">
            <a:extLst>
              <a:ext uri="{FF2B5EF4-FFF2-40B4-BE49-F238E27FC236}">
                <a16:creationId xmlns="" xmlns:a16="http://schemas.microsoft.com/office/drawing/2014/main" id="{678B3E57-DA2E-49CF-9C9C-5217DCC7C16E}"/>
              </a:ext>
            </a:extLst>
          </p:cNvPr>
          <p:cNvSpPr/>
          <p:nvPr/>
        </p:nvSpPr>
        <p:spPr>
          <a:xfrm>
            <a:off x="3828330" y="4201261"/>
            <a:ext cx="233680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A click on </a:t>
            </a:r>
            <a:r>
              <a:rPr lang="en-US" sz="1100" b="1" dirty="0">
                <a:latin typeface="Arial" pitchFamily="34" charset="0"/>
                <a:cs typeface="Arial" pitchFamily="34" charset="0"/>
              </a:rPr>
              <a:t>Performance</a:t>
            </a:r>
            <a:r>
              <a:rPr lang="en-US" sz="1100" dirty="0">
                <a:latin typeface="Arial" pitchFamily="34" charset="0"/>
                <a:cs typeface="Arial" pitchFamily="34" charset="0"/>
              </a:rPr>
              <a:t> in the </a:t>
            </a:r>
            <a:r>
              <a:rPr lang="en-US" sz="1100" b="1" dirty="0">
                <a:latin typeface="Arial" pitchFamily="34" charset="0"/>
                <a:cs typeface="Arial" pitchFamily="34" charset="0"/>
              </a:rPr>
              <a:t>Engine Design </a:t>
            </a:r>
            <a:r>
              <a:rPr lang="en-US" sz="1100" dirty="0">
                <a:latin typeface="Arial" pitchFamily="34" charset="0"/>
                <a:cs typeface="Arial" pitchFamily="34" charset="0"/>
              </a:rPr>
              <a:t>button group starts the calculation.</a:t>
            </a:r>
          </a:p>
        </p:txBody>
      </p:sp>
      <p:sp>
        <p:nvSpPr>
          <p:cNvPr id="17" name="Freeform 9">
            <a:extLst>
              <a:ext uri="{FF2B5EF4-FFF2-40B4-BE49-F238E27FC236}">
                <a16:creationId xmlns="" xmlns:a16="http://schemas.microsoft.com/office/drawing/2014/main" id="{37482AD9-932F-409F-91BD-F88DCD963379}"/>
              </a:ext>
            </a:extLst>
          </p:cNvPr>
          <p:cNvSpPr>
            <a:spLocks/>
          </p:cNvSpPr>
          <p:nvPr/>
        </p:nvSpPr>
        <p:spPr bwMode="auto">
          <a:xfrm rot="20239365">
            <a:off x="3198596" y="446401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Abgerundetes Rechteck 14">
            <a:extLst>
              <a:ext uri="{FF2B5EF4-FFF2-40B4-BE49-F238E27FC236}">
                <a16:creationId xmlns="" xmlns:a16="http://schemas.microsoft.com/office/drawing/2014/main" id="{2E3B0C0A-5C75-4E02-A865-C3053FEA69F5}"/>
              </a:ext>
            </a:extLst>
          </p:cNvPr>
          <p:cNvSpPr/>
          <p:nvPr/>
        </p:nvSpPr>
        <p:spPr>
          <a:xfrm>
            <a:off x="3828330" y="3636816"/>
            <a:ext cx="2336800" cy="476726"/>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solidFill>
                  <a:schemeClr val="tx1"/>
                </a:solidFill>
                <a:latin typeface="Arial" pitchFamily="34" charset="0"/>
                <a:cs typeface="Arial" pitchFamily="34" charset="0"/>
              </a:rPr>
              <a:t>…and then </a:t>
            </a:r>
            <a:r>
              <a:rPr lang="en-US" sz="1100" b="1" dirty="0">
                <a:solidFill>
                  <a:schemeClr val="tx1"/>
                </a:solidFill>
                <a:latin typeface="Arial" pitchFamily="34" charset="0"/>
                <a:cs typeface="Arial" pitchFamily="34" charset="0"/>
              </a:rPr>
              <a:t>Series Configuration Prop.</a:t>
            </a:r>
          </a:p>
        </p:txBody>
      </p:sp>
      <p:sp>
        <p:nvSpPr>
          <p:cNvPr id="19" name="Abgerundetes Rechteck 15">
            <a:extLst>
              <a:ext uri="{FF2B5EF4-FFF2-40B4-BE49-F238E27FC236}">
                <a16:creationId xmlns="" xmlns:a16="http://schemas.microsoft.com/office/drawing/2014/main" id="{7546F315-A36D-44CE-A985-C8DE36D2035E}"/>
              </a:ext>
            </a:extLst>
          </p:cNvPr>
          <p:cNvSpPr/>
          <p:nvPr/>
        </p:nvSpPr>
        <p:spPr>
          <a:xfrm>
            <a:off x="87076" y="2122225"/>
            <a:ext cx="192967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solidFill>
                  <a:schemeClr val="tx1"/>
                </a:solidFill>
                <a:latin typeface="Arial" pitchFamily="34" charset="0"/>
                <a:cs typeface="Arial" pitchFamily="34" charset="0"/>
              </a:rPr>
              <a:t>We will begin with a </a:t>
            </a:r>
            <a:r>
              <a:rPr lang="en-US" sz="1100" b="1" dirty="0">
                <a:latin typeface="Arial" pitchFamily="34" charset="0"/>
                <a:cs typeface="Arial" pitchFamily="34" charset="0"/>
              </a:rPr>
              <a:t>2-</a:t>
            </a:r>
            <a:r>
              <a:rPr lang="en-US" sz="1100" b="1" dirty="0">
                <a:solidFill>
                  <a:schemeClr val="tx1"/>
                </a:solidFill>
                <a:latin typeface="Arial" pitchFamily="34" charset="0"/>
                <a:cs typeface="Arial" pitchFamily="34" charset="0"/>
              </a:rPr>
              <a:t>Spool Turboshaft</a:t>
            </a:r>
            <a:r>
              <a:rPr lang="en-US" sz="1100" dirty="0">
                <a:solidFill>
                  <a:schemeClr val="tx1"/>
                </a:solidFill>
                <a:latin typeface="Arial" pitchFamily="34" charset="0"/>
                <a:cs typeface="Arial" pitchFamily="34" charset="0"/>
              </a:rPr>
              <a:t> architecture.</a:t>
            </a:r>
            <a:endParaRPr lang="en-US" sz="1100" b="1" dirty="0">
              <a:solidFill>
                <a:schemeClr val="tx1"/>
              </a:solidFill>
              <a:latin typeface="Arial" pitchFamily="34" charset="0"/>
              <a:cs typeface="Arial" pitchFamily="34" charset="0"/>
            </a:endParaRPr>
          </a:p>
        </p:txBody>
      </p:sp>
      <p:sp>
        <p:nvSpPr>
          <p:cNvPr id="20" name="Abgerundetes Rechteck 16">
            <a:extLst>
              <a:ext uri="{FF2B5EF4-FFF2-40B4-BE49-F238E27FC236}">
                <a16:creationId xmlns="" xmlns:a16="http://schemas.microsoft.com/office/drawing/2014/main" id="{5A50CAED-CD99-4A23-A0F2-1561CF7A69F2}"/>
              </a:ext>
            </a:extLst>
          </p:cNvPr>
          <p:cNvSpPr/>
          <p:nvPr/>
        </p:nvSpPr>
        <p:spPr>
          <a:xfrm>
            <a:off x="85443" y="1323491"/>
            <a:ext cx="1929670"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Let us start with the electric propulsion system design calculation.</a:t>
            </a:r>
          </a:p>
        </p:txBody>
      </p:sp>
    </p:spTree>
    <p:extLst>
      <p:ext uri="{BB962C8B-B14F-4D97-AF65-F5344CB8AC3E}">
        <p14:creationId xmlns:p14="http://schemas.microsoft.com/office/powerpoint/2010/main" val="37020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par>
                          <p:cTn id="29" fill="hold">
                            <p:stCondLst>
                              <p:cond delay="0"/>
                            </p:stCondLst>
                            <p:childTnLst>
                              <p:par>
                                <p:cTn id="30" presetID="0" presetClass="path" presetSubtype="0" accel="50000" decel="50000" fill="hold" grpId="0" nodeType="afterEffect">
                                  <p:stCondLst>
                                    <p:cond delay="0"/>
                                  </p:stCondLst>
                                  <p:childTnLst>
                                    <p:animMotion origin="layout" path="M -1.66667E-6 -3.7037E-6 L -0.04149 -0.17338 " pathEditMode="relative" rAng="0" ptsTypes="AA">
                                      <p:cBhvr>
                                        <p:cTn id="31" dur="2000" fill="hold"/>
                                        <p:tgtEl>
                                          <p:spTgt spid="17"/>
                                        </p:tgtEl>
                                        <p:attrNameLst>
                                          <p:attrName>ppt_x</p:attrName>
                                          <p:attrName>ppt_y</p:attrName>
                                        </p:attrNameLst>
                                      </p:cBhvr>
                                      <p:rCtr x="-2083" y="-8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7" grpId="1"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6BD9D0EB-1127-478E-9030-0E09F544A159}"/>
              </a:ext>
            </a:extLst>
          </p:cNvPr>
          <p:cNvPicPr>
            <a:picLocks noChangeAspect="1"/>
          </p:cNvPicPr>
          <p:nvPr/>
        </p:nvPicPr>
        <p:blipFill>
          <a:blip r:embed="rId2"/>
          <a:stretch>
            <a:fillRect/>
          </a:stretch>
        </p:blipFill>
        <p:spPr>
          <a:xfrm>
            <a:off x="2162893" y="1252102"/>
            <a:ext cx="6553717" cy="4941294"/>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40</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Abgerundetes Rechteck 8">
            <a:extLst>
              <a:ext uri="{FF2B5EF4-FFF2-40B4-BE49-F238E27FC236}">
                <a16:creationId xmlns="" xmlns:a16="http://schemas.microsoft.com/office/drawing/2014/main" id="{C6DAE9F1-95AF-4B20-B4B5-EF3441BC092A}"/>
              </a:ext>
            </a:extLst>
          </p:cNvPr>
          <p:cNvSpPr/>
          <p:nvPr/>
        </p:nvSpPr>
        <p:spPr>
          <a:xfrm>
            <a:off x="84842" y="1406040"/>
            <a:ext cx="1926077" cy="66401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GB" sz="1100" dirty="0">
                <a:latin typeface="Arial" pitchFamily="34" charset="0"/>
                <a:cs typeface="Arial" pitchFamily="34" charset="0"/>
              </a:rPr>
              <a:t>Click on </a:t>
            </a:r>
            <a:r>
              <a:rPr lang="en-GB" sz="1100" b="1" dirty="0">
                <a:latin typeface="Arial" pitchFamily="34" charset="0"/>
                <a:cs typeface="Arial" pitchFamily="34" charset="0"/>
              </a:rPr>
              <a:t>Compr</a:t>
            </a:r>
            <a:r>
              <a:rPr lang="en-GB" sz="1100" dirty="0">
                <a:latin typeface="Arial" pitchFamily="34" charset="0"/>
                <a:cs typeface="Arial" pitchFamily="34" charset="0"/>
              </a:rPr>
              <a:t> to view the operating line in the compressor map.</a:t>
            </a:r>
            <a:endParaRPr lang="en-US" sz="1100" dirty="0">
              <a:solidFill>
                <a:srgbClr val="FF0000"/>
              </a:solidFill>
              <a:latin typeface="Arial" pitchFamily="34" charset="0"/>
              <a:cs typeface="Arial" pitchFamily="34" charset="0"/>
            </a:endParaRPr>
          </a:p>
        </p:txBody>
      </p:sp>
      <p:sp>
        <p:nvSpPr>
          <p:cNvPr id="12" name="Freeform 16">
            <a:extLst>
              <a:ext uri="{FF2B5EF4-FFF2-40B4-BE49-F238E27FC236}">
                <a16:creationId xmlns="" xmlns:a16="http://schemas.microsoft.com/office/drawing/2014/main" id="{54BC7ED6-29A9-4E7A-AB67-5707B9D448D1}"/>
              </a:ext>
            </a:extLst>
          </p:cNvPr>
          <p:cNvSpPr>
            <a:spLocks/>
          </p:cNvSpPr>
          <p:nvPr/>
        </p:nvSpPr>
        <p:spPr bwMode="auto">
          <a:xfrm rot="20239365">
            <a:off x="3883026" y="3443131"/>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58853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1.94444E-6 -1.11111E-6 L -0.01129 -0.25347 " pathEditMode="relative" rAng="0" ptsTypes="AA">
                                      <p:cBhvr>
                                        <p:cTn id="9" dur="2000" fill="hold"/>
                                        <p:tgtEl>
                                          <p:spTgt spid="12"/>
                                        </p:tgtEl>
                                        <p:attrNameLst>
                                          <p:attrName>ppt_x</p:attrName>
                                          <p:attrName>ppt_y</p:attrName>
                                        </p:attrNameLst>
                                      </p:cBhvr>
                                      <p:rCtr x="-573" y="-126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7B8FC3C0-0EA9-4CCF-9BF6-5414DE8E5101}"/>
              </a:ext>
            </a:extLst>
          </p:cNvPr>
          <p:cNvPicPr>
            <a:picLocks noChangeAspect="1"/>
          </p:cNvPicPr>
          <p:nvPr/>
        </p:nvPicPr>
        <p:blipFill>
          <a:blip r:embed="rId2"/>
          <a:stretch>
            <a:fillRect/>
          </a:stretch>
        </p:blipFill>
        <p:spPr>
          <a:xfrm>
            <a:off x="2162892" y="1252102"/>
            <a:ext cx="6553718" cy="4941295"/>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41</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3" name="Abgerundetes Rechteck 9">
            <a:extLst>
              <a:ext uri="{FF2B5EF4-FFF2-40B4-BE49-F238E27FC236}">
                <a16:creationId xmlns="" xmlns:a16="http://schemas.microsoft.com/office/drawing/2014/main" id="{ED398837-1C16-402D-A251-3C1008FD9963}"/>
              </a:ext>
            </a:extLst>
          </p:cNvPr>
          <p:cNvSpPr/>
          <p:nvPr/>
        </p:nvSpPr>
        <p:spPr>
          <a:xfrm>
            <a:off x="4323038" y="2060586"/>
            <a:ext cx="2085713" cy="1225868"/>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With the iteration controlling the electric power offtake, all operating points converge. The operating line is still not affected by the electric power offtake.</a:t>
            </a:r>
          </a:p>
        </p:txBody>
      </p:sp>
      <p:sp>
        <p:nvSpPr>
          <p:cNvPr id="14" name="Freeform 16">
            <a:extLst>
              <a:ext uri="{FF2B5EF4-FFF2-40B4-BE49-F238E27FC236}">
                <a16:creationId xmlns="" xmlns:a16="http://schemas.microsoft.com/office/drawing/2014/main" id="{785FE8F5-3ADD-48A9-8EB2-773E773DE9AF}"/>
              </a:ext>
            </a:extLst>
          </p:cNvPr>
          <p:cNvSpPr>
            <a:spLocks/>
          </p:cNvSpPr>
          <p:nvPr/>
        </p:nvSpPr>
        <p:spPr bwMode="auto">
          <a:xfrm rot="20239365">
            <a:off x="6554663" y="1625825"/>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5391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0.01145 0.04514 L -0.17309 0.01829 " pathEditMode="relative" rAng="0" ptsTypes="AA">
                                      <p:cBhvr>
                                        <p:cTn id="9" dur="2000" fill="hold"/>
                                        <p:tgtEl>
                                          <p:spTgt spid="14"/>
                                        </p:tgtEl>
                                        <p:attrNameLst>
                                          <p:attrName>ppt_x</p:attrName>
                                          <p:attrName>ppt_y</p:attrName>
                                        </p:attrNameLst>
                                      </p:cBhvr>
                                      <p:rCtr x="-9236" y="-13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BB1AC942-1ADA-4E69-B390-07B8B07D3DD2}"/>
              </a:ext>
            </a:extLst>
          </p:cNvPr>
          <p:cNvPicPr>
            <a:picLocks noChangeAspect="1"/>
          </p:cNvPicPr>
          <p:nvPr/>
        </p:nvPicPr>
        <p:blipFill>
          <a:blip r:embed="rId2"/>
          <a:stretch>
            <a:fillRect/>
          </a:stretch>
        </p:blipFill>
        <p:spPr>
          <a:xfrm>
            <a:off x="2168454" y="1252102"/>
            <a:ext cx="6553718" cy="4941295"/>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a:xfrm>
            <a:off x="450000" y="0"/>
            <a:ext cx="6660000" cy="900000"/>
          </a:xfrm>
        </p:spPr>
        <p:txBody>
          <a:bodyPr/>
          <a:lstStyle/>
          <a:p>
            <a:r>
              <a:rPr lang="en-US" dirty="0"/>
              <a:t>Calculating an Operating Line</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42</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Abgerundetes Rechteck 9">
            <a:extLst>
              <a:ext uri="{FF2B5EF4-FFF2-40B4-BE49-F238E27FC236}">
                <a16:creationId xmlns="" xmlns:a16="http://schemas.microsoft.com/office/drawing/2014/main" id="{C9183267-486C-450F-9D47-D9E88C5661A9}"/>
              </a:ext>
            </a:extLst>
          </p:cNvPr>
          <p:cNvSpPr/>
          <p:nvPr/>
        </p:nvSpPr>
        <p:spPr>
          <a:xfrm>
            <a:off x="84842" y="1471683"/>
            <a:ext cx="1910620" cy="2308503"/>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defRPr/>
            </a:pPr>
            <a:r>
              <a:rPr lang="en-US" sz="1100" dirty="0">
                <a:latin typeface="Arial" pitchFamily="34" charset="0"/>
                <a:cs typeface="Arial" pitchFamily="34" charset="0"/>
              </a:rPr>
              <a:t>With the iteration switched on, the electric motor torque is reduced when the HP relative spool speed drops, due to the reduction of the electric power offtake. The relative spool speed of the electric motor is set constant and therefore does not change.</a:t>
            </a:r>
          </a:p>
        </p:txBody>
      </p:sp>
      <p:sp>
        <p:nvSpPr>
          <p:cNvPr id="12" name="AutoShape 9">
            <a:extLst>
              <a:ext uri="{FF2B5EF4-FFF2-40B4-BE49-F238E27FC236}">
                <a16:creationId xmlns="" xmlns:a16="http://schemas.microsoft.com/office/drawing/2014/main" id="{2D7E049A-B41A-4523-94A5-4B9836F13483}"/>
              </a:ext>
            </a:extLst>
          </p:cNvPr>
          <p:cNvSpPr>
            <a:spLocks noChangeArrowheads="1"/>
          </p:cNvSpPr>
          <p:nvPr/>
        </p:nvSpPr>
        <p:spPr bwMode="auto">
          <a:xfrm>
            <a:off x="5143273" y="2042893"/>
            <a:ext cx="1832273" cy="476726"/>
          </a:xfrm>
          <a:prstGeom prst="wedgeRoundRectCallout">
            <a:avLst>
              <a:gd name="adj1" fmla="val -74872"/>
              <a:gd name="adj2" fmla="val -64614"/>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charset="0"/>
              </a:rPr>
              <a:t>Select the </a:t>
            </a:r>
            <a:r>
              <a:rPr lang="en-US" sz="1100" b="1" dirty="0">
                <a:latin typeface="Arial" charset="0"/>
              </a:rPr>
              <a:t>Electric Motor </a:t>
            </a:r>
            <a:r>
              <a:rPr lang="en-US" sz="1100" dirty="0">
                <a:latin typeface="Arial" charset="0"/>
              </a:rPr>
              <a:t>tab.</a:t>
            </a:r>
          </a:p>
        </p:txBody>
      </p:sp>
      <p:sp>
        <p:nvSpPr>
          <p:cNvPr id="15" name="Ellipse 11">
            <a:extLst>
              <a:ext uri="{FF2B5EF4-FFF2-40B4-BE49-F238E27FC236}">
                <a16:creationId xmlns="" xmlns:a16="http://schemas.microsoft.com/office/drawing/2014/main" id="{693A3509-E859-4162-8718-9C2662456343}"/>
              </a:ext>
            </a:extLst>
          </p:cNvPr>
          <p:cNvSpPr/>
          <p:nvPr/>
        </p:nvSpPr>
        <p:spPr>
          <a:xfrm>
            <a:off x="4157549" y="1790072"/>
            <a:ext cx="638175" cy="252821"/>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6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9664285C-19EB-4F67-B346-BB39487FAEE7}"/>
              </a:ext>
            </a:extLst>
          </p:cNvPr>
          <p:cNvSpPr>
            <a:spLocks noGrp="1"/>
          </p:cNvSpPr>
          <p:nvPr>
            <p:ph type="subTitle" idx="1"/>
          </p:nvPr>
        </p:nvSpPr>
        <p:spPr/>
        <p:txBody>
          <a:bodyPr/>
          <a:lstStyle/>
          <a:p>
            <a:r>
              <a:rPr lang="en-US" dirty="0"/>
              <a:t>This slide ends the </a:t>
            </a:r>
            <a:r>
              <a:rPr lang="en-GB" i="1" dirty="0"/>
              <a:t>Coupling a Series Electric Propulsion System with a Gas Turbine</a:t>
            </a:r>
            <a:r>
              <a:rPr lang="en-US" i="1" dirty="0"/>
              <a:t> </a:t>
            </a:r>
            <a:r>
              <a:rPr lang="en-US" dirty="0"/>
              <a:t>tutorial.</a:t>
            </a:r>
          </a:p>
        </p:txBody>
      </p:sp>
      <p:sp>
        <p:nvSpPr>
          <p:cNvPr id="3" name="Date Placeholder 2">
            <a:extLst>
              <a:ext uri="{FF2B5EF4-FFF2-40B4-BE49-F238E27FC236}">
                <a16:creationId xmlns="" xmlns:a16="http://schemas.microsoft.com/office/drawing/2014/main" id="{56D931EA-4DC9-40A5-9153-72B132BA218F}"/>
              </a:ext>
            </a:extLst>
          </p:cNvPr>
          <p:cNvSpPr>
            <a:spLocks noGrp="1"/>
          </p:cNvSpPr>
          <p:nvPr>
            <p:ph type="dt" sz="half" idx="10"/>
          </p:nvPr>
        </p:nvSpPr>
        <p:spPr/>
        <p:txBody>
          <a:bodyPr/>
          <a:lstStyle/>
          <a:p>
            <a:pPr algn="r"/>
            <a:fld id="{7F8B2699-CBB8-4CB5-9FFF-A46D15A9E6CA}" type="datetime1">
              <a:rPr lang="de-DE" smtClean="0"/>
              <a:t>14.06.2021</a:t>
            </a:fld>
            <a:endParaRPr lang="de-DE"/>
          </a:p>
        </p:txBody>
      </p:sp>
      <p:sp>
        <p:nvSpPr>
          <p:cNvPr id="4" name="Footer Placeholder 3">
            <a:extLst>
              <a:ext uri="{FF2B5EF4-FFF2-40B4-BE49-F238E27FC236}">
                <a16:creationId xmlns="" xmlns:a16="http://schemas.microsoft.com/office/drawing/2014/main" id="{43998401-AAEC-4C8C-B33C-E0FD49EABEBC}"/>
              </a:ext>
            </a:extLst>
          </p:cNvPr>
          <p:cNvSpPr>
            <a:spLocks noGrp="1"/>
          </p:cNvSpPr>
          <p:nvPr>
            <p:ph type="ftr" sz="quarter" idx="11"/>
          </p:nvPr>
        </p:nvSpPr>
        <p:spPr/>
        <p:txBody>
          <a:bodyPr/>
          <a:lstStyle/>
          <a:p>
            <a:r>
              <a:rPr lang="en-GB" dirty="0"/>
              <a:t>Coupling a Series Electric Prop. System with a Gas Turbine</a:t>
            </a:r>
            <a:endParaRPr lang="en-US" b="1" dirty="0"/>
          </a:p>
        </p:txBody>
      </p:sp>
      <p:sp>
        <p:nvSpPr>
          <p:cNvPr id="5" name="Slide Number Placeholder 4">
            <a:extLst>
              <a:ext uri="{FF2B5EF4-FFF2-40B4-BE49-F238E27FC236}">
                <a16:creationId xmlns="" xmlns:a16="http://schemas.microsoft.com/office/drawing/2014/main" id="{E6A66A44-1307-4DAF-A0E7-78A4EFF7037C}"/>
              </a:ext>
            </a:extLst>
          </p:cNvPr>
          <p:cNvSpPr>
            <a:spLocks noGrp="1"/>
          </p:cNvSpPr>
          <p:nvPr>
            <p:ph type="sldNum" sz="quarter" idx="12"/>
          </p:nvPr>
        </p:nvSpPr>
        <p:spPr/>
        <p:txBody>
          <a:bodyPr/>
          <a:lstStyle/>
          <a:p>
            <a:pPr algn="l"/>
            <a:fld id="{FC702470-8AE9-4E48-9C5F-817F252A268D}" type="slidenum">
              <a:rPr lang="de-DE" smtClean="0"/>
              <a:pPr algn="l"/>
              <a:t>43</a:t>
            </a:fld>
            <a:endParaRPr lang="de-DE"/>
          </a:p>
        </p:txBody>
      </p:sp>
    </p:spTree>
    <p:extLst>
      <p:ext uri="{BB962C8B-B14F-4D97-AF65-F5344CB8AC3E}">
        <p14:creationId xmlns:p14="http://schemas.microsoft.com/office/powerpoint/2010/main" val="1294194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 xmlns:a16="http://schemas.microsoft.com/office/drawing/2014/main" id="{8BAF3BD6-234A-469D-A168-44F5C5132504}"/>
              </a:ext>
            </a:extLst>
          </p:cNvPr>
          <p:cNvPicPr>
            <a:picLocks noChangeAspect="1"/>
          </p:cNvPicPr>
          <p:nvPr/>
        </p:nvPicPr>
        <p:blipFill>
          <a:blip r:embed="rId2"/>
          <a:stretch>
            <a:fillRect/>
          </a:stretch>
        </p:blipFill>
        <p:spPr>
          <a:xfrm>
            <a:off x="2161183" y="1252108"/>
            <a:ext cx="6553723" cy="4946206"/>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 xmlns:a16="http://schemas.microsoft.com/office/drawing/2014/main" id="{9E63110F-D12E-4B9E-BF85-D108028221D2}"/>
              </a:ext>
            </a:extLst>
          </p:cNvPr>
          <p:cNvPicPr>
            <a:picLocks noChangeAspect="1"/>
          </p:cNvPicPr>
          <p:nvPr/>
        </p:nvPicPr>
        <p:blipFill>
          <a:blip r:embed="rId3"/>
          <a:stretch>
            <a:fillRect/>
          </a:stretch>
        </p:blipFill>
        <p:spPr>
          <a:xfrm>
            <a:off x="3026005" y="2242221"/>
            <a:ext cx="4988708" cy="3128512"/>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We Need Some Data…</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5</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23" name="AutoShape 18">
            <a:extLst>
              <a:ext uri="{FF2B5EF4-FFF2-40B4-BE49-F238E27FC236}">
                <a16:creationId xmlns="" xmlns:a16="http://schemas.microsoft.com/office/drawing/2014/main" id="{A6E1BC5E-A0E5-43D6-92D6-F5205758BC58}"/>
              </a:ext>
            </a:extLst>
          </p:cNvPr>
          <p:cNvSpPr>
            <a:spLocks noChangeArrowheads="1"/>
          </p:cNvSpPr>
          <p:nvPr/>
        </p:nvSpPr>
        <p:spPr bwMode="auto">
          <a:xfrm>
            <a:off x="85442" y="1722930"/>
            <a:ext cx="1929670" cy="1038582"/>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We load sample data sets that come with the program for both the gas turbine and the electric propulsion system.</a:t>
            </a:r>
            <a:endParaRPr lang="en-US" sz="1100" dirty="0">
              <a:latin typeface="Arial" pitchFamily="34" charset="0"/>
              <a:cs typeface="Arial" pitchFamily="34" charset="0"/>
            </a:endParaRPr>
          </a:p>
        </p:txBody>
      </p:sp>
      <p:sp>
        <p:nvSpPr>
          <p:cNvPr id="24" name="AutoShape 18">
            <a:extLst>
              <a:ext uri="{FF2B5EF4-FFF2-40B4-BE49-F238E27FC236}">
                <a16:creationId xmlns="" xmlns:a16="http://schemas.microsoft.com/office/drawing/2014/main" id="{48FA3C97-8E2A-4394-B436-34E5472E4C8D}"/>
              </a:ext>
            </a:extLst>
          </p:cNvPr>
          <p:cNvSpPr>
            <a:spLocks noChangeArrowheads="1"/>
          </p:cNvSpPr>
          <p:nvPr/>
        </p:nvSpPr>
        <p:spPr bwMode="auto">
          <a:xfrm>
            <a:off x="85443" y="2790442"/>
            <a:ext cx="1929669" cy="1413153"/>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We first choose the standard engine demo-file without data for the electric propulsion system </a:t>
            </a:r>
            <a:r>
              <a:rPr lang="en-US" sz="1100" i="1" dirty="0" err="1">
                <a:latin typeface="Arial" pitchFamily="34" charset="0"/>
                <a:cs typeface="Arial" pitchFamily="34" charset="0"/>
              </a:rPr>
              <a:t>Demo_sht.CYS</a:t>
            </a:r>
            <a:r>
              <a:rPr lang="en-US" sz="1100" dirty="0">
                <a:latin typeface="Arial" pitchFamily="34" charset="0"/>
                <a:cs typeface="Arial" pitchFamily="34" charset="0"/>
              </a:rPr>
              <a:t>. </a:t>
            </a:r>
            <a:r>
              <a:rPr lang="en-GB" sz="1100" dirty="0">
                <a:latin typeface="Arial" pitchFamily="34" charset="0"/>
                <a:cs typeface="Arial" pitchFamily="34" charset="0"/>
              </a:rPr>
              <a:t>Then we load data for the electric system.</a:t>
            </a:r>
            <a:endParaRPr lang="en-US" sz="1100" dirty="0">
              <a:latin typeface="Arial" pitchFamily="34" charset="0"/>
              <a:cs typeface="Arial" pitchFamily="34" charset="0"/>
            </a:endParaRPr>
          </a:p>
        </p:txBody>
      </p:sp>
      <p:grpSp>
        <p:nvGrpSpPr>
          <p:cNvPr id="8" name="Group 7">
            <a:extLst>
              <a:ext uri="{FF2B5EF4-FFF2-40B4-BE49-F238E27FC236}">
                <a16:creationId xmlns="" xmlns:a16="http://schemas.microsoft.com/office/drawing/2014/main" id="{DC8E12C1-6100-4678-A5C8-D3AE5B59C146}"/>
              </a:ext>
            </a:extLst>
          </p:cNvPr>
          <p:cNvGrpSpPr/>
          <p:nvPr/>
        </p:nvGrpSpPr>
        <p:grpSpPr>
          <a:xfrm>
            <a:off x="3472337" y="3621210"/>
            <a:ext cx="2685959" cy="958426"/>
            <a:chOff x="3472337" y="3621210"/>
            <a:chExt cx="2685959" cy="958426"/>
          </a:xfrm>
        </p:grpSpPr>
        <p:pic>
          <p:nvPicPr>
            <p:cNvPr id="9" name="Picture 8">
              <a:extLst>
                <a:ext uri="{FF2B5EF4-FFF2-40B4-BE49-F238E27FC236}">
                  <a16:creationId xmlns="" xmlns:a16="http://schemas.microsoft.com/office/drawing/2014/main" id="{56CCE42A-1D64-46FE-9199-E42837BF0A3F}"/>
                </a:ext>
              </a:extLst>
            </p:cNvPr>
            <p:cNvPicPr>
              <a:picLocks noChangeAspect="1"/>
            </p:cNvPicPr>
            <p:nvPr/>
          </p:nvPicPr>
          <p:blipFill>
            <a:blip r:embed="rId4"/>
            <a:stretch>
              <a:fillRect/>
            </a:stretch>
          </p:blipFill>
          <p:spPr>
            <a:xfrm>
              <a:off x="3472337" y="3621210"/>
              <a:ext cx="2685959" cy="958426"/>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 xmlns:a16="http://schemas.microsoft.com/office/drawing/2014/main" id="{D34FF053-EF25-49E3-9D71-79043F8E6DA3}"/>
                </a:ext>
              </a:extLst>
            </p:cNvPr>
            <p:cNvSpPr/>
            <p:nvPr/>
          </p:nvSpPr>
          <p:spPr>
            <a:xfrm>
              <a:off x="3956685" y="3677891"/>
              <a:ext cx="175208" cy="897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sp>
        <p:nvSpPr>
          <p:cNvPr id="33" name="Freeform 6">
            <a:extLst>
              <a:ext uri="{FF2B5EF4-FFF2-40B4-BE49-F238E27FC236}">
                <a16:creationId xmlns="" xmlns:a16="http://schemas.microsoft.com/office/drawing/2014/main" id="{294A374E-4A9A-4B2B-901E-F5D882B0A781}"/>
              </a:ext>
            </a:extLst>
          </p:cNvPr>
          <p:cNvSpPr>
            <a:spLocks/>
          </p:cNvSpPr>
          <p:nvPr/>
        </p:nvSpPr>
        <p:spPr bwMode="auto">
          <a:xfrm rot="20239365">
            <a:off x="7841237" y="3995352"/>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19352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par>
                          <p:cTn id="11" fill="hold">
                            <p:stCondLst>
                              <p:cond delay="0"/>
                            </p:stCondLst>
                            <p:childTnLst>
                              <p:par>
                                <p:cTn id="12" presetID="56" presetClass="path" presetSubtype="0" accel="50000" decel="50000" fill="hold" grpId="0" nodeType="afterEffect">
                                  <p:stCondLst>
                                    <p:cond delay="0"/>
                                  </p:stCondLst>
                                  <p:childTnLst>
                                    <p:animMotion origin="layout" path="M -5.55556E-7 -0.00139 L -0.2 -0.11297 " pathEditMode="relative" rAng="0" ptsTypes="AA">
                                      <p:cBhvr>
                                        <p:cTn id="13" dur="2000" fill="hold"/>
                                        <p:tgtEl>
                                          <p:spTgt spid="33"/>
                                        </p:tgtEl>
                                        <p:attrNameLst>
                                          <p:attrName>ppt_x</p:attrName>
                                          <p:attrName>ppt_y</p:attrName>
                                        </p:attrNameLst>
                                      </p:cBhvr>
                                      <p:rCtr x="-10000" y="-5579"/>
                                    </p:animMotion>
                                  </p:childTnLst>
                                </p:cTn>
                              </p:par>
                            </p:childTnLst>
                          </p:cTn>
                        </p:par>
                        <p:par>
                          <p:cTn id="14" fill="hold">
                            <p:stCondLst>
                              <p:cond delay="2000"/>
                            </p:stCondLst>
                            <p:childTnLst>
                              <p:par>
                                <p:cTn id="15" presetID="49" presetClass="path" presetSubtype="0" accel="50000" decel="50000" fill="hold" grpId="1" nodeType="afterEffect">
                                  <p:stCondLst>
                                    <p:cond delay="0"/>
                                  </p:stCondLst>
                                  <p:childTnLst>
                                    <p:animMotion origin="layout" path="M -0.2 -0.11297 L -0.11111 0.16505 " pathEditMode="relative" rAng="0" ptsTypes="AA">
                                      <p:cBhvr>
                                        <p:cTn id="16" dur="2000" fill="hold"/>
                                        <p:tgtEl>
                                          <p:spTgt spid="33"/>
                                        </p:tgtEl>
                                        <p:attrNameLst>
                                          <p:attrName>ppt_x</p:attrName>
                                          <p:attrName>ppt_y</p:attrName>
                                        </p:attrNameLst>
                                      </p:cBhvr>
                                      <p:rCtr x="5156" y="14653"/>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grpId="3" nodeType="clickEffect">
                                  <p:stCondLst>
                                    <p:cond delay="0"/>
                                  </p:stCondLst>
                                  <p:childTnLst>
                                    <p:animMotion origin="layout" path="M -0.11111 0.16504 L -0.22187 0.05231 " pathEditMode="relative" rAng="0" ptsTypes="AA">
                                      <p:cBhvr>
                                        <p:cTn id="24" dur="2000" fill="hold"/>
                                        <p:tgtEl>
                                          <p:spTgt spid="33"/>
                                        </p:tgtEl>
                                        <p:attrNameLst>
                                          <p:attrName>ppt_x</p:attrName>
                                          <p:attrName>ppt_y</p:attrName>
                                        </p:attrNameLst>
                                      </p:cBhvr>
                                      <p:rCtr x="-6042"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3" grpId="0" animBg="1"/>
      <p:bldP spid="33" grpId="1" animBg="1"/>
      <p:bldP spid="33" grpId="2" animBg="1"/>
      <p:bldP spid="33"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 xmlns:a16="http://schemas.microsoft.com/office/drawing/2014/main" id="{E66C4D0E-1E96-44D2-871C-3EB92C547D24}"/>
              </a:ext>
            </a:extLst>
          </p:cNvPr>
          <p:cNvPicPr>
            <a:picLocks noChangeAspect="1"/>
          </p:cNvPicPr>
          <p:nvPr/>
        </p:nvPicPr>
        <p:blipFill>
          <a:blip r:embed="rId2"/>
          <a:stretch>
            <a:fillRect/>
          </a:stretch>
        </p:blipFill>
        <p:spPr>
          <a:xfrm>
            <a:off x="2161183" y="1252108"/>
            <a:ext cx="6553723" cy="4946206"/>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 xmlns:a16="http://schemas.microsoft.com/office/drawing/2014/main" id="{9296B643-E3ED-45EF-BB2A-87E27A11F926}"/>
              </a:ext>
            </a:extLst>
          </p:cNvPr>
          <p:cNvPicPr>
            <a:picLocks noChangeAspect="1"/>
          </p:cNvPicPr>
          <p:nvPr/>
        </p:nvPicPr>
        <p:blipFill>
          <a:blip r:embed="rId3"/>
          <a:stretch>
            <a:fillRect/>
          </a:stretch>
        </p:blipFill>
        <p:spPr>
          <a:xfrm>
            <a:off x="3113793" y="2242221"/>
            <a:ext cx="4988708" cy="3128512"/>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We Need Some Data…</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6</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23" name="AutoShape 18">
            <a:extLst>
              <a:ext uri="{FF2B5EF4-FFF2-40B4-BE49-F238E27FC236}">
                <a16:creationId xmlns="" xmlns:a16="http://schemas.microsoft.com/office/drawing/2014/main" id="{A6E1BC5E-A0E5-43D6-92D6-F5205758BC58}"/>
              </a:ext>
            </a:extLst>
          </p:cNvPr>
          <p:cNvSpPr>
            <a:spLocks noChangeArrowheads="1"/>
          </p:cNvSpPr>
          <p:nvPr/>
        </p:nvSpPr>
        <p:spPr bwMode="auto">
          <a:xfrm>
            <a:off x="85443" y="1866447"/>
            <a:ext cx="1929670" cy="664012"/>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Another Read-Dialog opens to choose an electric data file.</a:t>
            </a:r>
          </a:p>
        </p:txBody>
      </p:sp>
      <p:sp>
        <p:nvSpPr>
          <p:cNvPr id="24" name="AutoShape 18">
            <a:extLst>
              <a:ext uri="{FF2B5EF4-FFF2-40B4-BE49-F238E27FC236}">
                <a16:creationId xmlns="" xmlns:a16="http://schemas.microsoft.com/office/drawing/2014/main" id="{48FA3C97-8E2A-4394-B436-34E5472E4C8D}"/>
              </a:ext>
            </a:extLst>
          </p:cNvPr>
          <p:cNvSpPr>
            <a:spLocks noChangeArrowheads="1"/>
          </p:cNvSpPr>
          <p:nvPr/>
        </p:nvSpPr>
        <p:spPr bwMode="auto">
          <a:xfrm>
            <a:off x="85444" y="2671712"/>
            <a:ext cx="2940561" cy="1600438"/>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There are two demo files included in GasTurb 14 for the series electric propulsion system with a propeller, one for a shaft power offtake of 115kW and one for 1315kW. The gas turbine design we just loaded delivers 820kW of design point shaft power. Therefore, we choose the smaller electric propulsion system.</a:t>
            </a:r>
            <a:endParaRPr lang="x-none" sz="1200" dirty="0">
              <a:solidFill>
                <a:srgbClr val="FF0000"/>
              </a:solidFill>
              <a:latin typeface="Arial" panose="020B0604020202020204" pitchFamily="34" charset="0"/>
              <a:cs typeface="Arial" panose="020B0604020202020204" pitchFamily="34" charset="0"/>
            </a:endParaRPr>
          </a:p>
        </p:txBody>
      </p:sp>
      <p:sp>
        <p:nvSpPr>
          <p:cNvPr id="33" name="Freeform 6">
            <a:extLst>
              <a:ext uri="{FF2B5EF4-FFF2-40B4-BE49-F238E27FC236}">
                <a16:creationId xmlns="" xmlns:a16="http://schemas.microsoft.com/office/drawing/2014/main" id="{294A374E-4A9A-4B2B-901E-F5D882B0A781}"/>
              </a:ext>
            </a:extLst>
          </p:cNvPr>
          <p:cNvSpPr>
            <a:spLocks/>
          </p:cNvSpPr>
          <p:nvPr/>
        </p:nvSpPr>
        <p:spPr bwMode="auto">
          <a:xfrm rot="20239365">
            <a:off x="7841237" y="3995352"/>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AutoShape 18">
            <a:extLst>
              <a:ext uri="{FF2B5EF4-FFF2-40B4-BE49-F238E27FC236}">
                <a16:creationId xmlns="" xmlns:a16="http://schemas.microsoft.com/office/drawing/2014/main" id="{60E1BC22-F347-4CEC-B53B-1F15C904673D}"/>
              </a:ext>
            </a:extLst>
          </p:cNvPr>
          <p:cNvSpPr>
            <a:spLocks noChangeArrowheads="1"/>
          </p:cNvSpPr>
          <p:nvPr/>
        </p:nvSpPr>
        <p:spPr bwMode="auto">
          <a:xfrm>
            <a:off x="2347976" y="5530730"/>
            <a:ext cx="3114956" cy="476726"/>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100" dirty="0">
                <a:latin typeface="Arial" pitchFamily="34" charset="0"/>
                <a:cs typeface="Arial" pitchFamily="34" charset="0"/>
              </a:rPr>
              <a:t>Select the electric data file </a:t>
            </a:r>
            <a:r>
              <a:rPr lang="en-US" sz="1100" i="1" dirty="0">
                <a:latin typeface="Arial" pitchFamily="34" charset="0"/>
                <a:cs typeface="Arial" pitchFamily="34" charset="0"/>
              </a:rPr>
              <a:t>Demo_series_electric_prp_115kW.eSERP</a:t>
            </a:r>
            <a:r>
              <a:rPr lang="en-US" sz="1100" dirty="0">
                <a:latin typeface="Arial" pitchFamily="34" charset="0"/>
                <a:cs typeface="Arial" pitchFamily="34" charset="0"/>
              </a:rPr>
              <a:t>.</a:t>
            </a:r>
          </a:p>
        </p:txBody>
      </p:sp>
    </p:spTree>
    <p:extLst>
      <p:ext uri="{BB962C8B-B14F-4D97-AF65-F5344CB8AC3E}">
        <p14:creationId xmlns:p14="http://schemas.microsoft.com/office/powerpoint/2010/main" val="3695623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par>
                          <p:cTn id="15" fill="hold">
                            <p:stCondLst>
                              <p:cond delay="0"/>
                            </p:stCondLst>
                            <p:childTnLst>
                              <p:par>
                                <p:cTn id="16" presetID="56" presetClass="path" presetSubtype="0" accel="50000" decel="50000" fill="hold" grpId="0" nodeType="afterEffect">
                                  <p:stCondLst>
                                    <p:cond delay="0"/>
                                  </p:stCondLst>
                                  <p:childTnLst>
                                    <p:animMotion origin="layout" path="M -5.55556E-7 -0.00139 L -0.2 -0.11297 " pathEditMode="relative" rAng="0" ptsTypes="AA">
                                      <p:cBhvr>
                                        <p:cTn id="17" dur="2000" fill="hold"/>
                                        <p:tgtEl>
                                          <p:spTgt spid="33"/>
                                        </p:tgtEl>
                                        <p:attrNameLst>
                                          <p:attrName>ppt_x</p:attrName>
                                          <p:attrName>ppt_y</p:attrName>
                                        </p:attrNameLst>
                                      </p:cBhvr>
                                      <p:rCtr x="-10000" y="-5579"/>
                                    </p:animMotion>
                                  </p:childTnLst>
                                </p:cTn>
                              </p:par>
                            </p:childTnLst>
                          </p:cTn>
                        </p:par>
                        <p:par>
                          <p:cTn id="18" fill="hold">
                            <p:stCondLst>
                              <p:cond delay="2000"/>
                            </p:stCondLst>
                            <p:childTnLst>
                              <p:par>
                                <p:cTn id="19" presetID="49" presetClass="path" presetSubtype="0" accel="50000" decel="50000" fill="hold" grpId="1" nodeType="afterEffect">
                                  <p:stCondLst>
                                    <p:cond delay="0"/>
                                  </p:stCondLst>
                                  <p:childTnLst>
                                    <p:animMotion origin="layout" path="M -0.2 -0.11297 L -0.11111 0.16505 " pathEditMode="relative" rAng="0" ptsTypes="AA">
                                      <p:cBhvr>
                                        <p:cTn id="20" dur="2000" fill="hold"/>
                                        <p:tgtEl>
                                          <p:spTgt spid="33"/>
                                        </p:tgtEl>
                                        <p:attrNameLst>
                                          <p:attrName>ppt_x</p:attrName>
                                          <p:attrName>ppt_y</p:attrName>
                                        </p:attrNameLst>
                                      </p:cBhvr>
                                      <p:rCtr x="5156" y="146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3" grpId="0" animBg="1"/>
      <p:bldP spid="33" grpId="1" animBg="1"/>
      <p:bldP spid="33" grpId="2"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2841D6CE-0520-4BF0-A883-357530F31FFF}"/>
              </a:ext>
            </a:extLst>
          </p:cNvPr>
          <p:cNvPicPr>
            <a:picLocks noChangeAspect="1"/>
          </p:cNvPicPr>
          <p:nvPr/>
        </p:nvPicPr>
        <p:blipFill>
          <a:blip r:embed="rId2"/>
          <a:stretch>
            <a:fillRect/>
          </a:stretch>
        </p:blipFill>
        <p:spPr>
          <a:xfrm>
            <a:off x="2156546" y="1257830"/>
            <a:ext cx="6553725" cy="4941301"/>
          </a:xfrm>
          <a:prstGeom prst="rect">
            <a:avLst/>
          </a:prstGeom>
          <a:ln>
            <a:noFill/>
          </a:ln>
          <a:effectLst>
            <a:outerShdw blurRad="190500" algn="tl" rotWithShape="0">
              <a:srgbClr val="000000">
                <a:alpha val="70000"/>
              </a:srgbClr>
            </a:outerShdw>
          </a:effectLst>
        </p:spPr>
      </p:pic>
      <p:pic>
        <p:nvPicPr>
          <p:cNvPr id="14" name="Picture 13">
            <a:extLst>
              <a:ext uri="{FF2B5EF4-FFF2-40B4-BE49-F238E27FC236}">
                <a16:creationId xmlns="" xmlns:a16="http://schemas.microsoft.com/office/drawing/2014/main" id="{2842B2CB-2DC6-4547-8EE6-54063778C05C}"/>
              </a:ext>
            </a:extLst>
          </p:cNvPr>
          <p:cNvPicPr>
            <a:picLocks noChangeAspect="1"/>
          </p:cNvPicPr>
          <p:nvPr/>
        </p:nvPicPr>
        <p:blipFill>
          <a:blip r:embed="rId3"/>
          <a:stretch>
            <a:fillRect/>
          </a:stretch>
        </p:blipFill>
        <p:spPr>
          <a:xfrm>
            <a:off x="2156749" y="1252105"/>
            <a:ext cx="6561319" cy="4947026"/>
          </a:xfrm>
          <a:prstGeom prst="rect">
            <a:avLst/>
          </a:prstGeom>
        </p:spPr>
      </p:pic>
      <p:pic>
        <p:nvPicPr>
          <p:cNvPr id="6" name="Grafik 5" descr="Bildschirmausschnit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0025" y="4369272"/>
            <a:ext cx="2913847" cy="1222995"/>
          </a:xfrm>
          <a:prstGeom prst="rect">
            <a:avLst/>
          </a:prstGeom>
          <a:ln>
            <a:solidFill>
              <a:schemeClr val="tx1"/>
            </a:solid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Design Input Data Window</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7</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9" name="AutoShape 7">
            <a:extLst>
              <a:ext uri="{FF2B5EF4-FFF2-40B4-BE49-F238E27FC236}">
                <a16:creationId xmlns="" xmlns:a16="http://schemas.microsoft.com/office/drawing/2014/main" id="{3FF8E1A8-665D-416D-88C2-CCFDAD765B5A}"/>
              </a:ext>
            </a:extLst>
          </p:cNvPr>
          <p:cNvSpPr>
            <a:spLocks noChangeArrowheads="1"/>
          </p:cNvSpPr>
          <p:nvPr/>
        </p:nvSpPr>
        <p:spPr bwMode="auto">
          <a:xfrm>
            <a:off x="2015113" y="3263310"/>
            <a:ext cx="1575991" cy="664012"/>
          </a:xfrm>
          <a:prstGeom prst="wedgeRoundRectCallout">
            <a:avLst>
              <a:gd name="adj1" fmla="val 53703"/>
              <a:gd name="adj2" fmla="val -37633"/>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Select </a:t>
            </a:r>
            <a:r>
              <a:rPr lang="en-US" sz="1100" b="1" dirty="0">
                <a:latin typeface="Arial" pitchFamily="34" charset="0"/>
                <a:cs typeface="Arial" pitchFamily="34" charset="0"/>
              </a:rPr>
              <a:t>Application</a:t>
            </a:r>
            <a:r>
              <a:rPr lang="en-US" sz="1100" dirty="0">
                <a:latin typeface="Arial" pitchFamily="34" charset="0"/>
                <a:cs typeface="Arial" pitchFamily="34" charset="0"/>
              </a:rPr>
              <a:t> in the input data tree view.</a:t>
            </a:r>
          </a:p>
        </p:txBody>
      </p:sp>
      <p:sp>
        <p:nvSpPr>
          <p:cNvPr id="12" name="AutoShape 18">
            <a:extLst>
              <a:ext uri="{FF2B5EF4-FFF2-40B4-BE49-F238E27FC236}">
                <a16:creationId xmlns="" xmlns:a16="http://schemas.microsoft.com/office/drawing/2014/main" id="{A6E1BC5E-A0E5-43D6-92D6-F5205758BC58}"/>
              </a:ext>
            </a:extLst>
          </p:cNvPr>
          <p:cNvSpPr>
            <a:spLocks noChangeArrowheads="1"/>
          </p:cNvSpPr>
          <p:nvPr/>
        </p:nvSpPr>
        <p:spPr bwMode="auto">
          <a:xfrm>
            <a:off x="85443" y="1138818"/>
            <a:ext cx="1929670" cy="2308503"/>
          </a:xfrm>
          <a:prstGeom prst="wedgeRoundRectCallout">
            <a:avLst>
              <a:gd name="adj1" fmla="val -16397"/>
              <a:gd name="adj2" fmla="val -4982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We want to design a split hybrid configuration where part of the gas turbine shaft power is transferred to a mechanically connected propeller and the other part is transferred to the propeller via the electric system. First, we add a propeller to the Turboshaft engine.</a:t>
            </a:r>
            <a:endParaRPr lang="en-US" sz="1100" dirty="0">
              <a:latin typeface="Arial" pitchFamily="34" charset="0"/>
              <a:cs typeface="Arial" pitchFamily="34" charset="0"/>
            </a:endParaRPr>
          </a:p>
        </p:txBody>
      </p:sp>
      <p:pic>
        <p:nvPicPr>
          <p:cNvPr id="8" name="Grafik 7" descr="Bildschirmausschnit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0025" y="3760659"/>
            <a:ext cx="3064075" cy="2208622"/>
          </a:xfrm>
          <a:prstGeom prst="rect">
            <a:avLst/>
          </a:prstGeom>
          <a:ln>
            <a:solidFill>
              <a:schemeClr val="tx1"/>
            </a:solidFill>
          </a:ln>
          <a:effectLst>
            <a:outerShdw blurRad="190500" algn="tl" rotWithShape="0">
              <a:srgbClr val="000000">
                <a:alpha val="70000"/>
              </a:srgbClr>
            </a:outerShdw>
          </a:effectLst>
        </p:spPr>
      </p:pic>
      <p:sp>
        <p:nvSpPr>
          <p:cNvPr id="18" name="AutoShape 7">
            <a:extLst>
              <a:ext uri="{FF2B5EF4-FFF2-40B4-BE49-F238E27FC236}">
                <a16:creationId xmlns="" xmlns:a16="http://schemas.microsoft.com/office/drawing/2014/main" id="{6C8E1007-5800-44C7-ADD2-8F3CDD222839}"/>
              </a:ext>
            </a:extLst>
          </p:cNvPr>
          <p:cNvSpPr>
            <a:spLocks noChangeArrowheads="1"/>
          </p:cNvSpPr>
          <p:nvPr/>
        </p:nvSpPr>
        <p:spPr bwMode="auto">
          <a:xfrm>
            <a:off x="5440025" y="2837661"/>
            <a:ext cx="1966823" cy="851297"/>
          </a:xfrm>
          <a:prstGeom prst="wedgeRoundRectCallout">
            <a:avLst>
              <a:gd name="adj1" fmla="val -96816"/>
              <a:gd name="adj2" fmla="val 35991"/>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Add a propeller to the turboshaft engine. For that switch </a:t>
            </a:r>
            <a:r>
              <a:rPr lang="en-US" sz="1100" b="1" dirty="0">
                <a:latin typeface="Arial" pitchFamily="34" charset="0"/>
                <a:cs typeface="Arial" pitchFamily="34" charset="0"/>
              </a:rPr>
              <a:t>Application</a:t>
            </a:r>
            <a:r>
              <a:rPr lang="en-US" sz="1100" dirty="0">
                <a:latin typeface="Arial" pitchFamily="34" charset="0"/>
                <a:cs typeface="Arial" pitchFamily="34" charset="0"/>
              </a:rPr>
              <a:t> to </a:t>
            </a:r>
            <a:r>
              <a:rPr lang="en-US" sz="1100" b="1" dirty="0">
                <a:latin typeface="Arial" pitchFamily="34" charset="0"/>
                <a:cs typeface="Arial" pitchFamily="34" charset="0"/>
              </a:rPr>
              <a:t>Turboprop</a:t>
            </a:r>
            <a:r>
              <a:rPr lang="en-US" sz="1100" dirty="0">
                <a:latin typeface="Arial" pitchFamily="34" charset="0"/>
                <a:cs typeface="Arial" pitchFamily="34" charset="0"/>
              </a:rPr>
              <a:t>.</a:t>
            </a:r>
          </a:p>
        </p:txBody>
      </p:sp>
    </p:spTree>
    <p:extLst>
      <p:ext uri="{BB962C8B-B14F-4D97-AF65-F5344CB8AC3E}">
        <p14:creationId xmlns:p14="http://schemas.microsoft.com/office/powerpoint/2010/main" val="1378771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 xmlns:a16="http://schemas.microsoft.com/office/drawing/2014/main" id="{0C78D9FE-3FEB-473A-BBCC-18D7C718D31E}"/>
              </a:ext>
            </a:extLst>
          </p:cNvPr>
          <p:cNvPicPr>
            <a:picLocks noChangeAspect="1"/>
          </p:cNvPicPr>
          <p:nvPr/>
        </p:nvPicPr>
        <p:blipFill>
          <a:blip r:embed="rId2"/>
          <a:stretch>
            <a:fillRect/>
          </a:stretch>
        </p:blipFill>
        <p:spPr>
          <a:xfrm>
            <a:off x="2161183" y="1242769"/>
            <a:ext cx="6559914" cy="4945967"/>
          </a:xfrm>
          <a:prstGeom prst="rect">
            <a:avLst/>
          </a:prstGeom>
          <a:ln>
            <a:noFill/>
          </a:ln>
          <a:effectLst>
            <a:outerShdw blurRad="190500" algn="tl" rotWithShape="0">
              <a:srgbClr val="000000">
                <a:alpha val="70000"/>
              </a:srgbClr>
            </a:outerShdw>
          </a:effectLst>
        </p:spPr>
      </p:pic>
      <p:pic>
        <p:nvPicPr>
          <p:cNvPr id="22" name="Picture 21">
            <a:extLst>
              <a:ext uri="{FF2B5EF4-FFF2-40B4-BE49-F238E27FC236}">
                <a16:creationId xmlns="" xmlns:a16="http://schemas.microsoft.com/office/drawing/2014/main" id="{5E681394-30B1-4AFD-B361-CD9FEDDE4AC0}"/>
              </a:ext>
            </a:extLst>
          </p:cNvPr>
          <p:cNvPicPr>
            <a:picLocks noChangeAspect="1"/>
          </p:cNvPicPr>
          <p:nvPr/>
        </p:nvPicPr>
        <p:blipFill>
          <a:blip r:embed="rId3"/>
          <a:stretch>
            <a:fillRect/>
          </a:stretch>
        </p:blipFill>
        <p:spPr>
          <a:xfrm>
            <a:off x="2161181" y="1247434"/>
            <a:ext cx="6559914" cy="4945967"/>
          </a:xfrm>
          <a:prstGeom prst="rect">
            <a:avLst/>
          </a:prstGeom>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Design Input Data Window</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8</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1" name="Ellipse 9">
            <a:extLst>
              <a:ext uri="{FF2B5EF4-FFF2-40B4-BE49-F238E27FC236}">
                <a16:creationId xmlns="" xmlns:a16="http://schemas.microsoft.com/office/drawing/2014/main" id="{BAE0F673-B7DF-497F-B760-03E34448DE93}"/>
              </a:ext>
            </a:extLst>
          </p:cNvPr>
          <p:cNvSpPr/>
          <p:nvPr/>
        </p:nvSpPr>
        <p:spPr>
          <a:xfrm>
            <a:off x="5098543" y="1890820"/>
            <a:ext cx="2606209" cy="318138"/>
          </a:xfrm>
          <a:prstGeom prst="ellipse">
            <a:avLst/>
          </a:prstGeom>
          <a:noFill/>
          <a:ln>
            <a:solidFill>
              <a:srgbClr val="0000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AutoShape 7">
            <a:extLst>
              <a:ext uri="{FF2B5EF4-FFF2-40B4-BE49-F238E27FC236}">
                <a16:creationId xmlns="" xmlns:a16="http://schemas.microsoft.com/office/drawing/2014/main" id="{85C66849-2C13-42CD-80FE-19D500BE2D70}"/>
              </a:ext>
            </a:extLst>
          </p:cNvPr>
          <p:cNvSpPr>
            <a:spLocks noChangeArrowheads="1"/>
          </p:cNvSpPr>
          <p:nvPr/>
        </p:nvSpPr>
        <p:spPr bwMode="auto">
          <a:xfrm>
            <a:off x="4994617" y="3489359"/>
            <a:ext cx="2814059" cy="664012"/>
          </a:xfrm>
          <a:prstGeom prst="wedgeRoundRectCallout">
            <a:avLst>
              <a:gd name="adj1" fmla="val -62646"/>
              <a:gd name="adj2" fmla="val -26648"/>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The spool from which the power is taken is defined in design mode. We will use the default selection </a:t>
            </a:r>
            <a:r>
              <a:rPr lang="en-US" sz="1100" b="1" dirty="0">
                <a:latin typeface="Arial" pitchFamily="34" charset="0"/>
                <a:cs typeface="Arial" pitchFamily="34" charset="0"/>
              </a:rPr>
              <a:t>PT Spool.</a:t>
            </a:r>
            <a:endParaRPr lang="en-US" sz="1100" dirty="0">
              <a:latin typeface="Arial" pitchFamily="34" charset="0"/>
              <a:cs typeface="Arial" pitchFamily="34" charset="0"/>
            </a:endParaRPr>
          </a:p>
        </p:txBody>
      </p:sp>
      <p:sp>
        <p:nvSpPr>
          <p:cNvPr id="14" name="AutoShape 7">
            <a:extLst>
              <a:ext uri="{FF2B5EF4-FFF2-40B4-BE49-F238E27FC236}">
                <a16:creationId xmlns="" xmlns:a16="http://schemas.microsoft.com/office/drawing/2014/main" id="{4A7D72A2-AB34-4E2F-8EF2-CC950E42961D}"/>
              </a:ext>
            </a:extLst>
          </p:cNvPr>
          <p:cNvSpPr>
            <a:spLocks noChangeArrowheads="1"/>
          </p:cNvSpPr>
          <p:nvPr/>
        </p:nvSpPr>
        <p:spPr bwMode="auto">
          <a:xfrm>
            <a:off x="5433928" y="2300624"/>
            <a:ext cx="2814059" cy="476726"/>
          </a:xfrm>
          <a:prstGeom prst="wedgeRoundRectCallout">
            <a:avLst>
              <a:gd name="adj1" fmla="val 16358"/>
              <a:gd name="adj2" fmla="val -58512"/>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For this tutorial we choose </a:t>
            </a:r>
            <a:r>
              <a:rPr lang="en-US" sz="1100" i="1" dirty="0">
                <a:latin typeface="Arial" pitchFamily="34" charset="0"/>
                <a:cs typeface="Arial" pitchFamily="34" charset="0"/>
              </a:rPr>
              <a:t>Elec. PT Spool PWX</a:t>
            </a:r>
            <a:r>
              <a:rPr lang="en-US" sz="1100" dirty="0">
                <a:latin typeface="Arial" pitchFamily="34" charset="0"/>
                <a:cs typeface="Arial" pitchFamily="34" charset="0"/>
              </a:rPr>
              <a:t> = </a:t>
            </a:r>
            <a:r>
              <a:rPr lang="en-US" sz="1100" b="1" dirty="0">
                <a:latin typeface="Arial" pitchFamily="34" charset="0"/>
                <a:cs typeface="Arial" pitchFamily="34" charset="0"/>
              </a:rPr>
              <a:t>200kW</a:t>
            </a:r>
            <a:r>
              <a:rPr lang="en-US" sz="1100" dirty="0">
                <a:latin typeface="Arial" pitchFamily="34" charset="0"/>
                <a:cs typeface="Arial" pitchFamily="34" charset="0"/>
              </a:rPr>
              <a:t>. </a:t>
            </a:r>
          </a:p>
        </p:txBody>
      </p:sp>
      <p:sp>
        <p:nvSpPr>
          <p:cNvPr id="15" name="AutoShape 7">
            <a:extLst>
              <a:ext uri="{FF2B5EF4-FFF2-40B4-BE49-F238E27FC236}">
                <a16:creationId xmlns="" xmlns:a16="http://schemas.microsoft.com/office/drawing/2014/main" id="{DC13C498-605A-4977-9F0F-B14957743685}"/>
              </a:ext>
            </a:extLst>
          </p:cNvPr>
          <p:cNvSpPr>
            <a:spLocks noChangeArrowheads="1"/>
          </p:cNvSpPr>
          <p:nvPr/>
        </p:nvSpPr>
        <p:spPr bwMode="auto">
          <a:xfrm>
            <a:off x="1528370" y="3049765"/>
            <a:ext cx="2109014" cy="289441"/>
          </a:xfrm>
          <a:prstGeom prst="wedgeRoundRectCallout">
            <a:avLst>
              <a:gd name="adj1" fmla="val 49098"/>
              <a:gd name="adj2" fmla="val 98206"/>
              <a:gd name="adj3" fmla="val 16667"/>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a:spAutoFit/>
          </a:bodyPr>
          <a:lstStyle/>
          <a:p>
            <a:pPr algn="ctr"/>
            <a:r>
              <a:rPr lang="en-US" sz="1100" dirty="0">
                <a:latin typeface="Arial" pitchFamily="34" charset="0"/>
                <a:cs typeface="Arial" pitchFamily="34" charset="0"/>
              </a:rPr>
              <a:t>Select </a:t>
            </a:r>
            <a:r>
              <a:rPr lang="en-US" sz="1100" b="1" dirty="0">
                <a:latin typeface="Arial" pitchFamily="34" charset="0"/>
                <a:cs typeface="Arial" pitchFamily="34" charset="0"/>
              </a:rPr>
              <a:t>El. System Interface</a:t>
            </a:r>
            <a:r>
              <a:rPr lang="en-US" sz="1100" dirty="0">
                <a:latin typeface="Arial" pitchFamily="34" charset="0"/>
                <a:cs typeface="Arial" pitchFamily="34" charset="0"/>
              </a:rPr>
              <a:t>.</a:t>
            </a:r>
          </a:p>
        </p:txBody>
      </p:sp>
      <p:grpSp>
        <p:nvGrpSpPr>
          <p:cNvPr id="8" name="Gruppieren 7"/>
          <p:cNvGrpSpPr/>
          <p:nvPr/>
        </p:nvGrpSpPr>
        <p:grpSpPr>
          <a:xfrm>
            <a:off x="198610" y="3339205"/>
            <a:ext cx="2132121" cy="2849531"/>
            <a:chOff x="198610" y="3339205"/>
            <a:chExt cx="2132121" cy="2849531"/>
          </a:xfrm>
        </p:grpSpPr>
        <p:sp>
          <p:nvSpPr>
            <p:cNvPr id="6" name="Rechteck 5"/>
            <p:cNvSpPr/>
            <p:nvPr/>
          </p:nvSpPr>
          <p:spPr>
            <a:xfrm>
              <a:off x="198610" y="3339205"/>
              <a:ext cx="2132121" cy="2849531"/>
            </a:xfrm>
            <a:prstGeom prst="rect">
              <a:avLst/>
            </a:prstGeom>
            <a:solidFill>
              <a:schemeClr val="bg1"/>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Picture 18">
              <a:extLst>
                <a:ext uri="{FF2B5EF4-FFF2-40B4-BE49-F238E27FC236}">
                  <a16:creationId xmlns="" xmlns:a16="http://schemas.microsoft.com/office/drawing/2014/main" id="{9DE45D9D-4116-4357-B310-FF7C80FCD904}"/>
                </a:ext>
              </a:extLst>
            </p:cNvPr>
            <p:cNvPicPr>
              <a:picLocks noChangeAspect="1"/>
            </p:cNvPicPr>
            <p:nvPr/>
          </p:nvPicPr>
          <p:blipFill>
            <a:blip r:embed="rId4"/>
            <a:stretch>
              <a:fillRect/>
            </a:stretch>
          </p:blipFill>
          <p:spPr>
            <a:xfrm>
              <a:off x="243683" y="4703539"/>
              <a:ext cx="2041973" cy="1477860"/>
            </a:xfrm>
            <a:prstGeom prst="rect">
              <a:avLst/>
            </a:prstGeom>
          </p:spPr>
        </p:pic>
        <p:pic>
          <p:nvPicPr>
            <p:cNvPr id="16" name="Picture 3" descr="P:\GasTurb\43_Git\GasTurb14_Arbeitsversion_JC\debug\Schematics_GT\2_tprop.wmf">
              <a:extLst>
                <a:ext uri="{FF2B5EF4-FFF2-40B4-BE49-F238E27FC236}">
                  <a16:creationId xmlns="" xmlns:a16="http://schemas.microsoft.com/office/drawing/2014/main" id="{E525D6C5-5F86-4B07-8844-23FDB3C26C3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2051"/>
            <a:stretch/>
          </p:blipFill>
          <p:spPr bwMode="auto">
            <a:xfrm>
              <a:off x="243684" y="3339206"/>
              <a:ext cx="1607486" cy="1364333"/>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Pfeil nach unten 16"/>
          <p:cNvSpPr/>
          <p:nvPr/>
        </p:nvSpPr>
        <p:spPr>
          <a:xfrm>
            <a:off x="793852" y="4435124"/>
            <a:ext cx="129473" cy="219535"/>
          </a:xfrm>
          <a:prstGeom prst="downArrow">
            <a:avLst/>
          </a:prstGeom>
          <a:solidFill>
            <a:schemeClr val="accent4">
              <a:lumMod val="75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feld 17"/>
          <p:cNvSpPr txBox="1"/>
          <p:nvPr/>
        </p:nvSpPr>
        <p:spPr>
          <a:xfrm>
            <a:off x="1019340" y="4477688"/>
            <a:ext cx="509030" cy="200055"/>
          </a:xfrm>
          <a:prstGeom prst="rect">
            <a:avLst/>
          </a:prstGeom>
          <a:noFill/>
        </p:spPr>
        <p:txBody>
          <a:bodyPr wrap="square" lIns="0" tIns="0" rIns="0" rtlCol="0">
            <a:spAutoFit/>
          </a:bodyPr>
          <a:lstStyle/>
          <a:p>
            <a:pPr algn="l">
              <a:spcAft>
                <a:spcPts val="600"/>
              </a:spcAft>
            </a:pPr>
            <a:r>
              <a:rPr lang="de-DE" sz="1000" dirty="0"/>
              <a:t>115 kW</a:t>
            </a:r>
            <a:endParaRPr lang="en-GB" sz="1000" dirty="0" err="1"/>
          </a:p>
        </p:txBody>
      </p:sp>
      <p:sp>
        <p:nvSpPr>
          <p:cNvPr id="19" name="Textfeld 18"/>
          <p:cNvSpPr txBox="1"/>
          <p:nvPr/>
        </p:nvSpPr>
        <p:spPr>
          <a:xfrm>
            <a:off x="1019340" y="4477688"/>
            <a:ext cx="509030" cy="200055"/>
          </a:xfrm>
          <a:prstGeom prst="rect">
            <a:avLst/>
          </a:prstGeom>
          <a:solidFill>
            <a:schemeClr val="bg1"/>
          </a:solidFill>
        </p:spPr>
        <p:txBody>
          <a:bodyPr wrap="square" lIns="0" tIns="0" rIns="0" rtlCol="0">
            <a:spAutoFit/>
          </a:bodyPr>
          <a:lstStyle/>
          <a:p>
            <a:pPr algn="l">
              <a:spcAft>
                <a:spcPts val="600"/>
              </a:spcAft>
            </a:pPr>
            <a:r>
              <a:rPr lang="de-DE" sz="1000" dirty="0"/>
              <a:t>200 kW</a:t>
            </a:r>
            <a:endParaRPr lang="en-GB" sz="1000" dirty="0" err="1"/>
          </a:p>
        </p:txBody>
      </p:sp>
    </p:spTree>
    <p:extLst>
      <p:ext uri="{BB962C8B-B14F-4D97-AF65-F5344CB8AC3E}">
        <p14:creationId xmlns:p14="http://schemas.microsoft.com/office/powerpoint/2010/main" val="119609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8"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F5D1F701-AA2F-46D1-A448-57CA859631B9}"/>
              </a:ext>
            </a:extLst>
          </p:cNvPr>
          <p:cNvPicPr>
            <a:picLocks noChangeAspect="1"/>
          </p:cNvPicPr>
          <p:nvPr/>
        </p:nvPicPr>
        <p:blipFill>
          <a:blip r:embed="rId2"/>
          <a:stretch>
            <a:fillRect/>
          </a:stretch>
        </p:blipFill>
        <p:spPr>
          <a:xfrm>
            <a:off x="2161181" y="1247434"/>
            <a:ext cx="6559914" cy="4945967"/>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 xmlns:a16="http://schemas.microsoft.com/office/drawing/2014/main" id="{C9BAF88C-5F7C-4484-8112-C42A545800BE}"/>
              </a:ext>
            </a:extLst>
          </p:cNvPr>
          <p:cNvSpPr>
            <a:spLocks noGrp="1"/>
          </p:cNvSpPr>
          <p:nvPr>
            <p:ph type="title"/>
          </p:nvPr>
        </p:nvSpPr>
        <p:spPr/>
        <p:txBody>
          <a:bodyPr/>
          <a:lstStyle/>
          <a:p>
            <a:r>
              <a:rPr lang="en-US" dirty="0"/>
              <a:t>Design Input Data Window</a:t>
            </a:r>
            <a:endParaRPr lang="x-none" dirty="0"/>
          </a:p>
        </p:txBody>
      </p:sp>
      <p:sp>
        <p:nvSpPr>
          <p:cNvPr id="3" name="Date Placeholder 2">
            <a:extLst>
              <a:ext uri="{FF2B5EF4-FFF2-40B4-BE49-F238E27FC236}">
                <a16:creationId xmlns="" xmlns:a16="http://schemas.microsoft.com/office/drawing/2014/main" id="{CA126412-830E-4B4C-B77B-0C0C3A2AC070}"/>
              </a:ext>
            </a:extLst>
          </p:cNvPr>
          <p:cNvSpPr>
            <a:spLocks noGrp="1"/>
          </p:cNvSpPr>
          <p:nvPr>
            <p:ph type="dt" sz="half" idx="10"/>
          </p:nvPr>
        </p:nvSpPr>
        <p:spPr/>
        <p:txBody>
          <a:bodyPr/>
          <a:lstStyle/>
          <a:p>
            <a:fld id="{8BDBF7AE-3956-4F1B-A9B9-950DA9BCEC79}" type="datetime1">
              <a:rPr lang="de-DE" smtClean="0"/>
              <a:t>14.06.2021</a:t>
            </a:fld>
            <a:endParaRPr lang="de-DE"/>
          </a:p>
        </p:txBody>
      </p:sp>
      <p:sp>
        <p:nvSpPr>
          <p:cNvPr id="4" name="Slide Number Placeholder 3">
            <a:extLst>
              <a:ext uri="{FF2B5EF4-FFF2-40B4-BE49-F238E27FC236}">
                <a16:creationId xmlns="" xmlns:a16="http://schemas.microsoft.com/office/drawing/2014/main" id="{315CAD79-78FD-4CE3-95AF-5328121C4556}"/>
              </a:ext>
            </a:extLst>
          </p:cNvPr>
          <p:cNvSpPr>
            <a:spLocks noGrp="1"/>
          </p:cNvSpPr>
          <p:nvPr>
            <p:ph type="sldNum" sz="quarter" idx="11"/>
          </p:nvPr>
        </p:nvSpPr>
        <p:spPr/>
        <p:txBody>
          <a:bodyPr/>
          <a:lstStyle/>
          <a:p>
            <a:fld id="{FC702470-8AE9-4E48-9C5F-817F252A268D}" type="slidenum">
              <a:rPr lang="de-DE" smtClean="0"/>
              <a:pPr/>
              <a:t>9</a:t>
            </a:fld>
            <a:endParaRPr lang="de-DE"/>
          </a:p>
        </p:txBody>
      </p:sp>
      <p:sp>
        <p:nvSpPr>
          <p:cNvPr id="5" name="Footer Placeholder 4">
            <a:extLst>
              <a:ext uri="{FF2B5EF4-FFF2-40B4-BE49-F238E27FC236}">
                <a16:creationId xmlns="" xmlns:a16="http://schemas.microsoft.com/office/drawing/2014/main" id="{56D9A14A-89E3-4F03-AFF9-9F5A4683B1F5}"/>
              </a:ext>
            </a:extLst>
          </p:cNvPr>
          <p:cNvSpPr>
            <a:spLocks noGrp="1"/>
          </p:cNvSpPr>
          <p:nvPr>
            <p:ph type="ftr" sz="quarter" idx="12"/>
          </p:nvPr>
        </p:nvSpPr>
        <p:spPr/>
        <p:txBody>
          <a:bodyPr/>
          <a:lstStyle/>
          <a:p>
            <a:r>
              <a:rPr lang="en-GB" dirty="0"/>
              <a:t>Coupling a Series Electric Prop. System with a Gas Turbine</a:t>
            </a:r>
            <a:endParaRPr lang="en-US" b="1" dirty="0"/>
          </a:p>
        </p:txBody>
      </p:sp>
      <p:sp>
        <p:nvSpPr>
          <p:cNvPr id="18" name="Abgerundetes Rechteck 8">
            <a:extLst>
              <a:ext uri="{FF2B5EF4-FFF2-40B4-BE49-F238E27FC236}">
                <a16:creationId xmlns="" xmlns:a16="http://schemas.microsoft.com/office/drawing/2014/main" id="{A1D030D9-8095-4845-A7D6-34AADFAF0B74}"/>
              </a:ext>
            </a:extLst>
          </p:cNvPr>
          <p:cNvSpPr/>
          <p:nvPr/>
        </p:nvSpPr>
        <p:spPr>
          <a:xfrm>
            <a:off x="85443" y="1402334"/>
            <a:ext cx="1929670" cy="1038582"/>
          </a:xfrm>
          <a:prstGeom prst="roundRect">
            <a:avLst/>
          </a:prstGeom>
          <a:solidFill>
            <a:schemeClr val="bg1"/>
          </a:solid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itchFamily="34" charset="0"/>
                <a:cs typeface="Arial" pitchFamily="34" charset="0"/>
              </a:rPr>
              <a:t>Click on </a:t>
            </a:r>
            <a:r>
              <a:rPr lang="en-GB" sz="1100" b="1" dirty="0">
                <a:latin typeface="Arial" pitchFamily="34" charset="0"/>
                <a:cs typeface="Arial" pitchFamily="34" charset="0"/>
              </a:rPr>
              <a:t>Design Point</a:t>
            </a:r>
            <a:r>
              <a:rPr lang="en-GB" sz="1100" dirty="0">
                <a:latin typeface="Arial" pitchFamily="34" charset="0"/>
                <a:cs typeface="Arial" pitchFamily="34" charset="0"/>
              </a:rPr>
              <a:t> to start the design calculation of both the gas turbine and the electric propulsion system. </a:t>
            </a:r>
            <a:endParaRPr lang="en-US" sz="1100" dirty="0">
              <a:latin typeface="Arial" pitchFamily="34" charset="0"/>
              <a:cs typeface="Arial" pitchFamily="34" charset="0"/>
            </a:endParaRPr>
          </a:p>
        </p:txBody>
      </p:sp>
      <p:sp>
        <p:nvSpPr>
          <p:cNvPr id="19" name="Freeform 9">
            <a:extLst>
              <a:ext uri="{FF2B5EF4-FFF2-40B4-BE49-F238E27FC236}">
                <a16:creationId xmlns="" xmlns:a16="http://schemas.microsoft.com/office/drawing/2014/main" id="{6D6F8AB0-128B-4DAA-970E-99252A17F506}"/>
              </a:ext>
            </a:extLst>
          </p:cNvPr>
          <p:cNvSpPr>
            <a:spLocks/>
          </p:cNvSpPr>
          <p:nvPr/>
        </p:nvSpPr>
        <p:spPr bwMode="auto">
          <a:xfrm rot="20239365">
            <a:off x="4496548" y="3130924"/>
            <a:ext cx="138113" cy="211138"/>
          </a:xfrm>
          <a:custGeom>
            <a:avLst/>
            <a:gdLst>
              <a:gd name="T0" fmla="*/ 72 w 138"/>
              <a:gd name="T1" fmla="*/ 0 h 206"/>
              <a:gd name="T2" fmla="*/ 138 w 138"/>
              <a:gd name="T3" fmla="*/ 149 h 206"/>
              <a:gd name="T4" fmla="*/ 88 w 138"/>
              <a:gd name="T5" fmla="*/ 138 h 206"/>
              <a:gd name="T6" fmla="*/ 89 w 138"/>
              <a:gd name="T7" fmla="*/ 206 h 206"/>
              <a:gd name="T8" fmla="*/ 56 w 138"/>
              <a:gd name="T9" fmla="*/ 206 h 206"/>
              <a:gd name="T10" fmla="*/ 55 w 138"/>
              <a:gd name="T11" fmla="*/ 138 h 206"/>
              <a:gd name="T12" fmla="*/ 0 w 138"/>
              <a:gd name="T13" fmla="*/ 149 h 206"/>
              <a:gd name="T14" fmla="*/ 72 w 138"/>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06">
                <a:moveTo>
                  <a:pt x="72" y="0"/>
                </a:moveTo>
                <a:lnTo>
                  <a:pt x="138" y="149"/>
                </a:lnTo>
                <a:lnTo>
                  <a:pt x="88" y="138"/>
                </a:lnTo>
                <a:lnTo>
                  <a:pt x="89" y="206"/>
                </a:lnTo>
                <a:lnTo>
                  <a:pt x="56" y="206"/>
                </a:lnTo>
                <a:lnTo>
                  <a:pt x="55" y="138"/>
                </a:lnTo>
                <a:lnTo>
                  <a:pt x="0" y="149"/>
                </a:lnTo>
                <a:lnTo>
                  <a:pt x="72" y="0"/>
                </a:lnTo>
                <a:close/>
              </a:path>
            </a:pathLst>
          </a:custGeom>
          <a:solidFill>
            <a:schemeClr val="bg1"/>
          </a:soli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69654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0" nodeType="afterEffect">
                                  <p:stCondLst>
                                    <p:cond delay="0"/>
                                  </p:stCondLst>
                                  <p:childTnLst>
                                    <p:animMotion origin="layout" path="M -1.94444E-6 7.40741E-7 L -0.18107 -0.19329 " pathEditMode="relative" rAng="0" ptsTypes="AA">
                                      <p:cBhvr>
                                        <p:cTn id="9" dur="2000" fill="hold"/>
                                        <p:tgtEl>
                                          <p:spTgt spid="19"/>
                                        </p:tgtEl>
                                        <p:attrNameLst>
                                          <p:attrName>ppt_x</p:attrName>
                                          <p:attrName>ppt_y</p:attrName>
                                        </p:attrNameLst>
                                      </p:cBhvr>
                                      <p:rCtr x="-9063" y="-96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Lst>
  </p:timing>
</p:sld>
</file>

<file path=ppt/theme/theme1.xml><?xml version="1.0" encoding="utf-8"?>
<a:theme xmlns:a="http://schemas.openxmlformats.org/drawingml/2006/main" name="Office">
  <a:themeElements>
    <a:clrScheme name="GasTurb">
      <a:dk1>
        <a:srgbClr val="000000"/>
      </a:dk1>
      <a:lt1>
        <a:srgbClr val="FFFFFF"/>
      </a:lt1>
      <a:dk2>
        <a:srgbClr val="B35ADB"/>
      </a:dk2>
      <a:lt2>
        <a:srgbClr val="444444"/>
      </a:lt2>
      <a:accent1>
        <a:srgbClr val="98A6AE"/>
      </a:accent1>
      <a:accent2>
        <a:srgbClr val="A8B8C1"/>
      </a:accent2>
      <a:accent3>
        <a:srgbClr val="042032"/>
      </a:accent3>
      <a:accent4>
        <a:srgbClr val="0583CB"/>
      </a:accent4>
      <a:accent5>
        <a:srgbClr val="9CD2FF"/>
      </a:accent5>
      <a:accent6>
        <a:srgbClr val="EBEDF0"/>
      </a:accent6>
      <a:hlink>
        <a:srgbClr val="A1A1A1"/>
      </a:hlink>
      <a:folHlink>
        <a:srgbClr val="FFFFF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rtlCol="0">
        <a:spAutoFit/>
      </a:bodyPr>
      <a:lstStyle>
        <a:defPPr algn="l">
          <a:spcAft>
            <a:spcPts val="600"/>
          </a:spcAft>
          <a:defRPr sz="1200"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2818</Words>
  <Application>Microsoft Office PowerPoint</Application>
  <PresentationFormat>Bildschirmpräsentation (4:3)</PresentationFormat>
  <Paragraphs>283</Paragraphs>
  <Slides>43</Slides>
  <Notes>5</Notes>
  <HiddenSlides>0</HiddenSlides>
  <MMClips>0</MMClips>
  <ScaleCrop>false</ScaleCrop>
  <HeadingPairs>
    <vt:vector size="4" baseType="variant">
      <vt:variant>
        <vt:lpstr>Design</vt:lpstr>
      </vt:variant>
      <vt:variant>
        <vt:i4>1</vt:i4>
      </vt:variant>
      <vt:variant>
        <vt:lpstr>Folientitel</vt:lpstr>
      </vt:variant>
      <vt:variant>
        <vt:i4>43</vt:i4>
      </vt:variant>
    </vt:vector>
  </HeadingPairs>
  <TitlesOfParts>
    <vt:vector size="44" baseType="lpstr">
      <vt:lpstr>Office</vt:lpstr>
      <vt:lpstr>PowerPoint-Präsentation</vt:lpstr>
      <vt:lpstr>Introduction</vt:lpstr>
      <vt:lpstr>Introduction</vt:lpstr>
      <vt:lpstr>GasTurb 14 Main Window</vt:lpstr>
      <vt:lpstr>We Need Some Data…</vt:lpstr>
      <vt:lpstr>We Need Some Data…</vt:lpstr>
      <vt:lpstr>Design Input Data Window</vt:lpstr>
      <vt:lpstr>Design Input Data Window</vt:lpstr>
      <vt:lpstr>Design Input Data Window</vt:lpstr>
      <vt:lpstr>Gas Turbine Summary</vt:lpstr>
      <vt:lpstr>Electric Propulsion System Summary</vt:lpstr>
      <vt:lpstr>Sizing for the same Design Points</vt:lpstr>
      <vt:lpstr>Sizing for the same Design Points</vt:lpstr>
      <vt:lpstr>Sizing for the same Design Points</vt:lpstr>
      <vt:lpstr>Sizing for the same Design Points</vt:lpstr>
      <vt:lpstr>Composed Values Editor</vt:lpstr>
      <vt:lpstr>Sizing for the same Design Points</vt:lpstr>
      <vt:lpstr>Sizing for the same Design Points</vt:lpstr>
      <vt:lpstr>Sizing for the same Design Points</vt:lpstr>
      <vt:lpstr>Output with coupled systems</vt:lpstr>
      <vt:lpstr>Output with coupled systems</vt:lpstr>
      <vt:lpstr>Electric Propulsion System Off-Design</vt:lpstr>
      <vt:lpstr>Off-Design Input Data Page</vt:lpstr>
      <vt:lpstr>Off-Design Point Summary</vt:lpstr>
      <vt:lpstr>Off-Design Point Summary</vt:lpstr>
      <vt:lpstr>Calculating an Operating Line</vt:lpstr>
      <vt:lpstr>Calculating an Operating Line</vt:lpstr>
      <vt:lpstr>Calculating an Operating Line</vt:lpstr>
      <vt:lpstr>Calculating an Operating Line</vt:lpstr>
      <vt:lpstr>Calculating an Operating Line</vt:lpstr>
      <vt:lpstr>Calculating an Operating Line</vt:lpstr>
      <vt:lpstr>Calculating an Operating Line</vt:lpstr>
      <vt:lpstr>Calculating an Operating Line</vt:lpstr>
      <vt:lpstr>Calculating an Operating Line</vt:lpstr>
      <vt:lpstr>Composed Values Editor</vt:lpstr>
      <vt:lpstr>Calculating an Operating Line</vt:lpstr>
      <vt:lpstr>Iteration Input Editor</vt:lpstr>
      <vt:lpstr>Calculating an Operating Line</vt:lpstr>
      <vt:lpstr>Calculating an Operating Line</vt:lpstr>
      <vt:lpstr>Calculating an Operating Line</vt:lpstr>
      <vt:lpstr>Calculating an Operating Line</vt:lpstr>
      <vt:lpstr>Calculating an Operating Line</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GasTurb GmbH</dc:creator>
  <cp:lastModifiedBy>Cäsar, Jonas</cp:lastModifiedBy>
  <cp:revision>208</cp:revision>
  <dcterms:created xsi:type="dcterms:W3CDTF">2020-11-18T09:59:32Z</dcterms:created>
  <dcterms:modified xsi:type="dcterms:W3CDTF">2021-06-15T07:31:13Z</dcterms:modified>
</cp:coreProperties>
</file>